
<file path=[Content_Types].xml><?xml version="1.0" encoding="utf-8"?>
<Types xmlns="http://schemas.openxmlformats.org/package/2006/content-types">
  <Default Extension="jpeg" ContentType="image/jpeg"/>
  <Default Extension="xlsx" ContentType="application/vnd.openxmlformats-officedocument.spreadsheetml.sheet"/>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diagrams/colors1.xml" ContentType="application/vnd.openxmlformats-officedocument.drawingml.diagramColors+xml"/>
  <Override PartName="/ppt/diagrams/colors2.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
  </p:notesMasterIdLst>
  <p:handoutMasterIdLst>
    <p:handoutMasterId r:id="rId40"/>
  </p:handoutMasterIdLst>
  <p:sldIdLst>
    <p:sldId id="536" r:id="rId3"/>
    <p:sldId id="537" r:id="rId4"/>
    <p:sldId id="446" r:id="rId5"/>
    <p:sldId id="463" r:id="rId6"/>
    <p:sldId id="464" r:id="rId7"/>
    <p:sldId id="483" r:id="rId8"/>
    <p:sldId id="494" r:id="rId9"/>
    <p:sldId id="495" r:id="rId10"/>
    <p:sldId id="496" r:id="rId11"/>
    <p:sldId id="465" r:id="rId13"/>
    <p:sldId id="466" r:id="rId14"/>
    <p:sldId id="474" r:id="rId15"/>
    <p:sldId id="458" r:id="rId16"/>
    <p:sldId id="484" r:id="rId17"/>
    <p:sldId id="472" r:id="rId18"/>
    <p:sldId id="473" r:id="rId19"/>
    <p:sldId id="471" r:id="rId20"/>
    <p:sldId id="527" r:id="rId21"/>
    <p:sldId id="528" r:id="rId22"/>
    <p:sldId id="529" r:id="rId23"/>
    <p:sldId id="478" r:id="rId24"/>
    <p:sldId id="530" r:id="rId25"/>
    <p:sldId id="475" r:id="rId26"/>
    <p:sldId id="476" r:id="rId27"/>
    <p:sldId id="477" r:id="rId28"/>
    <p:sldId id="479" r:id="rId29"/>
    <p:sldId id="461" r:id="rId30"/>
    <p:sldId id="531" r:id="rId31"/>
    <p:sldId id="481" r:id="rId32"/>
    <p:sldId id="535" r:id="rId33"/>
    <p:sldId id="482" r:id="rId34"/>
    <p:sldId id="447" r:id="rId35"/>
    <p:sldId id="576" r:id="rId36"/>
    <p:sldId id="577" r:id="rId37"/>
    <p:sldId id="579" r:id="rId38"/>
    <p:sldId id="545" r:id="rId39"/>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D89BC"/>
    <a:srgbClr val="404040"/>
    <a:srgbClr val="ED7D31"/>
    <a:srgbClr val="F0C3B5"/>
    <a:srgbClr val="E6E6E6"/>
    <a:srgbClr val="EEEEEE"/>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2853" autoAdjust="0"/>
    <p:restoredTop sz="96429" autoAdjust="0"/>
  </p:normalViewPr>
  <p:slideViewPr>
    <p:cSldViewPr snapToGrid="0" showGuides="1">
      <p:cViewPr varScale="1">
        <p:scale>
          <a:sx n="110" d="100"/>
          <a:sy n="110" d="100"/>
        </p:scale>
        <p:origin x="-1644" y="-90"/>
      </p:cViewPr>
      <p:guideLst>
        <p:guide orient="horz" pos="4034"/>
        <p:guide orient="horz" pos="1429"/>
        <p:guide orient="horz" pos="638"/>
        <p:guide pos="1880"/>
        <p:guide pos="200"/>
        <p:guide pos="5524"/>
        <p:guide pos="1194"/>
      </p:guideLst>
    </p:cSldViewPr>
  </p:slideViewPr>
  <p:notesTextViewPr>
    <p:cViewPr>
      <p:scale>
        <a:sx n="1" d="1"/>
        <a:sy n="1" d="1"/>
      </p:scale>
      <p:origin x="0" y="0"/>
    </p:cViewPr>
  </p:notesTextViewPr>
  <p:sorterViewPr>
    <p:cViewPr varScale="1">
      <p:scale>
        <a:sx n="1" d="1"/>
        <a:sy n="1" d="1"/>
      </p:scale>
      <p:origin x="0" y="-27870"/>
    </p:cViewPr>
  </p:sorterViewPr>
  <p:notesViewPr>
    <p:cSldViewPr snapToGrid="0" showGuides="1">
      <p:cViewPr varScale="1">
        <p:scale>
          <a:sx n="86" d="100"/>
          <a:sy n="86" d="100"/>
        </p:scale>
        <p:origin x="-3846" y="-90"/>
      </p:cViewPr>
      <p:guideLst>
        <p:guide orient="horz" pos="2771"/>
        <p:guide pos="2147"/>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handoutMaster" Target="handoutMasters/handoutMaster1.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notesMaster" Target="notesMasters/notesMaster1.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858804133858268"/>
          <c:y val="0.104248606963067"/>
          <c:w val="0.836230002464631"/>
          <c:h val="0.800355659287785"/>
        </c:manualLayout>
      </c:layout>
      <c:barChart>
        <c:barDir val="col"/>
        <c:grouping val="clustered"/>
        <c:varyColors val="0"/>
        <c:ser>
          <c:idx val="0"/>
          <c:order val="0"/>
          <c:tx>
            <c:strRef>
              <c:f>Sheet1!$B$1</c:f>
              <c:strCache>
                <c:ptCount val="1"/>
                <c:pt idx="0">
                  <c:v>数据总量</c:v>
                </c:pt>
              </c:strCache>
            </c:strRef>
          </c:tx>
          <c:spPr>
            <a:solidFill>
              <a:srgbClr val="404040"/>
            </a:solidFill>
            <a:ln>
              <a:noFill/>
            </a:ln>
            <a:effectLst/>
          </c:spPr>
          <c:invertIfNegative val="0"/>
          <c:dPt>
            <c:idx val="9"/>
            <c:invertIfNegative val="0"/>
            <c:bubble3D val="0"/>
            <c:spPr>
              <a:solidFill>
                <a:srgbClr val="3D89BC"/>
              </a:solidFill>
              <a:ln>
                <a:noFill/>
              </a:ln>
              <a:effectLst/>
            </c:spPr>
          </c:dPt>
          <c:dLbls>
            <c:dLbl>
              <c:idx val="9"/>
              <c:layout/>
              <c:numFmt formatCode="General" sourceLinked="1"/>
              <c:spPr>
                <a:noFill/>
                <a:ln>
                  <a:noFill/>
                </a:ln>
                <a:effectLst/>
              </c:spPr>
              <c:txPr>
                <a:bodyPr rot="0" spcFirstLastPara="1" vertOverflow="ellipsis" vert="horz" wrap="square" lIns="38100" tIns="19050" rIns="38100" bIns="19050" anchor="ctr" anchorCtr="1">
                  <a:spAutoFit/>
                </a:bodyPr>
                <a:lstStyle/>
                <a:p>
                  <a:pPr>
                    <a:defRPr lang="zh-CN" sz="1800" b="1" i="0" u="none" strike="noStrike" kern="1200" baseline="0">
                      <a:solidFill>
                        <a:schemeClr val="tx1">
                          <a:lumMod val="50000"/>
                          <a:lumOff val="50000"/>
                        </a:schemeClr>
                      </a:solidFill>
                      <a:latin typeface="微软雅黑" panose="020B0503020204020204" pitchFamily="34" charset="-122"/>
                      <a:ea typeface="微软雅黑" panose="020B0503020204020204" pitchFamily="34" charset="-122"/>
                      <a:cs typeface="+mn-cs"/>
                    </a:defRPr>
                  </a:pPr>
                </a:p>
              </c:txPr>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lang="zh-CN" sz="1800" b="0" i="0" u="none" strike="noStrike" kern="1200" baseline="0">
                    <a:solidFill>
                      <a:schemeClr val="tx1">
                        <a:lumMod val="50000"/>
                        <a:lumOff val="50000"/>
                      </a:schemeClr>
                    </a:solidFill>
                    <a:latin typeface="微软雅黑" panose="020B0503020204020204" pitchFamily="34" charset="-122"/>
                    <a:ea typeface="微软雅黑" panose="020B0503020204020204" pitchFamily="34" charset="-122"/>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a:effectLst/>
                  </c:spPr>
                </c15:leaderLines>
              </c:ext>
            </c:extLst>
          </c:dLbls>
          <c:cat>
            <c:numRef>
              <c:f>Sheet1!$A$2:$A$11</c:f>
              <c:numCache>
                <c:formatCode>General</c:formatCode>
                <c:ptCount val="10"/>
                <c:pt idx="0">
                  <c:v>2004</c:v>
                </c:pt>
                <c:pt idx="1">
                  <c:v>2005</c:v>
                </c:pt>
                <c:pt idx="2">
                  <c:v>2006</c:v>
                </c:pt>
                <c:pt idx="3">
                  <c:v>2007</c:v>
                </c:pt>
                <c:pt idx="4">
                  <c:v>2008</c:v>
                </c:pt>
                <c:pt idx="5">
                  <c:v>2009</c:v>
                </c:pt>
                <c:pt idx="6">
                  <c:v>2010</c:v>
                </c:pt>
                <c:pt idx="7">
                  <c:v>2011</c:v>
                </c:pt>
                <c:pt idx="8">
                  <c:v>2015</c:v>
                </c:pt>
                <c:pt idx="9">
                  <c:v>2020</c:v>
                </c:pt>
              </c:numCache>
            </c:numRef>
          </c:cat>
          <c:val>
            <c:numRef>
              <c:f>Sheet1!$B$2:$B$11</c:f>
              <c:numCache>
                <c:formatCode>General</c:formatCode>
                <c:ptCount val="10"/>
                <c:pt idx="0">
                  <c:v>30</c:v>
                </c:pt>
                <c:pt idx="1">
                  <c:v>50</c:v>
                </c:pt>
                <c:pt idx="2">
                  <c:v>161</c:v>
                </c:pt>
                <c:pt idx="3">
                  <c:v>280</c:v>
                </c:pt>
                <c:pt idx="4">
                  <c:v>540</c:v>
                </c:pt>
                <c:pt idx="5">
                  <c:v>800</c:v>
                </c:pt>
                <c:pt idx="6">
                  <c:v>1200</c:v>
                </c:pt>
                <c:pt idx="7">
                  <c:v>1800</c:v>
                </c:pt>
                <c:pt idx="8">
                  <c:v>7900</c:v>
                </c:pt>
                <c:pt idx="9">
                  <c:v>35000</c:v>
                </c:pt>
              </c:numCache>
            </c:numRef>
          </c:val>
        </c:ser>
        <c:dLbls>
          <c:showLegendKey val="0"/>
          <c:showVal val="0"/>
          <c:showCatName val="0"/>
          <c:showSerName val="0"/>
          <c:showPercent val="0"/>
          <c:showBubbleSize val="0"/>
        </c:dLbls>
        <c:gapWidth val="74"/>
        <c:overlap val="-14"/>
        <c:axId val="50504064"/>
        <c:axId val="50505600"/>
      </c:barChart>
      <c:catAx>
        <c:axId val="50504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lang="zh-CN" sz="1800" b="0" i="0" u="none" strike="noStrike" kern="1200" baseline="0">
                <a:solidFill>
                  <a:schemeClr val="tx1">
                    <a:lumMod val="50000"/>
                    <a:lumOff val="50000"/>
                  </a:schemeClr>
                </a:solidFill>
                <a:latin typeface="+mn-lt"/>
                <a:ea typeface="+mn-ea"/>
                <a:cs typeface="+mn-cs"/>
              </a:defRPr>
            </a:pPr>
          </a:p>
        </c:txPr>
        <c:crossAx val="50505600"/>
        <c:crosses val="autoZero"/>
        <c:auto val="1"/>
        <c:lblAlgn val="ctr"/>
        <c:lblOffset val="0"/>
        <c:noMultiLvlLbl val="0"/>
      </c:catAx>
      <c:valAx>
        <c:axId val="50505600"/>
        <c:scaling>
          <c:orientation val="minMax"/>
        </c:scaling>
        <c:delete val="0"/>
        <c:axPos val="l"/>
        <c:majorGridlines>
          <c:spPr>
            <a:ln w="9525" cap="flat" cmpd="sng" algn="ctr">
              <a:solidFill>
                <a:schemeClr val="bg1">
                  <a:lumMod val="75000"/>
                </a:schemeClr>
              </a:solidFill>
              <a:prstDash val="solid"/>
              <a:round/>
            </a:ln>
            <a:effectLst/>
          </c:spPr>
        </c:majorGridlines>
        <c:numFmt formatCode="General" sourceLinked="1"/>
        <c:majorTickMark val="none"/>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lang="zh-CN" sz="1400" b="0" i="0" u="none" strike="noStrike" kern="1200" baseline="0">
                <a:solidFill>
                  <a:schemeClr val="tx1">
                    <a:lumMod val="65000"/>
                    <a:lumOff val="35000"/>
                  </a:schemeClr>
                </a:solidFill>
                <a:latin typeface="+mn-lt"/>
                <a:ea typeface="+mn-ea"/>
                <a:cs typeface="+mn-cs"/>
              </a:defRPr>
            </a:pPr>
          </a:p>
        </c:txPr>
        <c:crossAx val="50504064"/>
        <c:crosses val="autoZero"/>
        <c:crossBetween val="between"/>
      </c:valAx>
      <c:spPr>
        <a:noFill/>
        <a:ln>
          <a:noFill/>
        </a:ln>
        <a:effectLst/>
      </c:spPr>
    </c:plotArea>
    <c:plotVisOnly val="1"/>
    <c:dispBlanksAs val="gap"/>
    <c:showDLblsOverMax val="0"/>
  </c:chart>
  <c:spPr>
    <a:solidFill>
      <a:schemeClr val="bg1">
        <a:lumMod val="95000"/>
      </a:schemeClr>
    </a:solidFill>
    <a:ln>
      <a:noFill/>
    </a:ln>
    <a:effectLst/>
  </c:spPr>
  <c:txPr>
    <a:bodyPr/>
    <a:lstStyle/>
    <a:p>
      <a:pPr>
        <a:defRPr lang="zh-CN"/>
      </a:pPr>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44CCE252-96DC-4364-B6D8-D604A68ECA2D}" type="doc">
      <dgm:prSet loTypeId="urn:microsoft.com/office/officeart/2005/8/layout/chevron2" loCatId="list" qsTypeId="urn:microsoft.com/office/officeart/2005/8/quickstyle/simple1#1" qsCatId="simple" csTypeId="urn:microsoft.com/office/officeart/2005/8/colors/accent1_2#1" csCatId="accent1" phldr="1"/>
      <dgm:spPr/>
      <dgm:t>
        <a:bodyPr/>
        <a:lstStyle/>
        <a:p>
          <a:endParaRPr lang="zh-CN" altLang="en-US"/>
        </a:p>
      </dgm:t>
    </dgm:pt>
    <dgm:pt modelId="{E282234F-EE42-470C-8C43-8A78EA6E63BD}">
      <dgm:prSet phldrT="[文本]" custT="1"/>
      <dgm:spPr>
        <a:solidFill>
          <a:srgbClr val="3D89BC"/>
        </a:solidFill>
      </dgm:spPr>
      <dgm:t>
        <a:bodyPr/>
        <a:lstStyle/>
        <a:p>
          <a:r>
            <a:rPr lang="en-US" altLang="zh-CN" sz="2800" dirty="0" smtClean="0"/>
            <a:t>1</a:t>
          </a:r>
          <a:endParaRPr lang="zh-CN" altLang="en-US" sz="2800" dirty="0"/>
        </a:p>
      </dgm:t>
    </dgm:pt>
    <dgm:pt modelId="{0F0101BD-80A9-4497-9FEA-7F8C4F1F44F5}" cxnId="{E93BE210-42C2-4E0C-B34F-2D726884D47A}" type="parTrans">
      <dgm:prSet/>
      <dgm:spPr/>
      <dgm:t>
        <a:bodyPr/>
        <a:lstStyle/>
        <a:p>
          <a:endParaRPr lang="zh-CN" altLang="en-US"/>
        </a:p>
      </dgm:t>
    </dgm:pt>
    <dgm:pt modelId="{03390D32-013B-471D-B22A-F6682B7463DF}" cxnId="{E93BE210-42C2-4E0C-B34F-2D726884D47A}" type="sibTrans">
      <dgm:prSet/>
      <dgm:spPr/>
      <dgm:t>
        <a:bodyPr/>
        <a:lstStyle/>
        <a:p>
          <a:endParaRPr lang="zh-CN" altLang="en-US"/>
        </a:p>
      </dgm:t>
    </dgm:pt>
    <dgm:pt modelId="{9E4DC953-3A44-4552-B8C7-F5CD3C31F9E0}">
      <dgm:prSet phldrT="[文本]" custT="1"/>
      <dgm:spPr/>
      <dgm:t>
        <a:bodyPr/>
        <a:lstStyle/>
        <a:p>
          <a:r>
            <a:rPr lang="en-US" sz="1200" dirty="0" smtClean="0"/>
            <a:t>2008</a:t>
          </a:r>
          <a:r>
            <a:rPr lang="zh-CN" sz="1200" dirty="0" smtClean="0"/>
            <a:t>年</a:t>
          </a:r>
          <a:r>
            <a:rPr lang="en-US" sz="1200" dirty="0" smtClean="0"/>
            <a:t>9 </a:t>
          </a:r>
          <a:r>
            <a:rPr lang="zh-CN" sz="1200" dirty="0" smtClean="0"/>
            <a:t>月，美国《自然》（</a:t>
          </a:r>
          <a:r>
            <a:rPr lang="en-US" sz="1200" dirty="0" smtClean="0"/>
            <a:t>Nature</a:t>
          </a:r>
          <a:r>
            <a:rPr lang="zh-CN" sz="1200" dirty="0" smtClean="0"/>
            <a:t>）杂志专刊——</a:t>
          </a:r>
          <a:r>
            <a:rPr lang="en-US" sz="1200" dirty="0" smtClean="0"/>
            <a:t>The next </a:t>
          </a:r>
          <a:r>
            <a:rPr lang="en-US" sz="1200" dirty="0" err="1" smtClean="0"/>
            <a:t>google</a:t>
          </a:r>
          <a:r>
            <a:rPr lang="en-US" sz="1200" dirty="0" smtClean="0"/>
            <a:t>,</a:t>
          </a:r>
          <a:r>
            <a:rPr lang="zh-CN" sz="1200" dirty="0" smtClean="0"/>
            <a:t>第一次正式提出“大数据”概念</a:t>
          </a:r>
          <a:r>
            <a:rPr lang="zh-CN" sz="1600" dirty="0" smtClean="0"/>
            <a:t>。</a:t>
          </a:r>
          <a:endParaRPr lang="zh-CN" altLang="en-US" sz="1600" dirty="0"/>
        </a:p>
      </dgm:t>
    </dgm:pt>
    <dgm:pt modelId="{4E7F57CA-C3C3-4E05-93CD-2C653C444F98}" cxnId="{2910EFEF-1AE5-48DC-87D9-9E48D95053DB}" type="parTrans">
      <dgm:prSet/>
      <dgm:spPr/>
      <dgm:t>
        <a:bodyPr/>
        <a:lstStyle/>
        <a:p>
          <a:endParaRPr lang="zh-CN" altLang="en-US"/>
        </a:p>
      </dgm:t>
    </dgm:pt>
    <dgm:pt modelId="{1D61F924-9806-40B4-B45A-EF04D7A30D17}" cxnId="{2910EFEF-1AE5-48DC-87D9-9E48D95053DB}" type="sibTrans">
      <dgm:prSet/>
      <dgm:spPr/>
      <dgm:t>
        <a:bodyPr/>
        <a:lstStyle/>
        <a:p>
          <a:endParaRPr lang="zh-CN" altLang="en-US"/>
        </a:p>
      </dgm:t>
    </dgm:pt>
    <dgm:pt modelId="{7151C9E7-DA04-4C8C-9636-B0BD18DF90EF}">
      <dgm:prSet phldrT="[文本]" custT="1"/>
      <dgm:spPr>
        <a:solidFill>
          <a:srgbClr val="3D89BC"/>
        </a:solidFill>
      </dgm:spPr>
      <dgm:t>
        <a:bodyPr/>
        <a:lstStyle/>
        <a:p>
          <a:r>
            <a:rPr lang="en-US" altLang="zh-CN" sz="2800" dirty="0" smtClean="0"/>
            <a:t>2</a:t>
          </a:r>
          <a:endParaRPr lang="zh-CN" altLang="en-US" sz="2800" dirty="0"/>
        </a:p>
      </dgm:t>
    </dgm:pt>
    <dgm:pt modelId="{09F12B68-5361-4AFA-B891-0382200FE95A}" cxnId="{A4CFC5BB-812D-4AD2-A37B-2136CD3DBC96}" type="parTrans">
      <dgm:prSet/>
      <dgm:spPr/>
      <dgm:t>
        <a:bodyPr/>
        <a:lstStyle/>
        <a:p>
          <a:endParaRPr lang="zh-CN" altLang="en-US"/>
        </a:p>
      </dgm:t>
    </dgm:pt>
    <dgm:pt modelId="{62F53C71-1305-4794-9A2A-476F49D45127}" cxnId="{A4CFC5BB-812D-4AD2-A37B-2136CD3DBC96}" type="sibTrans">
      <dgm:prSet/>
      <dgm:spPr/>
      <dgm:t>
        <a:bodyPr/>
        <a:lstStyle/>
        <a:p>
          <a:endParaRPr lang="zh-CN" altLang="en-US"/>
        </a:p>
      </dgm:t>
    </dgm:pt>
    <dgm:pt modelId="{15DF4843-0728-4925-B82A-B9B58423BF78}">
      <dgm:prSet phldrT="[文本]" custT="1"/>
      <dgm:spPr/>
      <dgm:t>
        <a:bodyPr/>
        <a:lstStyle/>
        <a:p>
          <a:r>
            <a:rPr lang="en-US" sz="1200" dirty="0" smtClean="0"/>
            <a:t>2011</a:t>
          </a:r>
          <a:r>
            <a:rPr lang="zh-CN" sz="1200" dirty="0" smtClean="0"/>
            <a:t>年</a:t>
          </a:r>
          <a:r>
            <a:rPr lang="en-US" sz="1200" dirty="0" smtClean="0"/>
            <a:t>2</a:t>
          </a:r>
          <a:r>
            <a:rPr lang="zh-CN" sz="1200" dirty="0" smtClean="0"/>
            <a:t>月</a:t>
          </a:r>
          <a:r>
            <a:rPr lang="en-US" sz="1200" dirty="0" smtClean="0"/>
            <a:t>1</a:t>
          </a:r>
          <a:r>
            <a:rPr lang="zh-CN" sz="1200" dirty="0" smtClean="0"/>
            <a:t>日，《科学》（</a:t>
          </a:r>
          <a:r>
            <a:rPr lang="en-US" sz="1200" dirty="0" smtClean="0"/>
            <a:t>Science</a:t>
          </a:r>
          <a:r>
            <a:rPr lang="zh-CN" sz="1200" dirty="0" smtClean="0"/>
            <a:t>）杂志专刊——</a:t>
          </a:r>
          <a:r>
            <a:rPr lang="en-US" sz="1200" dirty="0" smtClean="0"/>
            <a:t>Dealing with data</a:t>
          </a:r>
          <a:r>
            <a:rPr lang="zh-CN" sz="1200" dirty="0" smtClean="0"/>
            <a:t>，通过社会调查的方式，第一次综合分析了大数据对人们生活造成的影响，详细描述了人类面临的“数据困境”</a:t>
          </a:r>
          <a:r>
            <a:rPr lang="zh-CN" sz="1000" dirty="0" smtClean="0"/>
            <a:t>。</a:t>
          </a:r>
          <a:endParaRPr lang="zh-CN" altLang="en-US" sz="1000" dirty="0"/>
        </a:p>
      </dgm:t>
    </dgm:pt>
    <dgm:pt modelId="{9A2632F6-CF60-48D6-95DA-D2D3CFFCE684}" cxnId="{4E291151-0E86-486D-BCA1-BA1C8B0D5675}" type="parTrans">
      <dgm:prSet/>
      <dgm:spPr/>
      <dgm:t>
        <a:bodyPr/>
        <a:lstStyle/>
        <a:p>
          <a:endParaRPr lang="zh-CN" altLang="en-US"/>
        </a:p>
      </dgm:t>
    </dgm:pt>
    <dgm:pt modelId="{74AE5974-EE46-4FC1-A862-92530231AFF0}" cxnId="{4E291151-0E86-486D-BCA1-BA1C8B0D5675}" type="sibTrans">
      <dgm:prSet/>
      <dgm:spPr/>
      <dgm:t>
        <a:bodyPr/>
        <a:lstStyle/>
        <a:p>
          <a:endParaRPr lang="zh-CN" altLang="en-US"/>
        </a:p>
      </dgm:t>
    </dgm:pt>
    <dgm:pt modelId="{8BC944EC-EDD2-4CD8-9003-4B53A31EE3CB}">
      <dgm:prSet phldrT="[文本]" custT="1"/>
      <dgm:spPr>
        <a:solidFill>
          <a:srgbClr val="3D89BC"/>
        </a:solidFill>
      </dgm:spPr>
      <dgm:t>
        <a:bodyPr/>
        <a:lstStyle/>
        <a:p>
          <a:r>
            <a:rPr lang="en-US" altLang="zh-CN" sz="2800" dirty="0" smtClean="0"/>
            <a:t>3</a:t>
          </a:r>
          <a:endParaRPr lang="zh-CN" altLang="en-US" sz="2800" dirty="0"/>
        </a:p>
      </dgm:t>
    </dgm:pt>
    <dgm:pt modelId="{D836D31E-E363-4B02-9BE7-0568DAE86231}" cxnId="{1CB0A032-AEFA-402B-AB42-57DFB6DF3303}" type="parTrans">
      <dgm:prSet/>
      <dgm:spPr/>
      <dgm:t>
        <a:bodyPr/>
        <a:lstStyle/>
        <a:p>
          <a:endParaRPr lang="zh-CN" altLang="en-US"/>
        </a:p>
      </dgm:t>
    </dgm:pt>
    <dgm:pt modelId="{A86A5730-D298-4A3E-A2E3-7B8869E76B3E}" cxnId="{1CB0A032-AEFA-402B-AB42-57DFB6DF3303}" type="sibTrans">
      <dgm:prSet/>
      <dgm:spPr/>
      <dgm:t>
        <a:bodyPr/>
        <a:lstStyle/>
        <a:p>
          <a:endParaRPr lang="zh-CN" altLang="en-US"/>
        </a:p>
      </dgm:t>
    </dgm:pt>
    <dgm:pt modelId="{EDE2119E-7725-4E73-B0DB-5E9CD5644412}">
      <dgm:prSet phldrT="[文本]" custT="1"/>
      <dgm:spPr/>
      <dgm:t>
        <a:bodyPr/>
        <a:lstStyle/>
        <a:p>
          <a:r>
            <a:rPr lang="en-US" sz="1200" dirty="0" smtClean="0"/>
            <a:t>2011</a:t>
          </a:r>
          <a:r>
            <a:rPr lang="zh-CN" sz="1200" dirty="0" smtClean="0"/>
            <a:t>年</a:t>
          </a:r>
          <a:r>
            <a:rPr lang="en-US" sz="1200" dirty="0" smtClean="0"/>
            <a:t>5</a:t>
          </a:r>
          <a:r>
            <a:rPr lang="zh-CN" sz="1200" dirty="0" smtClean="0"/>
            <a:t>月，麦肯锡研究院发布报告——</a:t>
          </a:r>
          <a:r>
            <a:rPr lang="en-US" sz="1200" dirty="0" smtClean="0"/>
            <a:t>Big data: The next frontier for innovation, competition, and productivity,</a:t>
          </a:r>
          <a:r>
            <a:rPr lang="zh-CN" sz="1200" dirty="0" smtClean="0"/>
            <a:t>第一次给大数据做出相对清晰的定义：“大数据是指其大小超出了常规数据库工具获取、储存、管理和分析能力的数据集。”</a:t>
          </a:r>
          <a:endParaRPr lang="zh-CN" altLang="en-US" sz="1200" dirty="0"/>
        </a:p>
      </dgm:t>
    </dgm:pt>
    <dgm:pt modelId="{F6E2E949-37C3-4DED-886C-4E9E8712B314}" cxnId="{BAE15588-ED7B-4E82-A7BD-D0A5BB187842}" type="parTrans">
      <dgm:prSet/>
      <dgm:spPr/>
      <dgm:t>
        <a:bodyPr/>
        <a:lstStyle/>
        <a:p>
          <a:endParaRPr lang="zh-CN" altLang="en-US"/>
        </a:p>
      </dgm:t>
    </dgm:pt>
    <dgm:pt modelId="{0D1D188C-B9EA-4513-947F-52E2CD62AA15}" cxnId="{BAE15588-ED7B-4E82-A7BD-D0A5BB187842}" type="sibTrans">
      <dgm:prSet/>
      <dgm:spPr/>
      <dgm:t>
        <a:bodyPr/>
        <a:lstStyle/>
        <a:p>
          <a:endParaRPr lang="zh-CN" altLang="en-US"/>
        </a:p>
      </dgm:t>
    </dgm:pt>
    <dgm:pt modelId="{21108766-401C-48A1-AFBA-32140676E058}" type="pres">
      <dgm:prSet presAssocID="{44CCE252-96DC-4364-B6D8-D604A68ECA2D}" presName="linearFlow" presStyleCnt="0">
        <dgm:presLayoutVars>
          <dgm:dir/>
          <dgm:animLvl val="lvl"/>
          <dgm:resizeHandles val="exact"/>
        </dgm:presLayoutVars>
      </dgm:prSet>
      <dgm:spPr/>
      <dgm:t>
        <a:bodyPr/>
        <a:lstStyle/>
        <a:p>
          <a:endParaRPr lang="zh-CN" altLang="en-US"/>
        </a:p>
      </dgm:t>
    </dgm:pt>
    <dgm:pt modelId="{08324E8C-E7E4-48DC-943A-D5DFAD6A33C2}" type="pres">
      <dgm:prSet presAssocID="{E282234F-EE42-470C-8C43-8A78EA6E63BD}" presName="composite" presStyleCnt="0"/>
      <dgm:spPr/>
    </dgm:pt>
    <dgm:pt modelId="{8D40D3E1-C55B-4451-BD13-6C4BBCFB59C4}" type="pres">
      <dgm:prSet presAssocID="{E282234F-EE42-470C-8C43-8A78EA6E63BD}" presName="parentText" presStyleLbl="alignNode1" presStyleIdx="0" presStyleCnt="3">
        <dgm:presLayoutVars>
          <dgm:chMax val="1"/>
          <dgm:bulletEnabled val="1"/>
        </dgm:presLayoutVars>
      </dgm:prSet>
      <dgm:spPr/>
      <dgm:t>
        <a:bodyPr/>
        <a:lstStyle/>
        <a:p>
          <a:endParaRPr lang="zh-CN" altLang="en-US"/>
        </a:p>
      </dgm:t>
    </dgm:pt>
    <dgm:pt modelId="{565D165C-FB6D-4F91-B721-4130AF3F3A99}" type="pres">
      <dgm:prSet presAssocID="{E282234F-EE42-470C-8C43-8A78EA6E63BD}" presName="descendantText" presStyleLbl="alignAcc1" presStyleIdx="0" presStyleCnt="3">
        <dgm:presLayoutVars>
          <dgm:bulletEnabled val="1"/>
        </dgm:presLayoutVars>
      </dgm:prSet>
      <dgm:spPr/>
      <dgm:t>
        <a:bodyPr/>
        <a:lstStyle/>
        <a:p>
          <a:endParaRPr lang="zh-CN" altLang="en-US"/>
        </a:p>
      </dgm:t>
    </dgm:pt>
    <dgm:pt modelId="{00FCDB02-AA92-4961-89F7-300473F61CD5}" type="pres">
      <dgm:prSet presAssocID="{03390D32-013B-471D-B22A-F6682B7463DF}" presName="sp" presStyleCnt="0"/>
      <dgm:spPr/>
    </dgm:pt>
    <dgm:pt modelId="{B1EA2659-1B43-4B23-A825-5B082B4578AC}" type="pres">
      <dgm:prSet presAssocID="{7151C9E7-DA04-4C8C-9636-B0BD18DF90EF}" presName="composite" presStyleCnt="0"/>
      <dgm:spPr/>
    </dgm:pt>
    <dgm:pt modelId="{2B022DE4-2826-4456-A48A-9C64F75641DF}" type="pres">
      <dgm:prSet presAssocID="{7151C9E7-DA04-4C8C-9636-B0BD18DF90EF}" presName="parentText" presStyleLbl="alignNode1" presStyleIdx="1" presStyleCnt="3">
        <dgm:presLayoutVars>
          <dgm:chMax val="1"/>
          <dgm:bulletEnabled val="1"/>
        </dgm:presLayoutVars>
      </dgm:prSet>
      <dgm:spPr/>
      <dgm:t>
        <a:bodyPr/>
        <a:lstStyle/>
        <a:p>
          <a:endParaRPr lang="zh-CN" altLang="en-US"/>
        </a:p>
      </dgm:t>
    </dgm:pt>
    <dgm:pt modelId="{A962E1B6-CC9D-4F15-B0B8-9350163A20CC}" type="pres">
      <dgm:prSet presAssocID="{7151C9E7-DA04-4C8C-9636-B0BD18DF90EF}" presName="descendantText" presStyleLbl="alignAcc1" presStyleIdx="1" presStyleCnt="3">
        <dgm:presLayoutVars>
          <dgm:bulletEnabled val="1"/>
        </dgm:presLayoutVars>
      </dgm:prSet>
      <dgm:spPr/>
      <dgm:t>
        <a:bodyPr/>
        <a:lstStyle/>
        <a:p>
          <a:endParaRPr lang="zh-CN" altLang="en-US"/>
        </a:p>
      </dgm:t>
    </dgm:pt>
    <dgm:pt modelId="{BDA0193A-A764-4826-9DB4-EC8AB02A4980}" type="pres">
      <dgm:prSet presAssocID="{62F53C71-1305-4794-9A2A-476F49D45127}" presName="sp" presStyleCnt="0"/>
      <dgm:spPr/>
    </dgm:pt>
    <dgm:pt modelId="{9F360C30-B333-4B83-81A8-92D0DCCB742F}" type="pres">
      <dgm:prSet presAssocID="{8BC944EC-EDD2-4CD8-9003-4B53A31EE3CB}" presName="composite" presStyleCnt="0"/>
      <dgm:spPr/>
    </dgm:pt>
    <dgm:pt modelId="{08B9CE72-FD6B-4FC5-9809-34B2EC5598DE}" type="pres">
      <dgm:prSet presAssocID="{8BC944EC-EDD2-4CD8-9003-4B53A31EE3CB}" presName="parentText" presStyleLbl="alignNode1" presStyleIdx="2" presStyleCnt="3">
        <dgm:presLayoutVars>
          <dgm:chMax val="1"/>
          <dgm:bulletEnabled val="1"/>
        </dgm:presLayoutVars>
      </dgm:prSet>
      <dgm:spPr/>
      <dgm:t>
        <a:bodyPr/>
        <a:lstStyle/>
        <a:p>
          <a:endParaRPr lang="zh-CN" altLang="en-US"/>
        </a:p>
      </dgm:t>
    </dgm:pt>
    <dgm:pt modelId="{48819065-0B0E-41E9-AA52-2A4EBB79C908}" type="pres">
      <dgm:prSet presAssocID="{8BC944EC-EDD2-4CD8-9003-4B53A31EE3CB}" presName="descendantText" presStyleLbl="alignAcc1" presStyleIdx="2" presStyleCnt="3">
        <dgm:presLayoutVars>
          <dgm:bulletEnabled val="1"/>
        </dgm:presLayoutVars>
      </dgm:prSet>
      <dgm:spPr/>
      <dgm:t>
        <a:bodyPr/>
        <a:lstStyle/>
        <a:p>
          <a:endParaRPr lang="zh-CN" altLang="en-US"/>
        </a:p>
      </dgm:t>
    </dgm:pt>
  </dgm:ptLst>
  <dgm:cxnLst>
    <dgm:cxn modelId="{E93BE210-42C2-4E0C-B34F-2D726884D47A}" srcId="{44CCE252-96DC-4364-B6D8-D604A68ECA2D}" destId="{E282234F-EE42-470C-8C43-8A78EA6E63BD}" srcOrd="0" destOrd="0" parTransId="{0F0101BD-80A9-4497-9FEA-7F8C4F1F44F5}" sibTransId="{03390D32-013B-471D-B22A-F6682B7463DF}"/>
    <dgm:cxn modelId="{A5FDC110-76C9-48D4-8031-E8C680A5D79B}" type="presOf" srcId="{9E4DC953-3A44-4552-B8C7-F5CD3C31F9E0}" destId="{565D165C-FB6D-4F91-B721-4130AF3F3A99}" srcOrd="0" destOrd="0" presId="urn:microsoft.com/office/officeart/2005/8/layout/chevron2"/>
    <dgm:cxn modelId="{2910EFEF-1AE5-48DC-87D9-9E48D95053DB}" srcId="{E282234F-EE42-470C-8C43-8A78EA6E63BD}" destId="{9E4DC953-3A44-4552-B8C7-F5CD3C31F9E0}" srcOrd="0" destOrd="0" parTransId="{4E7F57CA-C3C3-4E05-93CD-2C653C444F98}" sibTransId="{1D61F924-9806-40B4-B45A-EF04D7A30D17}"/>
    <dgm:cxn modelId="{4E291151-0E86-486D-BCA1-BA1C8B0D5675}" srcId="{7151C9E7-DA04-4C8C-9636-B0BD18DF90EF}" destId="{15DF4843-0728-4925-B82A-B9B58423BF78}" srcOrd="0" destOrd="0" parTransId="{9A2632F6-CF60-48D6-95DA-D2D3CFFCE684}" sibTransId="{74AE5974-EE46-4FC1-A862-92530231AFF0}"/>
    <dgm:cxn modelId="{16A55026-5EB2-414E-B026-D45CFD290D61}" type="presOf" srcId="{15DF4843-0728-4925-B82A-B9B58423BF78}" destId="{A962E1B6-CC9D-4F15-B0B8-9350163A20CC}" srcOrd="0" destOrd="0" presId="urn:microsoft.com/office/officeart/2005/8/layout/chevron2"/>
    <dgm:cxn modelId="{FEA97A73-8E8E-4B67-A678-79A97B28B114}" type="presOf" srcId="{7151C9E7-DA04-4C8C-9636-B0BD18DF90EF}" destId="{2B022DE4-2826-4456-A48A-9C64F75641DF}" srcOrd="0" destOrd="0" presId="urn:microsoft.com/office/officeart/2005/8/layout/chevron2"/>
    <dgm:cxn modelId="{BAE15588-ED7B-4E82-A7BD-D0A5BB187842}" srcId="{8BC944EC-EDD2-4CD8-9003-4B53A31EE3CB}" destId="{EDE2119E-7725-4E73-B0DB-5E9CD5644412}" srcOrd="0" destOrd="0" parTransId="{F6E2E949-37C3-4DED-886C-4E9E8712B314}" sibTransId="{0D1D188C-B9EA-4513-947F-52E2CD62AA15}"/>
    <dgm:cxn modelId="{A9794225-D4BC-489F-B1AD-1E35FA7DC515}" type="presOf" srcId="{44CCE252-96DC-4364-B6D8-D604A68ECA2D}" destId="{21108766-401C-48A1-AFBA-32140676E058}" srcOrd="0" destOrd="0" presId="urn:microsoft.com/office/officeart/2005/8/layout/chevron2"/>
    <dgm:cxn modelId="{977BD740-31E1-4C2F-8DB3-DF4FBBB1AB7D}" type="presOf" srcId="{E282234F-EE42-470C-8C43-8A78EA6E63BD}" destId="{8D40D3E1-C55B-4451-BD13-6C4BBCFB59C4}" srcOrd="0" destOrd="0" presId="urn:microsoft.com/office/officeart/2005/8/layout/chevron2"/>
    <dgm:cxn modelId="{8A50D0A1-337F-41E4-A5FD-732514EF79B7}" type="presOf" srcId="{8BC944EC-EDD2-4CD8-9003-4B53A31EE3CB}" destId="{08B9CE72-FD6B-4FC5-9809-34B2EC5598DE}" srcOrd="0" destOrd="0" presId="urn:microsoft.com/office/officeart/2005/8/layout/chevron2"/>
    <dgm:cxn modelId="{2AE951CD-1B81-4EEA-8AA4-8B5CEC766DD8}" type="presOf" srcId="{EDE2119E-7725-4E73-B0DB-5E9CD5644412}" destId="{48819065-0B0E-41E9-AA52-2A4EBB79C908}" srcOrd="0" destOrd="0" presId="urn:microsoft.com/office/officeart/2005/8/layout/chevron2"/>
    <dgm:cxn modelId="{1CB0A032-AEFA-402B-AB42-57DFB6DF3303}" srcId="{44CCE252-96DC-4364-B6D8-D604A68ECA2D}" destId="{8BC944EC-EDD2-4CD8-9003-4B53A31EE3CB}" srcOrd="2" destOrd="0" parTransId="{D836D31E-E363-4B02-9BE7-0568DAE86231}" sibTransId="{A86A5730-D298-4A3E-A2E3-7B8869E76B3E}"/>
    <dgm:cxn modelId="{A4CFC5BB-812D-4AD2-A37B-2136CD3DBC96}" srcId="{44CCE252-96DC-4364-B6D8-D604A68ECA2D}" destId="{7151C9E7-DA04-4C8C-9636-B0BD18DF90EF}" srcOrd="1" destOrd="0" parTransId="{09F12B68-5361-4AFA-B891-0382200FE95A}" sibTransId="{62F53C71-1305-4794-9A2A-476F49D45127}"/>
    <dgm:cxn modelId="{A3EB3872-D426-4B7C-9033-B0837EC135A1}" type="presParOf" srcId="{21108766-401C-48A1-AFBA-32140676E058}" destId="{08324E8C-E7E4-48DC-943A-D5DFAD6A33C2}" srcOrd="0" destOrd="0" presId="urn:microsoft.com/office/officeart/2005/8/layout/chevron2"/>
    <dgm:cxn modelId="{E15E8651-6D94-41B7-8434-2BE4D326ECC6}" type="presParOf" srcId="{08324E8C-E7E4-48DC-943A-D5DFAD6A33C2}" destId="{8D40D3E1-C55B-4451-BD13-6C4BBCFB59C4}" srcOrd="0" destOrd="0" presId="urn:microsoft.com/office/officeart/2005/8/layout/chevron2"/>
    <dgm:cxn modelId="{27BADC40-0178-45C9-B0FB-7BE14DD09152}" type="presParOf" srcId="{08324E8C-E7E4-48DC-943A-D5DFAD6A33C2}" destId="{565D165C-FB6D-4F91-B721-4130AF3F3A99}" srcOrd="1" destOrd="0" presId="urn:microsoft.com/office/officeart/2005/8/layout/chevron2"/>
    <dgm:cxn modelId="{97D38399-AA8C-42FA-B983-C1AA54F00BF6}" type="presParOf" srcId="{21108766-401C-48A1-AFBA-32140676E058}" destId="{00FCDB02-AA92-4961-89F7-300473F61CD5}" srcOrd="1" destOrd="0" presId="urn:microsoft.com/office/officeart/2005/8/layout/chevron2"/>
    <dgm:cxn modelId="{8AFA86DE-BBCA-48CA-9DDD-0FC75593CD54}" type="presParOf" srcId="{21108766-401C-48A1-AFBA-32140676E058}" destId="{B1EA2659-1B43-4B23-A825-5B082B4578AC}" srcOrd="2" destOrd="0" presId="urn:microsoft.com/office/officeart/2005/8/layout/chevron2"/>
    <dgm:cxn modelId="{EDEA3992-6041-404A-81D7-A0C00946CDD7}" type="presParOf" srcId="{B1EA2659-1B43-4B23-A825-5B082B4578AC}" destId="{2B022DE4-2826-4456-A48A-9C64F75641DF}" srcOrd="0" destOrd="0" presId="urn:microsoft.com/office/officeart/2005/8/layout/chevron2"/>
    <dgm:cxn modelId="{8362DFCD-F150-4DC4-8B2D-BA797D134ABA}" type="presParOf" srcId="{B1EA2659-1B43-4B23-A825-5B082B4578AC}" destId="{A962E1B6-CC9D-4F15-B0B8-9350163A20CC}" srcOrd="1" destOrd="0" presId="urn:microsoft.com/office/officeart/2005/8/layout/chevron2"/>
    <dgm:cxn modelId="{98B661CD-6FBA-4BC9-9A0A-B5D06800B03D}" type="presParOf" srcId="{21108766-401C-48A1-AFBA-32140676E058}" destId="{BDA0193A-A764-4826-9DB4-EC8AB02A4980}" srcOrd="3" destOrd="0" presId="urn:microsoft.com/office/officeart/2005/8/layout/chevron2"/>
    <dgm:cxn modelId="{A5F382CC-EAA2-4CFF-B767-2E1713548061}" type="presParOf" srcId="{21108766-401C-48A1-AFBA-32140676E058}" destId="{9F360C30-B333-4B83-81A8-92D0DCCB742F}" srcOrd="4" destOrd="0" presId="urn:microsoft.com/office/officeart/2005/8/layout/chevron2"/>
    <dgm:cxn modelId="{501943AC-142A-480E-B7F1-16C4E64C926D}" type="presParOf" srcId="{9F360C30-B333-4B83-81A8-92D0DCCB742F}" destId="{08B9CE72-FD6B-4FC5-9809-34B2EC5598DE}" srcOrd="0" destOrd="0" presId="urn:microsoft.com/office/officeart/2005/8/layout/chevron2"/>
    <dgm:cxn modelId="{509ADEEF-24E7-4A0D-94A7-006AF55A2BAC}" type="presParOf" srcId="{9F360C30-B333-4B83-81A8-92D0DCCB742F}" destId="{48819065-0B0E-41E9-AA52-2A4EBB79C908}"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8D5AE0-6FDC-455A-BDF3-926898FC4FD3}" type="doc">
      <dgm:prSet loTypeId="urn:microsoft.com/office/officeart/2005/8/layout/list1#1" loCatId="list" qsTypeId="urn:microsoft.com/office/officeart/2005/8/quickstyle/simple1#2" qsCatId="simple" csTypeId="urn:microsoft.com/office/officeart/2005/8/colors/accent1_2#2" csCatId="accent1" phldr="1"/>
      <dgm:spPr/>
      <dgm:t>
        <a:bodyPr/>
        <a:lstStyle/>
        <a:p>
          <a:endParaRPr lang="zh-CN" altLang="en-US"/>
        </a:p>
      </dgm:t>
    </dgm:pt>
    <dgm:pt modelId="{82FD31EC-8703-4F75-A1C6-C90B5F48BA36}">
      <dgm:prSet phldrT="[文本]"/>
      <dgm:spPr/>
      <dgm:t>
        <a:bodyPr/>
        <a:lstStyle/>
        <a:p>
          <a:r>
            <a:rPr lang="zh-CN" b="1" dirty="0" smtClean="0"/>
            <a:t>数据清理</a:t>
          </a:r>
          <a:endParaRPr lang="zh-CN" altLang="en-US" b="1" dirty="0"/>
        </a:p>
      </dgm:t>
    </dgm:pt>
    <dgm:pt modelId="{1DE9F69B-146E-41B0-983A-E47AA002C326}" cxnId="{7C7E515E-00A6-4F82-87E3-852D4282949C}" type="parTrans">
      <dgm:prSet/>
      <dgm:spPr/>
      <dgm:t>
        <a:bodyPr/>
        <a:lstStyle/>
        <a:p>
          <a:endParaRPr lang="zh-CN" altLang="en-US"/>
        </a:p>
      </dgm:t>
    </dgm:pt>
    <dgm:pt modelId="{047C3118-5D94-4CB5-9C68-FCBEEA6BC1E5}" cxnId="{7C7E515E-00A6-4F82-87E3-852D4282949C}" type="sibTrans">
      <dgm:prSet/>
      <dgm:spPr/>
      <dgm:t>
        <a:bodyPr/>
        <a:lstStyle/>
        <a:p>
          <a:endParaRPr lang="zh-CN" altLang="en-US"/>
        </a:p>
      </dgm:t>
    </dgm:pt>
    <dgm:pt modelId="{F19BD321-861F-4CDF-A7C5-EDC8F2139136}">
      <dgm:prSet phldrT="[文本]"/>
      <dgm:spPr/>
      <dgm:t>
        <a:bodyPr/>
        <a:lstStyle/>
        <a:p>
          <a:r>
            <a:rPr lang="zh-CN" b="1" dirty="0" smtClean="0"/>
            <a:t>数据变换</a:t>
          </a:r>
          <a:endParaRPr lang="zh-CN" altLang="en-US" b="1" dirty="0"/>
        </a:p>
      </dgm:t>
    </dgm:pt>
    <dgm:pt modelId="{F6D287F2-515A-4383-B2D2-93BC920DBE74}" cxnId="{2E5B9094-7150-4871-B2D7-DFFB90F9BC5A}" type="parTrans">
      <dgm:prSet/>
      <dgm:spPr/>
      <dgm:t>
        <a:bodyPr/>
        <a:lstStyle/>
        <a:p>
          <a:endParaRPr lang="zh-CN" altLang="en-US"/>
        </a:p>
      </dgm:t>
    </dgm:pt>
    <dgm:pt modelId="{F843B5E1-E495-48F6-9395-DD92972162C8}" cxnId="{2E5B9094-7150-4871-B2D7-DFFB90F9BC5A}" type="sibTrans">
      <dgm:prSet/>
      <dgm:spPr/>
      <dgm:t>
        <a:bodyPr/>
        <a:lstStyle/>
        <a:p>
          <a:endParaRPr lang="zh-CN" altLang="en-US"/>
        </a:p>
      </dgm:t>
    </dgm:pt>
    <dgm:pt modelId="{AA38C1B0-C116-4575-AD4E-E19B385471EC}">
      <dgm:prSet phldrT="[文本]"/>
      <dgm:spPr/>
      <dgm:t>
        <a:bodyPr/>
        <a:lstStyle/>
        <a:p>
          <a:r>
            <a:rPr lang="zh-CN" b="1" dirty="0" smtClean="0"/>
            <a:t>数据归约</a:t>
          </a:r>
          <a:endParaRPr lang="zh-CN" altLang="en-US" b="1" dirty="0"/>
        </a:p>
      </dgm:t>
    </dgm:pt>
    <dgm:pt modelId="{1BB5CB25-1EAA-4A98-A6C3-AE5560CB132B}" cxnId="{309030CA-D0A2-4C78-B060-D927C246F4DB}" type="parTrans">
      <dgm:prSet/>
      <dgm:spPr/>
      <dgm:t>
        <a:bodyPr/>
        <a:lstStyle/>
        <a:p>
          <a:endParaRPr lang="zh-CN" altLang="en-US"/>
        </a:p>
      </dgm:t>
    </dgm:pt>
    <dgm:pt modelId="{578DB127-17E4-4915-B4FB-F39110268E7D}" cxnId="{309030CA-D0A2-4C78-B060-D927C246F4DB}" type="sibTrans">
      <dgm:prSet/>
      <dgm:spPr/>
      <dgm:t>
        <a:bodyPr/>
        <a:lstStyle/>
        <a:p>
          <a:endParaRPr lang="zh-CN" altLang="en-US"/>
        </a:p>
      </dgm:t>
    </dgm:pt>
    <dgm:pt modelId="{38B18B7A-C18A-4CEC-8F56-83B17C378F2A}">
      <dgm:prSet/>
      <dgm:spPr/>
      <dgm:t>
        <a:bodyPr/>
        <a:lstStyle/>
        <a:p>
          <a:r>
            <a:rPr lang="zh-CN" b="1" dirty="0" smtClean="0"/>
            <a:t>数据集成</a:t>
          </a:r>
          <a:endParaRPr lang="zh-CN" altLang="en-US" b="1" dirty="0"/>
        </a:p>
      </dgm:t>
    </dgm:pt>
    <dgm:pt modelId="{5F476B7E-7130-4F42-B73D-7CBF00403E0D}" cxnId="{0F80E388-0DF0-4B57-8A37-8642AE1E7726}" type="parTrans">
      <dgm:prSet/>
      <dgm:spPr/>
      <dgm:t>
        <a:bodyPr/>
        <a:lstStyle/>
        <a:p>
          <a:endParaRPr lang="zh-CN" altLang="en-US"/>
        </a:p>
      </dgm:t>
    </dgm:pt>
    <dgm:pt modelId="{BD5A2529-180F-4559-943A-820346D0FA3E}" cxnId="{0F80E388-0DF0-4B57-8A37-8642AE1E7726}" type="sibTrans">
      <dgm:prSet/>
      <dgm:spPr/>
      <dgm:t>
        <a:bodyPr/>
        <a:lstStyle/>
        <a:p>
          <a:endParaRPr lang="zh-CN" altLang="en-US"/>
        </a:p>
      </dgm:t>
    </dgm:pt>
    <dgm:pt modelId="{50D51410-88C8-4050-9246-14A6A6FF9E7A}">
      <dgm:prSet/>
      <dgm:spPr>
        <a:noFill/>
      </dgm:spPr>
      <dgm:t>
        <a:bodyPr/>
        <a:lstStyle/>
        <a:p>
          <a:endParaRPr lang="zh-CN" altLang="en-US"/>
        </a:p>
      </dgm:t>
    </dgm:pt>
    <dgm:pt modelId="{90335D44-AEEF-46E7-8549-742A7D3D08AD}" cxnId="{51520CB6-8FE1-4F83-A503-E9C4984D3DB6}" type="parTrans">
      <dgm:prSet/>
      <dgm:spPr/>
      <dgm:t>
        <a:bodyPr/>
        <a:lstStyle/>
        <a:p>
          <a:endParaRPr lang="zh-CN" altLang="en-US"/>
        </a:p>
      </dgm:t>
    </dgm:pt>
    <dgm:pt modelId="{F4A0E0D3-FEB0-4F92-AC86-2CD0E9210284}" cxnId="{51520CB6-8FE1-4F83-A503-E9C4984D3DB6}" type="sibTrans">
      <dgm:prSet/>
      <dgm:spPr/>
      <dgm:t>
        <a:bodyPr/>
        <a:lstStyle/>
        <a:p>
          <a:endParaRPr lang="zh-CN" altLang="en-US"/>
        </a:p>
      </dgm:t>
    </dgm:pt>
    <dgm:pt modelId="{4F0F7466-FD60-4F58-959D-CF69464AD31F}" type="pres">
      <dgm:prSet presAssocID="{DA8D5AE0-6FDC-455A-BDF3-926898FC4FD3}" presName="linear" presStyleCnt="0">
        <dgm:presLayoutVars>
          <dgm:dir/>
          <dgm:animLvl val="lvl"/>
          <dgm:resizeHandles val="exact"/>
        </dgm:presLayoutVars>
      </dgm:prSet>
      <dgm:spPr/>
      <dgm:t>
        <a:bodyPr/>
        <a:lstStyle/>
        <a:p>
          <a:endParaRPr lang="zh-CN" altLang="en-US"/>
        </a:p>
      </dgm:t>
    </dgm:pt>
    <dgm:pt modelId="{BA43F28B-1C88-4188-8F22-82FE0AAE672E}" type="pres">
      <dgm:prSet presAssocID="{82FD31EC-8703-4F75-A1C6-C90B5F48BA36}" presName="parentLin" presStyleCnt="0"/>
      <dgm:spPr/>
    </dgm:pt>
    <dgm:pt modelId="{362B8515-7DBC-409E-8373-5337BA133457}" type="pres">
      <dgm:prSet presAssocID="{82FD31EC-8703-4F75-A1C6-C90B5F48BA36}" presName="parentLeftMargin" presStyleLbl="node1" presStyleIdx="0" presStyleCnt="4"/>
      <dgm:spPr/>
      <dgm:t>
        <a:bodyPr/>
        <a:lstStyle/>
        <a:p>
          <a:endParaRPr lang="zh-CN" altLang="en-US"/>
        </a:p>
      </dgm:t>
    </dgm:pt>
    <dgm:pt modelId="{70978F3A-7CD9-48A3-9716-B3C8DE94A349}" type="pres">
      <dgm:prSet presAssocID="{82FD31EC-8703-4F75-A1C6-C90B5F48BA36}" presName="parentText" presStyleLbl="node1" presStyleIdx="0" presStyleCnt="4" custScaleX="23849">
        <dgm:presLayoutVars>
          <dgm:chMax val="0"/>
          <dgm:bulletEnabled val="1"/>
        </dgm:presLayoutVars>
      </dgm:prSet>
      <dgm:spPr/>
      <dgm:t>
        <a:bodyPr/>
        <a:lstStyle/>
        <a:p>
          <a:endParaRPr lang="zh-CN" altLang="en-US"/>
        </a:p>
      </dgm:t>
    </dgm:pt>
    <dgm:pt modelId="{3B214FAA-6B49-4E37-B204-72ADC6296FAC}" type="pres">
      <dgm:prSet presAssocID="{82FD31EC-8703-4F75-A1C6-C90B5F48BA36}" presName="negativeSpace" presStyleCnt="0"/>
      <dgm:spPr/>
    </dgm:pt>
    <dgm:pt modelId="{01469CD5-8BA0-4EAC-9011-540CAE689AFD}" type="pres">
      <dgm:prSet presAssocID="{82FD31EC-8703-4F75-A1C6-C90B5F48BA36}" presName="childText" presStyleLbl="conFgAcc1" presStyleIdx="0" presStyleCnt="4">
        <dgm:presLayoutVars>
          <dgm:bulletEnabled val="1"/>
        </dgm:presLayoutVars>
      </dgm:prSet>
      <dgm:spPr/>
      <dgm:t>
        <a:bodyPr/>
        <a:lstStyle/>
        <a:p>
          <a:endParaRPr lang="zh-CN" altLang="en-US"/>
        </a:p>
      </dgm:t>
    </dgm:pt>
    <dgm:pt modelId="{9C4E3481-C114-47FF-A3C7-F0048F585C1C}" type="pres">
      <dgm:prSet presAssocID="{047C3118-5D94-4CB5-9C68-FCBEEA6BC1E5}" presName="spaceBetweenRectangles" presStyleCnt="0"/>
      <dgm:spPr/>
    </dgm:pt>
    <dgm:pt modelId="{F52E5F41-F421-405F-9466-D88EDAE0CAB9}" type="pres">
      <dgm:prSet presAssocID="{38B18B7A-C18A-4CEC-8F56-83B17C378F2A}" presName="parentLin" presStyleCnt="0"/>
      <dgm:spPr/>
    </dgm:pt>
    <dgm:pt modelId="{AE2D5969-7060-4F4F-BDC7-D8AFED469C93}" type="pres">
      <dgm:prSet presAssocID="{38B18B7A-C18A-4CEC-8F56-83B17C378F2A}" presName="parentLeftMargin" presStyleLbl="node1" presStyleIdx="0" presStyleCnt="4"/>
      <dgm:spPr/>
      <dgm:t>
        <a:bodyPr/>
        <a:lstStyle/>
        <a:p>
          <a:endParaRPr lang="zh-CN" altLang="en-US"/>
        </a:p>
      </dgm:t>
    </dgm:pt>
    <dgm:pt modelId="{D46D11A4-1041-40F8-87B8-DED0F54BFFE0}" type="pres">
      <dgm:prSet presAssocID="{38B18B7A-C18A-4CEC-8F56-83B17C378F2A}" presName="parentText" presStyleLbl="node1" presStyleIdx="1" presStyleCnt="4" custScaleX="23849">
        <dgm:presLayoutVars>
          <dgm:chMax val="0"/>
          <dgm:bulletEnabled val="1"/>
        </dgm:presLayoutVars>
      </dgm:prSet>
      <dgm:spPr/>
      <dgm:t>
        <a:bodyPr/>
        <a:lstStyle/>
        <a:p>
          <a:endParaRPr lang="zh-CN" altLang="en-US"/>
        </a:p>
      </dgm:t>
    </dgm:pt>
    <dgm:pt modelId="{2BA51C5C-7EEC-46E1-8013-46859BF0B555}" type="pres">
      <dgm:prSet presAssocID="{38B18B7A-C18A-4CEC-8F56-83B17C378F2A}" presName="negativeSpace" presStyleCnt="0"/>
      <dgm:spPr/>
    </dgm:pt>
    <dgm:pt modelId="{AC17E7DA-7560-4724-BCFA-1252E788EF52}" type="pres">
      <dgm:prSet presAssocID="{38B18B7A-C18A-4CEC-8F56-83B17C378F2A}" presName="childText" presStyleLbl="conFgAcc1" presStyleIdx="1" presStyleCnt="4">
        <dgm:presLayoutVars>
          <dgm:bulletEnabled val="1"/>
        </dgm:presLayoutVars>
      </dgm:prSet>
      <dgm:spPr>
        <a:noFill/>
      </dgm:spPr>
    </dgm:pt>
    <dgm:pt modelId="{B989ABBA-8EB4-4715-99AC-CFE7080BEBF3}" type="pres">
      <dgm:prSet presAssocID="{BD5A2529-180F-4559-943A-820346D0FA3E}" presName="spaceBetweenRectangles" presStyleCnt="0"/>
      <dgm:spPr/>
    </dgm:pt>
    <dgm:pt modelId="{DF63FF5E-1155-4286-96D3-7227196AC7C0}" type="pres">
      <dgm:prSet presAssocID="{F19BD321-861F-4CDF-A7C5-EDC8F2139136}" presName="parentLin" presStyleCnt="0"/>
      <dgm:spPr/>
    </dgm:pt>
    <dgm:pt modelId="{61363915-A73B-4769-92D9-B6081667EDDA}" type="pres">
      <dgm:prSet presAssocID="{F19BD321-861F-4CDF-A7C5-EDC8F2139136}" presName="parentLeftMargin" presStyleLbl="node1" presStyleIdx="1" presStyleCnt="4"/>
      <dgm:spPr/>
      <dgm:t>
        <a:bodyPr/>
        <a:lstStyle/>
        <a:p>
          <a:endParaRPr lang="zh-CN" altLang="en-US"/>
        </a:p>
      </dgm:t>
    </dgm:pt>
    <dgm:pt modelId="{5EF8F3E0-1B48-49A0-9F4F-61E8378211C6}" type="pres">
      <dgm:prSet presAssocID="{F19BD321-861F-4CDF-A7C5-EDC8F2139136}" presName="parentText" presStyleLbl="node1" presStyleIdx="2" presStyleCnt="4" custScaleX="23849">
        <dgm:presLayoutVars>
          <dgm:chMax val="0"/>
          <dgm:bulletEnabled val="1"/>
        </dgm:presLayoutVars>
      </dgm:prSet>
      <dgm:spPr/>
      <dgm:t>
        <a:bodyPr/>
        <a:lstStyle/>
        <a:p>
          <a:endParaRPr lang="zh-CN" altLang="en-US"/>
        </a:p>
      </dgm:t>
    </dgm:pt>
    <dgm:pt modelId="{0E80BEAB-2F25-47BA-955B-99652DF47E5C}" type="pres">
      <dgm:prSet presAssocID="{F19BD321-861F-4CDF-A7C5-EDC8F2139136}" presName="negativeSpace" presStyleCnt="0"/>
      <dgm:spPr/>
    </dgm:pt>
    <dgm:pt modelId="{E1A49483-BF5E-468C-8E26-DD348C44E747}" type="pres">
      <dgm:prSet presAssocID="{F19BD321-861F-4CDF-A7C5-EDC8F2139136}" presName="childText" presStyleLbl="conFgAcc1" presStyleIdx="2" presStyleCnt="4">
        <dgm:presLayoutVars>
          <dgm:bulletEnabled val="1"/>
        </dgm:presLayoutVars>
      </dgm:prSet>
      <dgm:spPr>
        <a:noFill/>
      </dgm:spPr>
    </dgm:pt>
    <dgm:pt modelId="{246B9738-B873-4B50-92FB-F2E693926B7F}" type="pres">
      <dgm:prSet presAssocID="{F843B5E1-E495-48F6-9395-DD92972162C8}" presName="spaceBetweenRectangles" presStyleCnt="0"/>
      <dgm:spPr/>
    </dgm:pt>
    <dgm:pt modelId="{85DBF472-ABD4-4446-9BD4-2F5B40795732}" type="pres">
      <dgm:prSet presAssocID="{AA38C1B0-C116-4575-AD4E-E19B385471EC}" presName="parentLin" presStyleCnt="0"/>
      <dgm:spPr/>
    </dgm:pt>
    <dgm:pt modelId="{D4F69C28-9B6B-4D19-AD8B-6B369FAFBA40}" type="pres">
      <dgm:prSet presAssocID="{AA38C1B0-C116-4575-AD4E-E19B385471EC}" presName="parentLeftMargin" presStyleLbl="node1" presStyleIdx="2" presStyleCnt="4"/>
      <dgm:spPr/>
      <dgm:t>
        <a:bodyPr/>
        <a:lstStyle/>
        <a:p>
          <a:endParaRPr lang="zh-CN" altLang="en-US"/>
        </a:p>
      </dgm:t>
    </dgm:pt>
    <dgm:pt modelId="{624A369E-D60B-4A9C-9B15-3AC5DFD74FCB}" type="pres">
      <dgm:prSet presAssocID="{AA38C1B0-C116-4575-AD4E-E19B385471EC}" presName="parentText" presStyleLbl="node1" presStyleIdx="3" presStyleCnt="4" custScaleX="23849">
        <dgm:presLayoutVars>
          <dgm:chMax val="0"/>
          <dgm:bulletEnabled val="1"/>
        </dgm:presLayoutVars>
      </dgm:prSet>
      <dgm:spPr/>
      <dgm:t>
        <a:bodyPr/>
        <a:lstStyle/>
        <a:p>
          <a:endParaRPr lang="zh-CN" altLang="en-US"/>
        </a:p>
      </dgm:t>
    </dgm:pt>
    <dgm:pt modelId="{D9083D98-A7A6-4BF2-A0EC-8A16077FDAC5}" type="pres">
      <dgm:prSet presAssocID="{AA38C1B0-C116-4575-AD4E-E19B385471EC}" presName="negativeSpace" presStyleCnt="0"/>
      <dgm:spPr/>
    </dgm:pt>
    <dgm:pt modelId="{C444C758-E164-47F3-840F-DC4C1ABE7B85}" type="pres">
      <dgm:prSet presAssocID="{AA38C1B0-C116-4575-AD4E-E19B385471EC}" presName="childText" presStyleLbl="conFgAcc1" presStyleIdx="3" presStyleCnt="4">
        <dgm:presLayoutVars>
          <dgm:bulletEnabled val="1"/>
        </dgm:presLayoutVars>
      </dgm:prSet>
      <dgm:spPr>
        <a:noFill/>
      </dgm:spPr>
    </dgm:pt>
  </dgm:ptLst>
  <dgm:cxnLst>
    <dgm:cxn modelId="{7C7E515E-00A6-4F82-87E3-852D4282949C}" srcId="{DA8D5AE0-6FDC-455A-BDF3-926898FC4FD3}" destId="{82FD31EC-8703-4F75-A1C6-C90B5F48BA36}" srcOrd="0" destOrd="0" parTransId="{1DE9F69B-146E-41B0-983A-E47AA002C326}" sibTransId="{047C3118-5D94-4CB5-9C68-FCBEEA6BC1E5}"/>
    <dgm:cxn modelId="{0C381709-C287-4BCA-BE90-C780821CCC0C}" type="presOf" srcId="{38B18B7A-C18A-4CEC-8F56-83B17C378F2A}" destId="{AE2D5969-7060-4F4F-BDC7-D8AFED469C93}" srcOrd="0" destOrd="0" presId="urn:microsoft.com/office/officeart/2005/8/layout/list1#1"/>
    <dgm:cxn modelId="{B0990805-3C7F-45F5-98AB-805BDAC7AEC7}" type="presOf" srcId="{F19BD321-861F-4CDF-A7C5-EDC8F2139136}" destId="{5EF8F3E0-1B48-49A0-9F4F-61E8378211C6}" srcOrd="1" destOrd="0" presId="urn:microsoft.com/office/officeart/2005/8/layout/list1#1"/>
    <dgm:cxn modelId="{51520CB6-8FE1-4F83-A503-E9C4984D3DB6}" srcId="{82FD31EC-8703-4F75-A1C6-C90B5F48BA36}" destId="{50D51410-88C8-4050-9246-14A6A6FF9E7A}" srcOrd="0" destOrd="0" parTransId="{90335D44-AEEF-46E7-8549-742A7D3D08AD}" sibTransId="{F4A0E0D3-FEB0-4F92-AC86-2CD0E9210284}"/>
    <dgm:cxn modelId="{887D5904-B292-434A-8FFC-71F3E027D4E4}" type="presOf" srcId="{50D51410-88C8-4050-9246-14A6A6FF9E7A}" destId="{01469CD5-8BA0-4EAC-9011-540CAE689AFD}" srcOrd="0" destOrd="0" presId="urn:microsoft.com/office/officeart/2005/8/layout/list1#1"/>
    <dgm:cxn modelId="{EC442E8A-14E2-458D-AF8C-D505D1DC442A}" type="presOf" srcId="{38B18B7A-C18A-4CEC-8F56-83B17C378F2A}" destId="{D46D11A4-1041-40F8-87B8-DED0F54BFFE0}" srcOrd="1" destOrd="0" presId="urn:microsoft.com/office/officeart/2005/8/layout/list1#1"/>
    <dgm:cxn modelId="{D5924AAB-C30F-4F2E-A618-1E6067E075D2}" type="presOf" srcId="{AA38C1B0-C116-4575-AD4E-E19B385471EC}" destId="{D4F69C28-9B6B-4D19-AD8B-6B369FAFBA40}" srcOrd="0" destOrd="0" presId="urn:microsoft.com/office/officeart/2005/8/layout/list1#1"/>
    <dgm:cxn modelId="{E5A580A5-9CC6-4A9A-8D82-C92BE2B1B730}" type="presOf" srcId="{DA8D5AE0-6FDC-455A-BDF3-926898FC4FD3}" destId="{4F0F7466-FD60-4F58-959D-CF69464AD31F}" srcOrd="0" destOrd="0" presId="urn:microsoft.com/office/officeart/2005/8/layout/list1#1"/>
    <dgm:cxn modelId="{2E5B9094-7150-4871-B2D7-DFFB90F9BC5A}" srcId="{DA8D5AE0-6FDC-455A-BDF3-926898FC4FD3}" destId="{F19BD321-861F-4CDF-A7C5-EDC8F2139136}" srcOrd="2" destOrd="0" parTransId="{F6D287F2-515A-4383-B2D2-93BC920DBE74}" sibTransId="{F843B5E1-E495-48F6-9395-DD92972162C8}"/>
    <dgm:cxn modelId="{30B918C2-FB50-42AB-A2AD-B8C414CA1463}" type="presOf" srcId="{F19BD321-861F-4CDF-A7C5-EDC8F2139136}" destId="{61363915-A73B-4769-92D9-B6081667EDDA}" srcOrd="0" destOrd="0" presId="urn:microsoft.com/office/officeart/2005/8/layout/list1#1"/>
    <dgm:cxn modelId="{8B7456A1-D7FE-4EB9-BBC1-4ED5E06EE4E8}" type="presOf" srcId="{AA38C1B0-C116-4575-AD4E-E19B385471EC}" destId="{624A369E-D60B-4A9C-9B15-3AC5DFD74FCB}" srcOrd="1" destOrd="0" presId="urn:microsoft.com/office/officeart/2005/8/layout/list1#1"/>
    <dgm:cxn modelId="{18F9C1D6-2A4A-41D2-865F-D73ACD729460}" type="presOf" srcId="{82FD31EC-8703-4F75-A1C6-C90B5F48BA36}" destId="{70978F3A-7CD9-48A3-9716-B3C8DE94A349}" srcOrd="1" destOrd="0" presId="urn:microsoft.com/office/officeart/2005/8/layout/list1#1"/>
    <dgm:cxn modelId="{0F80E388-0DF0-4B57-8A37-8642AE1E7726}" srcId="{DA8D5AE0-6FDC-455A-BDF3-926898FC4FD3}" destId="{38B18B7A-C18A-4CEC-8F56-83B17C378F2A}" srcOrd="1" destOrd="0" parTransId="{5F476B7E-7130-4F42-B73D-7CBF00403E0D}" sibTransId="{BD5A2529-180F-4559-943A-820346D0FA3E}"/>
    <dgm:cxn modelId="{010F6C9F-FE1F-4374-A9FB-6493AF0576E4}" type="presOf" srcId="{82FD31EC-8703-4F75-A1C6-C90B5F48BA36}" destId="{362B8515-7DBC-409E-8373-5337BA133457}" srcOrd="0" destOrd="0" presId="urn:microsoft.com/office/officeart/2005/8/layout/list1#1"/>
    <dgm:cxn modelId="{309030CA-D0A2-4C78-B060-D927C246F4DB}" srcId="{DA8D5AE0-6FDC-455A-BDF3-926898FC4FD3}" destId="{AA38C1B0-C116-4575-AD4E-E19B385471EC}" srcOrd="3" destOrd="0" parTransId="{1BB5CB25-1EAA-4A98-A6C3-AE5560CB132B}" sibTransId="{578DB127-17E4-4915-B4FB-F39110268E7D}"/>
    <dgm:cxn modelId="{EB9BB071-5C79-4EB3-AD4F-794779581B07}" type="presParOf" srcId="{4F0F7466-FD60-4F58-959D-CF69464AD31F}" destId="{BA43F28B-1C88-4188-8F22-82FE0AAE672E}" srcOrd="0" destOrd="0" presId="urn:microsoft.com/office/officeart/2005/8/layout/list1#1"/>
    <dgm:cxn modelId="{189A0C9B-690B-49B5-BBFF-8684CD254190}" type="presParOf" srcId="{BA43F28B-1C88-4188-8F22-82FE0AAE672E}" destId="{362B8515-7DBC-409E-8373-5337BA133457}" srcOrd="0" destOrd="0" presId="urn:microsoft.com/office/officeart/2005/8/layout/list1#1"/>
    <dgm:cxn modelId="{71AB8178-CDAE-4F25-B2A5-135BB0B8B14F}" type="presParOf" srcId="{BA43F28B-1C88-4188-8F22-82FE0AAE672E}" destId="{70978F3A-7CD9-48A3-9716-B3C8DE94A349}" srcOrd="1" destOrd="0" presId="urn:microsoft.com/office/officeart/2005/8/layout/list1#1"/>
    <dgm:cxn modelId="{3DEBFD6E-6B3F-477F-841B-18DCDF360155}" type="presParOf" srcId="{4F0F7466-FD60-4F58-959D-CF69464AD31F}" destId="{3B214FAA-6B49-4E37-B204-72ADC6296FAC}" srcOrd="1" destOrd="0" presId="urn:microsoft.com/office/officeart/2005/8/layout/list1#1"/>
    <dgm:cxn modelId="{371F27D5-6248-4A87-B65A-0F039D434BAC}" type="presParOf" srcId="{4F0F7466-FD60-4F58-959D-CF69464AD31F}" destId="{01469CD5-8BA0-4EAC-9011-540CAE689AFD}" srcOrd="2" destOrd="0" presId="urn:microsoft.com/office/officeart/2005/8/layout/list1#1"/>
    <dgm:cxn modelId="{067DE9D6-52B5-4FB9-B331-64B1E326140E}" type="presParOf" srcId="{4F0F7466-FD60-4F58-959D-CF69464AD31F}" destId="{9C4E3481-C114-47FF-A3C7-F0048F585C1C}" srcOrd="3" destOrd="0" presId="urn:microsoft.com/office/officeart/2005/8/layout/list1#1"/>
    <dgm:cxn modelId="{09649A58-705E-4152-B959-AAB2D1C5427F}" type="presParOf" srcId="{4F0F7466-FD60-4F58-959D-CF69464AD31F}" destId="{F52E5F41-F421-405F-9466-D88EDAE0CAB9}" srcOrd="4" destOrd="0" presId="urn:microsoft.com/office/officeart/2005/8/layout/list1#1"/>
    <dgm:cxn modelId="{AA0C60E3-4FC9-4428-91CB-F9648CDB52CD}" type="presParOf" srcId="{F52E5F41-F421-405F-9466-D88EDAE0CAB9}" destId="{AE2D5969-7060-4F4F-BDC7-D8AFED469C93}" srcOrd="0" destOrd="0" presId="urn:microsoft.com/office/officeart/2005/8/layout/list1#1"/>
    <dgm:cxn modelId="{143F25FE-0A0F-4B76-B12E-D684AFD56D5C}" type="presParOf" srcId="{F52E5F41-F421-405F-9466-D88EDAE0CAB9}" destId="{D46D11A4-1041-40F8-87B8-DED0F54BFFE0}" srcOrd="1" destOrd="0" presId="urn:microsoft.com/office/officeart/2005/8/layout/list1#1"/>
    <dgm:cxn modelId="{A710F9CD-EB5E-42AE-AEDF-314BB98245A8}" type="presParOf" srcId="{4F0F7466-FD60-4F58-959D-CF69464AD31F}" destId="{2BA51C5C-7EEC-46E1-8013-46859BF0B555}" srcOrd="5" destOrd="0" presId="urn:microsoft.com/office/officeart/2005/8/layout/list1#1"/>
    <dgm:cxn modelId="{B69333D2-6B8E-4846-AC10-F51A401F4796}" type="presParOf" srcId="{4F0F7466-FD60-4F58-959D-CF69464AD31F}" destId="{AC17E7DA-7560-4724-BCFA-1252E788EF52}" srcOrd="6" destOrd="0" presId="urn:microsoft.com/office/officeart/2005/8/layout/list1#1"/>
    <dgm:cxn modelId="{E17AFD2A-2D39-4D49-B45C-DE5E75EC2FDB}" type="presParOf" srcId="{4F0F7466-FD60-4F58-959D-CF69464AD31F}" destId="{B989ABBA-8EB4-4715-99AC-CFE7080BEBF3}" srcOrd="7" destOrd="0" presId="urn:microsoft.com/office/officeart/2005/8/layout/list1#1"/>
    <dgm:cxn modelId="{2E71E24F-42AC-45B0-83DE-C347A00E285C}" type="presParOf" srcId="{4F0F7466-FD60-4F58-959D-CF69464AD31F}" destId="{DF63FF5E-1155-4286-96D3-7227196AC7C0}" srcOrd="8" destOrd="0" presId="urn:microsoft.com/office/officeart/2005/8/layout/list1#1"/>
    <dgm:cxn modelId="{ECF0B5CA-5690-442D-A956-70DF7F08613A}" type="presParOf" srcId="{DF63FF5E-1155-4286-96D3-7227196AC7C0}" destId="{61363915-A73B-4769-92D9-B6081667EDDA}" srcOrd="0" destOrd="0" presId="urn:microsoft.com/office/officeart/2005/8/layout/list1#1"/>
    <dgm:cxn modelId="{461E6C33-D590-4C87-85F6-B41FCE57BCF9}" type="presParOf" srcId="{DF63FF5E-1155-4286-96D3-7227196AC7C0}" destId="{5EF8F3E0-1B48-49A0-9F4F-61E8378211C6}" srcOrd="1" destOrd="0" presId="urn:microsoft.com/office/officeart/2005/8/layout/list1#1"/>
    <dgm:cxn modelId="{A31C8999-AE6C-4C8A-867B-4FCC133233B6}" type="presParOf" srcId="{4F0F7466-FD60-4F58-959D-CF69464AD31F}" destId="{0E80BEAB-2F25-47BA-955B-99652DF47E5C}" srcOrd="9" destOrd="0" presId="urn:microsoft.com/office/officeart/2005/8/layout/list1#1"/>
    <dgm:cxn modelId="{17A0216C-0630-4C1F-B06A-4B541DC01A97}" type="presParOf" srcId="{4F0F7466-FD60-4F58-959D-CF69464AD31F}" destId="{E1A49483-BF5E-468C-8E26-DD348C44E747}" srcOrd="10" destOrd="0" presId="urn:microsoft.com/office/officeart/2005/8/layout/list1#1"/>
    <dgm:cxn modelId="{2DB863FF-DA28-446E-87B0-89F7D28EA6FB}" type="presParOf" srcId="{4F0F7466-FD60-4F58-959D-CF69464AD31F}" destId="{246B9738-B873-4B50-92FB-F2E693926B7F}" srcOrd="11" destOrd="0" presId="urn:microsoft.com/office/officeart/2005/8/layout/list1#1"/>
    <dgm:cxn modelId="{6BA98A98-0021-4ED4-B9DD-BBB1EDFA41EC}" type="presParOf" srcId="{4F0F7466-FD60-4F58-959D-CF69464AD31F}" destId="{85DBF472-ABD4-4446-9BD4-2F5B40795732}" srcOrd="12" destOrd="0" presId="urn:microsoft.com/office/officeart/2005/8/layout/list1#1"/>
    <dgm:cxn modelId="{612879DE-A2F9-415F-A50C-AA8C715FF5DA}" type="presParOf" srcId="{85DBF472-ABD4-4446-9BD4-2F5B40795732}" destId="{D4F69C28-9B6B-4D19-AD8B-6B369FAFBA40}" srcOrd="0" destOrd="0" presId="urn:microsoft.com/office/officeart/2005/8/layout/list1#1"/>
    <dgm:cxn modelId="{8D598EEF-9E81-4695-9B18-E353A0921E94}" type="presParOf" srcId="{85DBF472-ABD4-4446-9BD4-2F5B40795732}" destId="{624A369E-D60B-4A9C-9B15-3AC5DFD74FCB}" srcOrd="1" destOrd="0" presId="urn:microsoft.com/office/officeart/2005/8/layout/list1#1"/>
    <dgm:cxn modelId="{94B5BA54-E32D-4A35-B74A-359B80B4545A}" type="presParOf" srcId="{4F0F7466-FD60-4F58-959D-CF69464AD31F}" destId="{D9083D98-A7A6-4BF2-A0EC-8A16077FDAC5}" srcOrd="13" destOrd="0" presId="urn:microsoft.com/office/officeart/2005/8/layout/list1#1"/>
    <dgm:cxn modelId="{18E1CCCF-7EC6-4452-85EF-5D59182E3A1E}" type="presParOf" srcId="{4F0F7466-FD60-4F58-959D-CF69464AD31F}" destId="{C444C758-E164-47F3-840F-DC4C1ABE7B85}" srcOrd="14" destOrd="0" presId="urn:microsoft.com/office/officeart/2005/8/layout/list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40D3E1-C55B-4451-BD13-6C4BBCFB59C4}">
      <dsp:nvSpPr>
        <dsp:cNvPr id="0" name=""/>
        <dsp:cNvSpPr/>
      </dsp:nvSpPr>
      <dsp:spPr>
        <a:xfrm rot="5400000">
          <a:off x="-210750" y="214814"/>
          <a:ext cx="1405002" cy="983501"/>
        </a:xfrm>
        <a:prstGeom prst="chevron">
          <a:avLst/>
        </a:prstGeom>
        <a:solidFill>
          <a:srgbClr val="3D89BC"/>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altLang="zh-CN" sz="2800" kern="1200" dirty="0" smtClean="0"/>
            <a:t>1</a:t>
          </a:r>
          <a:endParaRPr lang="zh-CN" altLang="en-US" sz="2800" kern="1200" dirty="0"/>
        </a:p>
      </dsp:txBody>
      <dsp:txXfrm rot="-5400000">
        <a:off x="1" y="495815"/>
        <a:ext cx="983501" cy="421501"/>
      </dsp:txXfrm>
    </dsp:sp>
    <dsp:sp modelId="{565D165C-FB6D-4F91-B721-4130AF3F3A99}">
      <dsp:nvSpPr>
        <dsp:cNvPr id="0" name=""/>
        <dsp:cNvSpPr/>
      </dsp:nvSpPr>
      <dsp:spPr>
        <a:xfrm rot="5400000">
          <a:off x="3438005" y="-2450440"/>
          <a:ext cx="913731" cy="582274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smtClean="0"/>
            <a:t>2008</a:t>
          </a:r>
          <a:r>
            <a:rPr lang="zh-CN" sz="1200" kern="1200" dirty="0" smtClean="0"/>
            <a:t>年</a:t>
          </a:r>
          <a:r>
            <a:rPr lang="en-US" sz="1200" kern="1200" dirty="0" smtClean="0"/>
            <a:t>9 </a:t>
          </a:r>
          <a:r>
            <a:rPr lang="zh-CN" sz="1200" kern="1200" dirty="0" smtClean="0"/>
            <a:t>月，美国《自然》（</a:t>
          </a:r>
          <a:r>
            <a:rPr lang="en-US" sz="1200" kern="1200" dirty="0" smtClean="0"/>
            <a:t>Nature</a:t>
          </a:r>
          <a:r>
            <a:rPr lang="zh-CN" sz="1200" kern="1200" dirty="0" smtClean="0"/>
            <a:t>）杂志专刊——</a:t>
          </a:r>
          <a:r>
            <a:rPr lang="en-US" sz="1200" kern="1200" dirty="0" smtClean="0"/>
            <a:t>The next </a:t>
          </a:r>
          <a:r>
            <a:rPr lang="en-US" sz="1200" kern="1200" dirty="0" err="1" smtClean="0"/>
            <a:t>google</a:t>
          </a:r>
          <a:r>
            <a:rPr lang="en-US" sz="1200" kern="1200" dirty="0" smtClean="0"/>
            <a:t>,</a:t>
          </a:r>
          <a:r>
            <a:rPr lang="zh-CN" sz="1200" kern="1200" dirty="0" smtClean="0"/>
            <a:t>第一次正式提出“大数据”概念</a:t>
          </a:r>
          <a:r>
            <a:rPr lang="zh-CN" sz="1600" kern="1200" dirty="0" smtClean="0"/>
            <a:t>。</a:t>
          </a:r>
          <a:endParaRPr lang="zh-CN" altLang="en-US" sz="1600" kern="1200" dirty="0"/>
        </a:p>
      </dsp:txBody>
      <dsp:txXfrm rot="-5400000">
        <a:off x="983501" y="48669"/>
        <a:ext cx="5778135" cy="824521"/>
      </dsp:txXfrm>
    </dsp:sp>
    <dsp:sp modelId="{2B022DE4-2826-4456-A48A-9C64F75641DF}">
      <dsp:nvSpPr>
        <dsp:cNvPr id="0" name=""/>
        <dsp:cNvSpPr/>
      </dsp:nvSpPr>
      <dsp:spPr>
        <a:xfrm rot="5400000">
          <a:off x="-210750" y="1423313"/>
          <a:ext cx="1405002" cy="983501"/>
        </a:xfrm>
        <a:prstGeom prst="chevron">
          <a:avLst/>
        </a:prstGeom>
        <a:solidFill>
          <a:srgbClr val="3D89BC"/>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altLang="zh-CN" sz="2800" kern="1200" dirty="0" smtClean="0"/>
            <a:t>2</a:t>
          </a:r>
          <a:endParaRPr lang="zh-CN" altLang="en-US" sz="2800" kern="1200" dirty="0"/>
        </a:p>
      </dsp:txBody>
      <dsp:txXfrm rot="-5400000">
        <a:off x="1" y="1704314"/>
        <a:ext cx="983501" cy="421501"/>
      </dsp:txXfrm>
    </dsp:sp>
    <dsp:sp modelId="{A962E1B6-CC9D-4F15-B0B8-9350163A20CC}">
      <dsp:nvSpPr>
        <dsp:cNvPr id="0" name=""/>
        <dsp:cNvSpPr/>
      </dsp:nvSpPr>
      <dsp:spPr>
        <a:xfrm rot="5400000">
          <a:off x="3438246" y="-1242181"/>
          <a:ext cx="913251" cy="582274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smtClean="0"/>
            <a:t>2011</a:t>
          </a:r>
          <a:r>
            <a:rPr lang="zh-CN" sz="1200" kern="1200" dirty="0" smtClean="0"/>
            <a:t>年</a:t>
          </a:r>
          <a:r>
            <a:rPr lang="en-US" sz="1200" kern="1200" dirty="0" smtClean="0"/>
            <a:t>2</a:t>
          </a:r>
          <a:r>
            <a:rPr lang="zh-CN" sz="1200" kern="1200" dirty="0" smtClean="0"/>
            <a:t>月</a:t>
          </a:r>
          <a:r>
            <a:rPr lang="en-US" sz="1200" kern="1200" dirty="0" smtClean="0"/>
            <a:t>1</a:t>
          </a:r>
          <a:r>
            <a:rPr lang="zh-CN" sz="1200" kern="1200" dirty="0" smtClean="0"/>
            <a:t>日，《科学》（</a:t>
          </a:r>
          <a:r>
            <a:rPr lang="en-US" sz="1200" kern="1200" dirty="0" smtClean="0"/>
            <a:t>Science</a:t>
          </a:r>
          <a:r>
            <a:rPr lang="zh-CN" sz="1200" kern="1200" dirty="0" smtClean="0"/>
            <a:t>）杂志专刊——</a:t>
          </a:r>
          <a:r>
            <a:rPr lang="en-US" sz="1200" kern="1200" dirty="0" smtClean="0"/>
            <a:t>Dealing with data</a:t>
          </a:r>
          <a:r>
            <a:rPr lang="zh-CN" sz="1200" kern="1200" dirty="0" smtClean="0"/>
            <a:t>，通过社会调查的方式，第一次综合分析了大数据对人们生活造成的影响，详细描述了人类面临的“数据困境”</a:t>
          </a:r>
          <a:r>
            <a:rPr lang="zh-CN" sz="1000" kern="1200" dirty="0" smtClean="0"/>
            <a:t>。</a:t>
          </a:r>
          <a:endParaRPr lang="zh-CN" altLang="en-US" sz="1000" kern="1200" dirty="0"/>
        </a:p>
      </dsp:txBody>
      <dsp:txXfrm rot="-5400000">
        <a:off x="983502" y="1257144"/>
        <a:ext cx="5778159" cy="824089"/>
      </dsp:txXfrm>
    </dsp:sp>
    <dsp:sp modelId="{08B9CE72-FD6B-4FC5-9809-34B2EC5598DE}">
      <dsp:nvSpPr>
        <dsp:cNvPr id="0" name=""/>
        <dsp:cNvSpPr/>
      </dsp:nvSpPr>
      <dsp:spPr>
        <a:xfrm rot="5400000">
          <a:off x="-210750" y="2631812"/>
          <a:ext cx="1405002" cy="983501"/>
        </a:xfrm>
        <a:prstGeom prst="chevron">
          <a:avLst/>
        </a:prstGeom>
        <a:solidFill>
          <a:srgbClr val="3D89BC"/>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altLang="zh-CN" sz="2800" kern="1200" dirty="0" smtClean="0"/>
            <a:t>3</a:t>
          </a:r>
          <a:endParaRPr lang="zh-CN" altLang="en-US" sz="2800" kern="1200" dirty="0"/>
        </a:p>
      </dsp:txBody>
      <dsp:txXfrm rot="-5400000">
        <a:off x="1" y="2912813"/>
        <a:ext cx="983501" cy="421501"/>
      </dsp:txXfrm>
    </dsp:sp>
    <dsp:sp modelId="{48819065-0B0E-41E9-AA52-2A4EBB79C908}">
      <dsp:nvSpPr>
        <dsp:cNvPr id="0" name=""/>
        <dsp:cNvSpPr/>
      </dsp:nvSpPr>
      <dsp:spPr>
        <a:xfrm rot="5400000">
          <a:off x="3438246" y="-33681"/>
          <a:ext cx="913251" cy="582274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smtClean="0"/>
            <a:t>2011</a:t>
          </a:r>
          <a:r>
            <a:rPr lang="zh-CN" sz="1200" kern="1200" dirty="0" smtClean="0"/>
            <a:t>年</a:t>
          </a:r>
          <a:r>
            <a:rPr lang="en-US" sz="1200" kern="1200" dirty="0" smtClean="0"/>
            <a:t>5</a:t>
          </a:r>
          <a:r>
            <a:rPr lang="zh-CN" sz="1200" kern="1200" dirty="0" smtClean="0"/>
            <a:t>月，麦肯锡研究院发布报告——</a:t>
          </a:r>
          <a:r>
            <a:rPr lang="en-US" sz="1200" kern="1200" dirty="0" smtClean="0"/>
            <a:t>Big data: The next frontier for innovation, competition, and productivity,</a:t>
          </a:r>
          <a:r>
            <a:rPr lang="zh-CN" sz="1200" kern="1200" dirty="0" smtClean="0"/>
            <a:t>第一次给大数据做出相对清晰的定义：“大数据是指其大小超出了常规数据库工具获取、储存、管理和分析能力的数据集。”</a:t>
          </a:r>
          <a:endParaRPr lang="zh-CN" altLang="en-US" sz="1200" kern="1200" dirty="0"/>
        </a:p>
      </dsp:txBody>
      <dsp:txXfrm rot="-5400000">
        <a:off x="983502" y="2465644"/>
        <a:ext cx="5778159" cy="824089"/>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7639353" cy="2139830"/>
        <a:chOff x="0" y="0"/>
        <a:chExt cx="7639353" cy="2139830"/>
      </a:xfrm>
    </dsp:grpSpPr>
    <dsp:sp modelId="{01469CD5-8BA0-4EAC-9011-540CAE689AFD}">
      <dsp:nvSpPr>
        <dsp:cNvPr id="5" name="矩形 4"/>
        <dsp:cNvSpPr/>
      </dsp:nvSpPr>
      <dsp:spPr bwMode="white">
        <a:xfrm>
          <a:off x="0" y="190795"/>
          <a:ext cx="7639353" cy="302400"/>
        </a:xfrm>
        <a:prstGeom prst="rect">
          <a:avLst/>
        </a:prstGeom>
        <a:noFill/>
      </dsp:spPr>
      <dsp:style>
        <a:lnRef idx="2">
          <a:schemeClr val="accent1"/>
        </a:lnRef>
        <a:fillRef idx="1">
          <a:schemeClr val="lt1">
            <a:alpha val="90000"/>
          </a:schemeClr>
        </a:fillRef>
        <a:effectRef idx="0">
          <a:scrgbClr r="0" g="0" b="0"/>
        </a:effectRef>
        <a:fontRef idx="minor"/>
      </dsp:style>
      <dsp:txBody>
        <a:bodyPr lIns="592898" tIns="249936" rIns="592898" bIns="85344" anchor="t"/>
        <a:lstStyle>
          <a:lvl1pPr algn="l">
            <a:defRPr sz="1200"/>
          </a:lvl1pPr>
          <a:lvl2pPr marL="114300" indent="-114300" algn="l">
            <a:defRPr sz="1200"/>
          </a:lvl2pPr>
          <a:lvl3pPr marL="228600" indent="-114300" algn="l">
            <a:defRPr sz="1200"/>
          </a:lvl3pPr>
          <a:lvl4pPr marL="342900" indent="-114300" algn="l">
            <a:defRPr sz="1200"/>
          </a:lvl4pPr>
          <a:lvl5pPr marL="457200" indent="-114300" algn="l">
            <a:defRPr sz="1200"/>
          </a:lvl5pPr>
          <a:lvl6pPr marL="571500" indent="-114300" algn="l">
            <a:defRPr sz="1200"/>
          </a:lvl6pPr>
          <a:lvl7pPr marL="685800" indent="-114300" algn="l">
            <a:defRPr sz="1200"/>
          </a:lvl7pPr>
          <a:lvl8pPr marL="800100" indent="-114300" algn="l">
            <a:defRPr sz="1200"/>
          </a:lvl8pPr>
          <a:lvl9pPr marL="914400" indent="-114300" algn="l">
            <a:defRPr sz="1200"/>
          </a:lvl9pPr>
        </a:lstStyle>
        <a:p>
          <a:pPr lvl="1">
            <a:lnSpc>
              <a:spcPct val="100000"/>
            </a:lnSpc>
            <a:spcBef>
              <a:spcPct val="0"/>
            </a:spcBef>
            <a:spcAft>
              <a:spcPct val="15000"/>
            </a:spcAft>
            <a:buChar char="•"/>
          </a:pPr>
          <a:endParaRPr lang="zh-CN" altLang="en-US">
            <a:solidFill>
              <a:schemeClr val="dk1"/>
            </a:solidFill>
          </a:endParaRPr>
        </a:p>
      </dsp:txBody>
      <dsp:txXfrm>
        <a:off x="0" y="190795"/>
        <a:ext cx="7639353" cy="302400"/>
      </dsp:txXfrm>
    </dsp:sp>
    <dsp:sp modelId="{70978F3A-7CD9-48A3-9716-B3C8DE94A349}">
      <dsp:nvSpPr>
        <dsp:cNvPr id="4" name="圆角矩形 3"/>
        <dsp:cNvSpPr/>
      </dsp:nvSpPr>
      <dsp:spPr bwMode="white">
        <a:xfrm>
          <a:off x="381968" y="13675"/>
          <a:ext cx="1275337" cy="354240"/>
        </a:xfrm>
        <a:prstGeom prst="roundRect">
          <a:avLst/>
        </a:prstGeom>
      </dsp:spPr>
      <dsp:style>
        <a:lnRef idx="2">
          <a:schemeClr val="lt1"/>
        </a:lnRef>
        <a:fillRef idx="1">
          <a:schemeClr val="accent1"/>
        </a:fillRef>
        <a:effectRef idx="0">
          <a:scrgbClr r="0" g="0" b="0"/>
        </a:effectRef>
        <a:fontRef idx="minor">
          <a:schemeClr val="lt1"/>
        </a:fontRef>
      </dsp:style>
      <dsp:txBody>
        <a:bodyPr lIns="202124" tIns="0" rIns="202124" bIns="0" anchor="ctr"/>
        <a:lstStyle>
          <a:lvl1pPr algn="l">
            <a:defRPr sz="1200"/>
          </a:lvl1pPr>
          <a:lvl2pPr marL="57150" indent="-57150" algn="l">
            <a:defRPr sz="900"/>
          </a:lvl2pPr>
          <a:lvl3pPr marL="114300" indent="-57150" algn="l">
            <a:defRPr sz="900"/>
          </a:lvl3pPr>
          <a:lvl4pPr marL="171450" indent="-57150" algn="l">
            <a:defRPr sz="900"/>
          </a:lvl4pPr>
          <a:lvl5pPr marL="228600" indent="-57150" algn="l">
            <a:defRPr sz="900"/>
          </a:lvl5pPr>
          <a:lvl6pPr marL="285750" indent="-57150" algn="l">
            <a:defRPr sz="900"/>
          </a:lvl6pPr>
          <a:lvl7pPr marL="342900" indent="-57150" algn="l">
            <a:defRPr sz="900"/>
          </a:lvl7pPr>
          <a:lvl8pPr marL="400050" indent="-57150" algn="l">
            <a:defRPr sz="900"/>
          </a:lvl8pPr>
          <a:lvl9pPr marL="457200" indent="-57150" algn="l">
            <a:defRPr sz="900"/>
          </a:lvl9pPr>
        </a:lstStyle>
        <a:p>
          <a:pPr lvl="0">
            <a:lnSpc>
              <a:spcPct val="100000"/>
            </a:lnSpc>
            <a:spcBef>
              <a:spcPct val="0"/>
            </a:spcBef>
            <a:spcAft>
              <a:spcPct val="35000"/>
            </a:spcAft>
          </a:pPr>
          <a:r>
            <a:rPr lang="zh-CN" b="1" dirty="0" smtClean="0"/>
            <a:t>数据清理</a:t>
          </a:r>
          <a:endParaRPr lang="zh-CN" altLang="en-US" b="1" dirty="0"/>
        </a:p>
      </dsp:txBody>
      <dsp:txXfrm>
        <a:off x="381968" y="13675"/>
        <a:ext cx="1275337" cy="354240"/>
      </dsp:txXfrm>
    </dsp:sp>
    <dsp:sp modelId="{AC17E7DA-7560-4724-BCFA-1252E788EF52}">
      <dsp:nvSpPr>
        <dsp:cNvPr id="8" name="矩形 7"/>
        <dsp:cNvSpPr/>
      </dsp:nvSpPr>
      <dsp:spPr bwMode="white">
        <a:xfrm>
          <a:off x="0" y="735115"/>
          <a:ext cx="7639353" cy="302400"/>
        </a:xfrm>
        <a:prstGeom prst="rect">
          <a:avLst/>
        </a:prstGeom>
        <a:noFill/>
      </dsp:spPr>
      <dsp:style>
        <a:lnRef idx="2">
          <a:schemeClr val="accent1"/>
        </a:lnRef>
        <a:fillRef idx="1">
          <a:schemeClr val="lt1">
            <a:alpha val="90000"/>
          </a:schemeClr>
        </a:fillRef>
        <a:effectRef idx="0">
          <a:scrgbClr r="0" g="0" b="0"/>
        </a:effectRef>
        <a:fontRef idx="minor"/>
      </dsp:style>
      <dsp:txBody>
        <a:bodyPr lIns="592898" tIns="249936" rIns="592898" bIns="85344" anchor="t"/>
        <a:lstStyle>
          <a:lvl1pPr algn="l">
            <a:defRPr sz="1200"/>
          </a:lvl1pPr>
          <a:lvl2pPr marL="114300" indent="-114300" algn="l">
            <a:defRPr sz="1200"/>
          </a:lvl2pPr>
          <a:lvl3pPr marL="228600" indent="-114300" algn="l">
            <a:defRPr sz="1200"/>
          </a:lvl3pPr>
          <a:lvl4pPr marL="342900" indent="-114300" algn="l">
            <a:defRPr sz="1200"/>
          </a:lvl4pPr>
          <a:lvl5pPr marL="457200" indent="-114300" algn="l">
            <a:defRPr sz="1200"/>
          </a:lvl5pPr>
          <a:lvl6pPr marL="571500" indent="-114300" algn="l">
            <a:defRPr sz="1200"/>
          </a:lvl6pPr>
          <a:lvl7pPr marL="685800" indent="-114300" algn="l">
            <a:defRPr sz="1200"/>
          </a:lvl7pPr>
          <a:lvl8pPr marL="800100" indent="-114300" algn="l">
            <a:defRPr sz="1200"/>
          </a:lvl8pPr>
          <a:lvl9pPr marL="914400" indent="-114300" algn="l">
            <a:defRPr sz="1200"/>
          </a:lvl9pPr>
        </a:lstStyle>
        <a:p>
          <a:endParaRPr>
            <a:solidFill>
              <a:schemeClr val="dk1"/>
            </a:solidFill>
          </a:endParaRPr>
        </a:p>
      </dsp:txBody>
      <dsp:txXfrm>
        <a:off x="0" y="735115"/>
        <a:ext cx="7639353" cy="302400"/>
      </dsp:txXfrm>
    </dsp:sp>
    <dsp:sp modelId="{D46D11A4-1041-40F8-87B8-DED0F54BFFE0}">
      <dsp:nvSpPr>
        <dsp:cNvPr id="7" name="圆角矩形 6"/>
        <dsp:cNvSpPr/>
      </dsp:nvSpPr>
      <dsp:spPr bwMode="white">
        <a:xfrm>
          <a:off x="381968" y="557995"/>
          <a:ext cx="1275337" cy="354240"/>
        </a:xfrm>
        <a:prstGeom prst="roundRect">
          <a:avLst/>
        </a:prstGeom>
      </dsp:spPr>
      <dsp:style>
        <a:lnRef idx="2">
          <a:schemeClr val="lt1"/>
        </a:lnRef>
        <a:fillRef idx="1">
          <a:schemeClr val="accent1"/>
        </a:fillRef>
        <a:effectRef idx="0">
          <a:scrgbClr r="0" g="0" b="0"/>
        </a:effectRef>
        <a:fontRef idx="minor">
          <a:schemeClr val="lt1"/>
        </a:fontRef>
      </dsp:style>
      <dsp:txBody>
        <a:bodyPr lIns="202124" tIns="0" rIns="202124" bIns="0" anchor="ctr"/>
        <a:lstStyle>
          <a:lvl1pPr algn="l">
            <a:defRPr sz="1200"/>
          </a:lvl1pPr>
          <a:lvl2pPr marL="57150" indent="-57150" algn="l">
            <a:defRPr sz="900"/>
          </a:lvl2pPr>
          <a:lvl3pPr marL="114300" indent="-57150" algn="l">
            <a:defRPr sz="900"/>
          </a:lvl3pPr>
          <a:lvl4pPr marL="171450" indent="-57150" algn="l">
            <a:defRPr sz="900"/>
          </a:lvl4pPr>
          <a:lvl5pPr marL="228600" indent="-57150" algn="l">
            <a:defRPr sz="900"/>
          </a:lvl5pPr>
          <a:lvl6pPr marL="285750" indent="-57150" algn="l">
            <a:defRPr sz="900"/>
          </a:lvl6pPr>
          <a:lvl7pPr marL="342900" indent="-57150" algn="l">
            <a:defRPr sz="900"/>
          </a:lvl7pPr>
          <a:lvl8pPr marL="400050" indent="-57150" algn="l">
            <a:defRPr sz="900"/>
          </a:lvl8pPr>
          <a:lvl9pPr marL="457200" indent="-57150" algn="l">
            <a:defRPr sz="900"/>
          </a:lvl9pPr>
        </a:lstStyle>
        <a:p>
          <a:pPr lvl="0">
            <a:lnSpc>
              <a:spcPct val="100000"/>
            </a:lnSpc>
            <a:spcBef>
              <a:spcPct val="0"/>
            </a:spcBef>
            <a:spcAft>
              <a:spcPct val="35000"/>
            </a:spcAft>
          </a:pPr>
          <a:r>
            <a:rPr lang="zh-CN" b="1" dirty="0" smtClean="0"/>
            <a:t>数据集成</a:t>
          </a:r>
          <a:endParaRPr lang="zh-CN" altLang="en-US" b="1" dirty="0"/>
        </a:p>
      </dsp:txBody>
      <dsp:txXfrm>
        <a:off x="381968" y="557995"/>
        <a:ext cx="1275337" cy="354240"/>
      </dsp:txXfrm>
    </dsp:sp>
    <dsp:sp modelId="{E1A49483-BF5E-468C-8E26-DD348C44E747}">
      <dsp:nvSpPr>
        <dsp:cNvPr id="11" name="矩形 10"/>
        <dsp:cNvSpPr/>
      </dsp:nvSpPr>
      <dsp:spPr bwMode="white">
        <a:xfrm>
          <a:off x="0" y="1279435"/>
          <a:ext cx="7639353" cy="302400"/>
        </a:xfrm>
        <a:prstGeom prst="rect">
          <a:avLst/>
        </a:prstGeom>
        <a:noFill/>
      </dsp:spPr>
      <dsp:style>
        <a:lnRef idx="2">
          <a:schemeClr val="accent1"/>
        </a:lnRef>
        <a:fillRef idx="1">
          <a:schemeClr val="lt1">
            <a:alpha val="90000"/>
          </a:schemeClr>
        </a:fillRef>
        <a:effectRef idx="0">
          <a:scrgbClr r="0" g="0" b="0"/>
        </a:effectRef>
        <a:fontRef idx="minor"/>
      </dsp:style>
      <dsp:txBody>
        <a:bodyPr lIns="592898" tIns="249936" rIns="592898" bIns="85344" anchor="t"/>
        <a:lstStyle>
          <a:lvl1pPr algn="l">
            <a:defRPr sz="1200"/>
          </a:lvl1pPr>
          <a:lvl2pPr marL="114300" indent="-114300" algn="l">
            <a:defRPr sz="1200"/>
          </a:lvl2pPr>
          <a:lvl3pPr marL="228600" indent="-114300" algn="l">
            <a:defRPr sz="1200"/>
          </a:lvl3pPr>
          <a:lvl4pPr marL="342900" indent="-114300" algn="l">
            <a:defRPr sz="1200"/>
          </a:lvl4pPr>
          <a:lvl5pPr marL="457200" indent="-114300" algn="l">
            <a:defRPr sz="1200"/>
          </a:lvl5pPr>
          <a:lvl6pPr marL="571500" indent="-114300" algn="l">
            <a:defRPr sz="1200"/>
          </a:lvl6pPr>
          <a:lvl7pPr marL="685800" indent="-114300" algn="l">
            <a:defRPr sz="1200"/>
          </a:lvl7pPr>
          <a:lvl8pPr marL="800100" indent="-114300" algn="l">
            <a:defRPr sz="1200"/>
          </a:lvl8pPr>
          <a:lvl9pPr marL="914400" indent="-114300" algn="l">
            <a:defRPr sz="1200"/>
          </a:lvl9pPr>
        </a:lstStyle>
        <a:p>
          <a:endParaRPr>
            <a:solidFill>
              <a:schemeClr val="dk1"/>
            </a:solidFill>
          </a:endParaRPr>
        </a:p>
      </dsp:txBody>
      <dsp:txXfrm>
        <a:off x="0" y="1279435"/>
        <a:ext cx="7639353" cy="302400"/>
      </dsp:txXfrm>
    </dsp:sp>
    <dsp:sp modelId="{5EF8F3E0-1B48-49A0-9F4F-61E8378211C6}">
      <dsp:nvSpPr>
        <dsp:cNvPr id="10" name="圆角矩形 9"/>
        <dsp:cNvSpPr/>
      </dsp:nvSpPr>
      <dsp:spPr bwMode="white">
        <a:xfrm>
          <a:off x="381968" y="1102315"/>
          <a:ext cx="1275337" cy="354240"/>
        </a:xfrm>
        <a:prstGeom prst="roundRect">
          <a:avLst/>
        </a:prstGeom>
      </dsp:spPr>
      <dsp:style>
        <a:lnRef idx="2">
          <a:schemeClr val="lt1"/>
        </a:lnRef>
        <a:fillRef idx="1">
          <a:schemeClr val="accent1"/>
        </a:fillRef>
        <a:effectRef idx="0">
          <a:scrgbClr r="0" g="0" b="0"/>
        </a:effectRef>
        <a:fontRef idx="minor">
          <a:schemeClr val="lt1"/>
        </a:fontRef>
      </dsp:style>
      <dsp:txBody>
        <a:bodyPr lIns="202124" tIns="0" rIns="202124" bIns="0" anchor="ctr"/>
        <a:lstStyle>
          <a:lvl1pPr algn="l">
            <a:defRPr sz="1200"/>
          </a:lvl1pPr>
          <a:lvl2pPr marL="57150" indent="-57150" algn="l">
            <a:defRPr sz="900"/>
          </a:lvl2pPr>
          <a:lvl3pPr marL="114300" indent="-57150" algn="l">
            <a:defRPr sz="900"/>
          </a:lvl3pPr>
          <a:lvl4pPr marL="171450" indent="-57150" algn="l">
            <a:defRPr sz="900"/>
          </a:lvl4pPr>
          <a:lvl5pPr marL="228600" indent="-57150" algn="l">
            <a:defRPr sz="900"/>
          </a:lvl5pPr>
          <a:lvl6pPr marL="285750" indent="-57150" algn="l">
            <a:defRPr sz="900"/>
          </a:lvl6pPr>
          <a:lvl7pPr marL="342900" indent="-57150" algn="l">
            <a:defRPr sz="900"/>
          </a:lvl7pPr>
          <a:lvl8pPr marL="400050" indent="-57150" algn="l">
            <a:defRPr sz="900"/>
          </a:lvl8pPr>
          <a:lvl9pPr marL="457200" indent="-57150" algn="l">
            <a:defRPr sz="900"/>
          </a:lvl9pPr>
        </a:lstStyle>
        <a:p>
          <a:pPr lvl="0">
            <a:lnSpc>
              <a:spcPct val="100000"/>
            </a:lnSpc>
            <a:spcBef>
              <a:spcPct val="0"/>
            </a:spcBef>
            <a:spcAft>
              <a:spcPct val="35000"/>
            </a:spcAft>
          </a:pPr>
          <a:r>
            <a:rPr lang="zh-CN" b="1" dirty="0" smtClean="0"/>
            <a:t>数据变换</a:t>
          </a:r>
          <a:endParaRPr lang="zh-CN" altLang="en-US" b="1" dirty="0"/>
        </a:p>
      </dsp:txBody>
      <dsp:txXfrm>
        <a:off x="381968" y="1102315"/>
        <a:ext cx="1275337" cy="354240"/>
      </dsp:txXfrm>
    </dsp:sp>
    <dsp:sp modelId="{C444C758-E164-47F3-840F-DC4C1ABE7B85}">
      <dsp:nvSpPr>
        <dsp:cNvPr id="14" name="矩形 13"/>
        <dsp:cNvSpPr/>
      </dsp:nvSpPr>
      <dsp:spPr bwMode="white">
        <a:xfrm>
          <a:off x="0" y="1823755"/>
          <a:ext cx="7639353" cy="302400"/>
        </a:xfrm>
        <a:prstGeom prst="rect">
          <a:avLst/>
        </a:prstGeom>
        <a:noFill/>
      </dsp:spPr>
      <dsp:style>
        <a:lnRef idx="2">
          <a:schemeClr val="accent1"/>
        </a:lnRef>
        <a:fillRef idx="1">
          <a:schemeClr val="lt1">
            <a:alpha val="90000"/>
          </a:schemeClr>
        </a:fillRef>
        <a:effectRef idx="0">
          <a:scrgbClr r="0" g="0" b="0"/>
        </a:effectRef>
        <a:fontRef idx="minor"/>
      </dsp:style>
      <dsp:txBody>
        <a:bodyPr lIns="592898" tIns="249936" rIns="592898" bIns="85344" anchor="t"/>
        <a:lstStyle>
          <a:lvl1pPr algn="l">
            <a:defRPr sz="1200"/>
          </a:lvl1pPr>
          <a:lvl2pPr marL="114300" indent="-114300" algn="l">
            <a:defRPr sz="1200"/>
          </a:lvl2pPr>
          <a:lvl3pPr marL="228600" indent="-114300" algn="l">
            <a:defRPr sz="1200"/>
          </a:lvl3pPr>
          <a:lvl4pPr marL="342900" indent="-114300" algn="l">
            <a:defRPr sz="1200"/>
          </a:lvl4pPr>
          <a:lvl5pPr marL="457200" indent="-114300" algn="l">
            <a:defRPr sz="1200"/>
          </a:lvl5pPr>
          <a:lvl6pPr marL="571500" indent="-114300" algn="l">
            <a:defRPr sz="1200"/>
          </a:lvl6pPr>
          <a:lvl7pPr marL="685800" indent="-114300" algn="l">
            <a:defRPr sz="1200"/>
          </a:lvl7pPr>
          <a:lvl8pPr marL="800100" indent="-114300" algn="l">
            <a:defRPr sz="1200"/>
          </a:lvl8pPr>
          <a:lvl9pPr marL="914400" indent="-114300" algn="l">
            <a:defRPr sz="1200"/>
          </a:lvl9pPr>
        </a:lstStyle>
        <a:p>
          <a:endParaRPr>
            <a:solidFill>
              <a:schemeClr val="dk1"/>
            </a:solidFill>
          </a:endParaRPr>
        </a:p>
      </dsp:txBody>
      <dsp:txXfrm>
        <a:off x="0" y="1823755"/>
        <a:ext cx="7639353" cy="302400"/>
      </dsp:txXfrm>
    </dsp:sp>
    <dsp:sp modelId="{624A369E-D60B-4A9C-9B15-3AC5DFD74FCB}">
      <dsp:nvSpPr>
        <dsp:cNvPr id="13" name="圆角矩形 12"/>
        <dsp:cNvSpPr/>
      </dsp:nvSpPr>
      <dsp:spPr bwMode="white">
        <a:xfrm>
          <a:off x="381968" y="1646635"/>
          <a:ext cx="1275337" cy="354240"/>
        </a:xfrm>
        <a:prstGeom prst="roundRect">
          <a:avLst/>
        </a:prstGeom>
      </dsp:spPr>
      <dsp:style>
        <a:lnRef idx="2">
          <a:schemeClr val="lt1"/>
        </a:lnRef>
        <a:fillRef idx="1">
          <a:schemeClr val="accent1"/>
        </a:fillRef>
        <a:effectRef idx="0">
          <a:scrgbClr r="0" g="0" b="0"/>
        </a:effectRef>
        <a:fontRef idx="minor">
          <a:schemeClr val="lt1"/>
        </a:fontRef>
      </dsp:style>
      <dsp:txBody>
        <a:bodyPr lIns="202124" tIns="0" rIns="202124" bIns="0" anchor="ctr"/>
        <a:lstStyle>
          <a:lvl1pPr algn="l">
            <a:defRPr sz="1200"/>
          </a:lvl1pPr>
          <a:lvl2pPr marL="57150" indent="-57150" algn="l">
            <a:defRPr sz="900"/>
          </a:lvl2pPr>
          <a:lvl3pPr marL="114300" indent="-57150" algn="l">
            <a:defRPr sz="900"/>
          </a:lvl3pPr>
          <a:lvl4pPr marL="171450" indent="-57150" algn="l">
            <a:defRPr sz="900"/>
          </a:lvl4pPr>
          <a:lvl5pPr marL="228600" indent="-57150" algn="l">
            <a:defRPr sz="900"/>
          </a:lvl5pPr>
          <a:lvl6pPr marL="285750" indent="-57150" algn="l">
            <a:defRPr sz="900"/>
          </a:lvl6pPr>
          <a:lvl7pPr marL="342900" indent="-57150" algn="l">
            <a:defRPr sz="900"/>
          </a:lvl7pPr>
          <a:lvl8pPr marL="400050" indent="-57150" algn="l">
            <a:defRPr sz="900"/>
          </a:lvl8pPr>
          <a:lvl9pPr marL="457200" indent="-57150" algn="l">
            <a:defRPr sz="900"/>
          </a:lvl9pPr>
        </a:lstStyle>
        <a:p>
          <a:pPr lvl="0">
            <a:lnSpc>
              <a:spcPct val="100000"/>
            </a:lnSpc>
            <a:spcBef>
              <a:spcPct val="0"/>
            </a:spcBef>
            <a:spcAft>
              <a:spcPct val="35000"/>
            </a:spcAft>
          </a:pPr>
          <a:r>
            <a:rPr lang="zh-CN" b="1" dirty="0" smtClean="0"/>
            <a:t>数据归约</a:t>
          </a:r>
          <a:endParaRPr lang="zh-CN" altLang="en-US" b="1" dirty="0"/>
        </a:p>
      </dsp:txBody>
      <dsp:txXfrm>
        <a:off x="381968" y="1646635"/>
        <a:ext cx="1275337" cy="354240"/>
      </dsp:txXfrm>
    </dsp:sp>
    <dsp:sp modelId="{362B8515-7DBC-409E-8373-5337BA133457}">
      <dsp:nvSpPr>
        <dsp:cNvPr id="3" name="矩形 2" hidden="1"/>
        <dsp:cNvSpPr/>
      </dsp:nvSpPr>
      <dsp:spPr>
        <a:xfrm>
          <a:off x="0" y="13675"/>
          <a:ext cx="381968" cy="354240"/>
        </a:xfrm>
        <a:prstGeom prst="rect">
          <a:avLst/>
        </a:prstGeom>
      </dsp:spPr>
      <dsp:txXfrm>
        <a:off x="0" y="13675"/>
        <a:ext cx="381968" cy="354240"/>
      </dsp:txXfrm>
    </dsp:sp>
    <dsp:sp modelId="{AE2D5969-7060-4F4F-BDC7-D8AFED469C93}">
      <dsp:nvSpPr>
        <dsp:cNvPr id="6" name="矩形 5" hidden="1"/>
        <dsp:cNvSpPr/>
      </dsp:nvSpPr>
      <dsp:spPr>
        <a:xfrm>
          <a:off x="0" y="557995"/>
          <a:ext cx="381968" cy="354240"/>
        </a:xfrm>
        <a:prstGeom prst="rect">
          <a:avLst/>
        </a:prstGeom>
      </dsp:spPr>
      <dsp:txXfrm>
        <a:off x="0" y="557995"/>
        <a:ext cx="381968" cy="354240"/>
      </dsp:txXfrm>
    </dsp:sp>
    <dsp:sp modelId="{61363915-A73B-4769-92D9-B6081667EDDA}">
      <dsp:nvSpPr>
        <dsp:cNvPr id="9" name="矩形 8" hidden="1"/>
        <dsp:cNvSpPr/>
      </dsp:nvSpPr>
      <dsp:spPr>
        <a:xfrm>
          <a:off x="0" y="1102315"/>
          <a:ext cx="381968" cy="354240"/>
        </a:xfrm>
        <a:prstGeom prst="rect">
          <a:avLst/>
        </a:prstGeom>
      </dsp:spPr>
      <dsp:txXfrm>
        <a:off x="0" y="1102315"/>
        <a:ext cx="381968" cy="354240"/>
      </dsp:txXfrm>
    </dsp:sp>
    <dsp:sp modelId="{D4F69C28-9B6B-4D19-AD8B-6B369FAFBA40}">
      <dsp:nvSpPr>
        <dsp:cNvPr id="12" name="矩形 11" hidden="1"/>
        <dsp:cNvSpPr/>
      </dsp:nvSpPr>
      <dsp:spPr>
        <a:xfrm>
          <a:off x="0" y="1646635"/>
          <a:ext cx="381968" cy="354240"/>
        </a:xfrm>
        <a:prstGeom prst="rect">
          <a:avLst/>
        </a:prstGeom>
      </dsp:spPr>
      <dsp:txXfrm>
        <a:off x="0" y="1646635"/>
        <a:ext cx="381968" cy="354240"/>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type="chevron" r:blip="" rot="90">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type="round2SameRect" r:blip="" rot="90">
                <dgm:adjLst/>
              </dgm:shape>
            </dgm:if>
            <dgm:else name="Name6">
              <dgm:alg type="tx">
                <dgm:param type="stBulletLvl" val="1"/>
                <dgm:param type="txAnchorVertCh" val="mid"/>
              </dgm:alg>
              <dgm:shape xmlns:r="http://schemas.openxmlformats.org/officeDocument/2006/relationships" type="round2SameRect" r:blip="" rot="-90">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DE7DF6-C895-4E53-B71A-F20B4CC8237B}" type="datetimeFigureOut">
              <a:rPr lang="zh-CN" altLang="en-US" smtClean="0">
                <a:ea typeface="微软雅黑" panose="020B0503020204020204" pitchFamily="34" charset="-122"/>
              </a:rPr>
            </a:fld>
            <a:endParaRPr lang="zh-CN" altLang="en-US">
              <a:ea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D44FD6-F94A-461E-99AC-D29D4ACC8083}" type="slidenum">
              <a:rPr lang="zh-CN" altLang="en-US" smtClean="0">
                <a:ea typeface="微软雅黑" panose="020B0503020204020204" pitchFamily="34" charset="-122"/>
              </a:rPr>
            </a:fld>
            <a:endParaRPr lang="zh-CN" altLang="en-US">
              <a:ea typeface="微软雅黑" panose="020B0503020204020204"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微软雅黑" panose="020B0503020204020204" pitchFamily="34" charset="-122"/>
              </a:defRPr>
            </a:lvl1pPr>
          </a:lstStyle>
          <a:p>
            <a:fld id="{422EFC78-32FE-4758-B504-92B4D0B9F0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微软雅黑" panose="020B0503020204020204" pitchFamily="34" charset="-122"/>
              </a:defRPr>
            </a:lvl1pPr>
          </a:lstStyle>
          <a:p>
            <a:fld id="{84C1B800-BCBD-4262-B579-5F77D9EE255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anose="020B0503020204020204" pitchFamily="34" charset="-122"/>
        <a:cs typeface="+mn-cs"/>
      </a:defRPr>
    </a:lvl1pPr>
    <a:lvl2pPr marL="457200" algn="l" defTabSz="914400" rtl="0" eaLnBrk="1" latinLnBrk="0" hangingPunct="1">
      <a:defRPr sz="1200" kern="1200">
        <a:solidFill>
          <a:schemeClr val="tx1"/>
        </a:solidFill>
        <a:latin typeface="+mn-lt"/>
        <a:ea typeface="微软雅黑" panose="020B0503020204020204" pitchFamily="34" charset="-122"/>
        <a:cs typeface="+mn-cs"/>
      </a:defRPr>
    </a:lvl2pPr>
    <a:lvl3pPr marL="914400" algn="l" defTabSz="914400" rtl="0" eaLnBrk="1" latinLnBrk="0" hangingPunct="1">
      <a:defRPr sz="1200" kern="1200">
        <a:solidFill>
          <a:schemeClr val="tx1"/>
        </a:solidFill>
        <a:latin typeface="+mn-lt"/>
        <a:ea typeface="微软雅黑" panose="020B0503020204020204" pitchFamily="34" charset="-122"/>
        <a:cs typeface="+mn-cs"/>
      </a:defRPr>
    </a:lvl3pPr>
    <a:lvl4pPr marL="1371600" algn="l" defTabSz="914400" rtl="0" eaLnBrk="1" latinLnBrk="0" hangingPunct="1">
      <a:defRPr sz="1200" kern="1200">
        <a:solidFill>
          <a:schemeClr val="tx1"/>
        </a:solidFill>
        <a:latin typeface="+mn-lt"/>
        <a:ea typeface="微软雅黑" panose="020B0503020204020204" pitchFamily="34" charset="-122"/>
        <a:cs typeface="+mn-cs"/>
      </a:defRPr>
    </a:lvl4pPr>
    <a:lvl5pPr marL="1828800" algn="l" defTabSz="914400" rtl="0" eaLnBrk="1" latinLnBrk="0" hangingPunct="1">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345E1B-70AA-4D6D-A851-01FA6AD8BF9A}" type="datetime1">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E695A926-9446-4F62-9ECE-08A9B18F975E}"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ACDE336F-82DC-4654-9554-07866832948F}"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FDD3B142-B2B8-4750-964D-A3BDE93F3EF2}"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B1FC838B-5E56-4490-B16F-070FD98B5E3F}"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4C82377E-F97D-47AE-AC5E-84E924FDA804}"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67C3AAF4-1844-4EEA-8132-22A06EE6489A}" type="slidenum">
              <a:rPr lang="zh-CN" altLang="en-US"/>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8509C01B-2147-4857-BC9C-29BBF313931D}"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F9AD98D2-E8AF-49B1-9C8C-175DE0A5BE71}" type="slidenum">
              <a:rPr lang="zh-CN" altLang="en-US"/>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701675" y="233363"/>
            <a:ext cx="7829550" cy="575945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01675" y="233363"/>
            <a:ext cx="7829550" cy="595312"/>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701675" y="1628775"/>
            <a:ext cx="7829550" cy="4364038"/>
          </a:xfrm>
        </p:spPr>
        <p:txBody>
          <a:bodyPr/>
          <a:lstStyle/>
          <a:p>
            <a:pPr lvl="0"/>
            <a:endParaRPr lang="zh-CN" altLang="en-US" noProof="0" smtClean="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285" r="15524" b="21730"/>
          <a:stretch>
            <a:fillRect/>
          </a:stretch>
        </p:blipFill>
        <p:spPr>
          <a:xfrm>
            <a:off x="396" y="3389050"/>
            <a:ext cx="9143604" cy="3468950"/>
          </a:xfrm>
          <a:prstGeom prst="rect">
            <a:avLst/>
          </a:prstGeom>
        </p:spPr>
      </p:pic>
      <p:sp>
        <p:nvSpPr>
          <p:cNvPr id="8" name="矩形 7"/>
          <p:cNvSpPr/>
          <p:nvPr userDrawn="1"/>
        </p:nvSpPr>
        <p:spPr>
          <a:xfrm>
            <a:off x="0" y="0"/>
            <a:ext cx="9144000" cy="6858000"/>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0" y="0"/>
            <a:ext cx="9144000" cy="101600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9DEBA8EB-3E98-45DF-95F9-20499AB89BB5}"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E974B168-BF23-49EB-A4EA-A33054B30FF3}"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AF4B3E32-CF70-4BAE-9C47-A15603A9F1F6}" type="datetime1">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EB995835-E83C-4B3D-BEF0-E2AC128A0F5B}" type="datetime1">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A33AF3-DAC5-4E98-94B6-B2F606A2A076}" type="datetime1">
              <a:rPr lang="zh-CN" altLang="en-US" smtClean="0"/>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08F32-F09A-4344-B65D-3757FEAF56B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microsoft.com/office/2007/relationships/hdphoto" Target="../media/image4.wdp"/><Relationship Id="rId2" Type="http://schemas.openxmlformats.org/officeDocument/2006/relationships/image" Target="../media/image3.jpeg"/><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microsoft.com/office/2007/relationships/hdphoto" Target="../media/image12.wdp"/><Relationship Id="rId5" Type="http://schemas.openxmlformats.org/officeDocument/2006/relationships/image" Target="../media/image11.jpeg"/><Relationship Id="rId4" Type="http://schemas.openxmlformats.org/officeDocument/2006/relationships/image" Target="../media/image7.png"/><Relationship Id="rId3" Type="http://schemas.openxmlformats.org/officeDocument/2006/relationships/image" Target="../media/image6.png"/><Relationship Id="rId2" Type="http://schemas.microsoft.com/office/2007/relationships/hdphoto" Target="../media/image10.wdp"/><Relationship Id="rId1"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chart" Target="../charts/chart1.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3.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image" Target="../media/image6.png"/></Relationships>
</file>

<file path=ppt/slides/_rels/slide16.xml.rels><?xml version="1.0" encoding="UTF-8" standalone="yes"?>
<Relationships xmlns="http://schemas.openxmlformats.org/package/2006/relationships"><Relationship Id="rId9" Type="http://schemas.openxmlformats.org/officeDocument/2006/relationships/image" Target="../media/image21.png"/><Relationship Id="rId8" Type="http://schemas.openxmlformats.org/officeDocument/2006/relationships/image" Target="../media/image20.png"/><Relationship Id="rId7" Type="http://schemas.openxmlformats.org/officeDocument/2006/relationships/image" Target="../media/image19.jpeg"/><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 Id="rId3" Type="http://schemas.openxmlformats.org/officeDocument/2006/relationships/image" Target="../media/image15.jpeg"/><Relationship Id="rId20" Type="http://schemas.openxmlformats.org/officeDocument/2006/relationships/slideLayout" Target="../slideLayouts/slideLayout2.xml"/><Relationship Id="rId2" Type="http://schemas.openxmlformats.org/officeDocument/2006/relationships/image" Target="../media/image7.png"/><Relationship Id="rId19" Type="http://schemas.microsoft.com/office/2007/relationships/hdphoto" Target="../media/image31.wdp"/><Relationship Id="rId18" Type="http://schemas.openxmlformats.org/officeDocument/2006/relationships/image" Target="../media/image30.png"/><Relationship Id="rId17" Type="http://schemas.microsoft.com/office/2007/relationships/hdphoto" Target="../media/image29.wdp"/><Relationship Id="rId16" Type="http://schemas.openxmlformats.org/officeDocument/2006/relationships/image" Target="../media/image28.png"/><Relationship Id="rId15" Type="http://schemas.openxmlformats.org/officeDocument/2006/relationships/image" Target="../media/image27.png"/><Relationship Id="rId14" Type="http://schemas.openxmlformats.org/officeDocument/2006/relationships/image" Target="../media/image26.png"/><Relationship Id="rId13" Type="http://schemas.microsoft.com/office/2007/relationships/hdphoto" Target="../media/image25.wdp"/><Relationship Id="rId12" Type="http://schemas.openxmlformats.org/officeDocument/2006/relationships/image" Target="../media/image24.jpeg"/><Relationship Id="rId11" Type="http://schemas.openxmlformats.org/officeDocument/2006/relationships/image" Target="../media/image23.jpeg"/><Relationship Id="rId10" Type="http://schemas.openxmlformats.org/officeDocument/2006/relationships/image" Target="../media/image22.jpeg"/><Relationship Id="rId1" Type="http://schemas.openxmlformats.org/officeDocument/2006/relationships/image" Target="../media/image6.png"/></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tags" Target="../tags/tag1.xml"/><Relationship Id="rId2" Type="http://schemas.openxmlformats.org/officeDocument/2006/relationships/image" Target="../media/image7.png"/><Relationship Id="rId1" Type="http://schemas.openxmlformats.org/officeDocument/2006/relationships/image" Target="../media/image6.png"/></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2.xml"/><Relationship Id="rId7" Type="http://schemas.openxmlformats.org/officeDocument/2006/relationships/tags" Target="../tags/tag11.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image" Target="../media/image7.png"/><Relationship Id="rId1" Type="http://schemas.openxmlformats.org/officeDocument/2006/relationships/image" Target="../media/image6.png"/></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18.xml"/><Relationship Id="rId7" Type="http://schemas.openxmlformats.org/officeDocument/2006/relationships/tags" Target="../tags/tag17.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image" Target="../media/image7.png"/><Relationship Id="rId1"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24.xml"/><Relationship Id="rId7" Type="http://schemas.openxmlformats.org/officeDocument/2006/relationships/tags" Target="../tags/tag23.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image" Target="../media/image7.png"/><Relationship Id="rId1"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22.xml.rels><?xml version="1.0" encoding="UTF-8" standalone="yes"?>
<Relationships xmlns="http://schemas.openxmlformats.org/package/2006/relationships"><Relationship Id="rId9" Type="http://schemas.openxmlformats.org/officeDocument/2006/relationships/image" Target="../media/image38.png"/><Relationship Id="rId8" Type="http://schemas.openxmlformats.org/officeDocument/2006/relationships/image" Target="../media/image37.png"/><Relationship Id="rId7" Type="http://schemas.openxmlformats.org/officeDocument/2006/relationships/image" Target="../media/image36.png"/><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 Id="rId3" Type="http://schemas.openxmlformats.org/officeDocument/2006/relationships/image" Target="../media/image32.jpeg"/><Relationship Id="rId2" Type="http://schemas.openxmlformats.org/officeDocument/2006/relationships/image" Target="../media/image7.png"/><Relationship Id="rId10" Type="http://schemas.openxmlformats.org/officeDocument/2006/relationships/slideLayout" Target="../slideLayouts/slideLayout2.xml"/><Relationship Id="rId1" Type="http://schemas.openxmlformats.org/officeDocument/2006/relationships/image" Target="../media/image6.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7.png"/><Relationship Id="rId1" Type="http://schemas.openxmlformats.org/officeDocument/2006/relationships/image" Target="../media/image6.pn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0.jpeg"/><Relationship Id="rId3" Type="http://schemas.openxmlformats.org/officeDocument/2006/relationships/image" Target="../media/image39.jpeg"/><Relationship Id="rId2" Type="http://schemas.openxmlformats.org/officeDocument/2006/relationships/image" Target="../media/image7.png"/><Relationship Id="rId1" Type="http://schemas.openxmlformats.org/officeDocument/2006/relationships/image" Target="../media/image6.png"/></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41.jpeg"/><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27.xml.rels><?xml version="1.0" encoding="UTF-8" standalone="yes"?>
<Relationships xmlns="http://schemas.openxmlformats.org/package/2006/relationships"><Relationship Id="rId9" Type="http://schemas.openxmlformats.org/officeDocument/2006/relationships/tags" Target="../tags/tag31.xml"/><Relationship Id="rId8" Type="http://schemas.openxmlformats.org/officeDocument/2006/relationships/tags" Target="../tags/tag30.xml"/><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image" Target="../media/image7.png"/><Relationship Id="rId10" Type="http://schemas.openxmlformats.org/officeDocument/2006/relationships/slideLayout" Target="../slideLayouts/slideLayout2.xml"/><Relationship Id="rId1" Type="http://schemas.openxmlformats.org/officeDocument/2006/relationships/image" Target="../media/image6.png"/></Relationships>
</file>

<file path=ppt/slides/_rels/slide28.xml.rels><?xml version="1.0" encoding="UTF-8" standalone="yes"?>
<Relationships xmlns="http://schemas.openxmlformats.org/package/2006/relationships"><Relationship Id="rId9" Type="http://schemas.openxmlformats.org/officeDocument/2006/relationships/tags" Target="../tags/tag38.xml"/><Relationship Id="rId8" Type="http://schemas.openxmlformats.org/officeDocument/2006/relationships/tags" Target="../tags/tag37.xml"/><Relationship Id="rId7" Type="http://schemas.openxmlformats.org/officeDocument/2006/relationships/tags" Target="../tags/tag36.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image" Target="../media/image7.png"/><Relationship Id="rId18" Type="http://schemas.openxmlformats.org/officeDocument/2006/relationships/slideLayout" Target="../slideLayouts/slideLayout2.xml"/><Relationship Id="rId17" Type="http://schemas.openxmlformats.org/officeDocument/2006/relationships/tags" Target="../tags/tag46.xml"/><Relationship Id="rId16" Type="http://schemas.openxmlformats.org/officeDocument/2006/relationships/tags" Target="../tags/tag45.xml"/><Relationship Id="rId15" Type="http://schemas.openxmlformats.org/officeDocument/2006/relationships/tags" Target="../tags/tag44.xml"/><Relationship Id="rId14" Type="http://schemas.openxmlformats.org/officeDocument/2006/relationships/tags" Target="../tags/tag43.xml"/><Relationship Id="rId13" Type="http://schemas.openxmlformats.org/officeDocument/2006/relationships/tags" Target="../tags/tag42.xml"/><Relationship Id="rId12" Type="http://schemas.openxmlformats.org/officeDocument/2006/relationships/tags" Target="../tags/tag41.xml"/><Relationship Id="rId11" Type="http://schemas.openxmlformats.org/officeDocument/2006/relationships/tags" Target="../tags/tag40.xml"/><Relationship Id="rId10" Type="http://schemas.openxmlformats.org/officeDocument/2006/relationships/tags" Target="../tags/tag39.xml"/><Relationship Id="rId1" Type="http://schemas.openxmlformats.org/officeDocument/2006/relationships/image" Target="../media/image6.png"/></Relationships>
</file>

<file path=ppt/slides/_rels/slide29.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microsoft.com/office/2007/relationships/diagramDrawing" Target="../diagrams/drawing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3" Type="http://schemas.openxmlformats.org/officeDocument/2006/relationships/diagramData" Target="../diagrams/data2.xml"/><Relationship Id="rId2" Type="http://schemas.openxmlformats.org/officeDocument/2006/relationships/image" Target="../media/image7.png"/><Relationship Id="rId1"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3.png"/></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image" Target="../media/image46.png"/><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slides/_rels/slide34.xml.rels><?xml version="1.0" encoding="UTF-8" standalone="yes"?>
<Relationships xmlns="http://schemas.openxmlformats.org/package/2006/relationships"><Relationship Id="rId9" Type="http://schemas.openxmlformats.org/officeDocument/2006/relationships/image" Target="../media/image50.png"/><Relationship Id="rId8" Type="http://schemas.openxmlformats.org/officeDocument/2006/relationships/hyperlink" Target="http://www.chinarobots.cn/" TargetMode="External"/><Relationship Id="rId7" Type="http://schemas.openxmlformats.org/officeDocument/2006/relationships/image" Target="../media/image49.png"/><Relationship Id="rId6" Type="http://schemas.openxmlformats.org/officeDocument/2006/relationships/hyperlink" Target="http://www.chinaaiworld.cn/" TargetMode="External"/><Relationship Id="rId5" Type="http://schemas.openxmlformats.org/officeDocument/2006/relationships/image" Target="../media/image48.png"/><Relationship Id="rId4" Type="http://schemas.openxmlformats.org/officeDocument/2006/relationships/hyperlink" Target="http://www.chinacloud.cn/" TargetMode="External"/><Relationship Id="rId3" Type="http://schemas.openxmlformats.org/officeDocument/2006/relationships/image" Target="../media/image47.png"/><Relationship Id="rId29" Type="http://schemas.openxmlformats.org/officeDocument/2006/relationships/slideLayout" Target="../slideLayouts/slideLayout2.xml"/><Relationship Id="rId28" Type="http://schemas.openxmlformats.org/officeDocument/2006/relationships/image" Target="../media/image62.png"/><Relationship Id="rId27" Type="http://schemas.openxmlformats.org/officeDocument/2006/relationships/image" Target="../media/image61.png"/><Relationship Id="rId26" Type="http://schemas.openxmlformats.org/officeDocument/2006/relationships/image" Target="../media/image60.jpeg"/><Relationship Id="rId25" Type="http://schemas.openxmlformats.org/officeDocument/2006/relationships/image" Target="../media/image59.jpeg"/><Relationship Id="rId24" Type="http://schemas.openxmlformats.org/officeDocument/2006/relationships/image" Target="../media/image58.png"/><Relationship Id="rId23" Type="http://schemas.openxmlformats.org/officeDocument/2006/relationships/hyperlink" Target="http://www.envicloud.cn/" TargetMode="External"/><Relationship Id="rId22" Type="http://schemas.openxmlformats.org/officeDocument/2006/relationships/image" Target="../media/image57.png"/><Relationship Id="rId21" Type="http://schemas.openxmlformats.org/officeDocument/2006/relationships/image" Target="../media/image56.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55.png"/><Relationship Id="rId18" Type="http://schemas.openxmlformats.org/officeDocument/2006/relationships/hyperlink" Target="http://www.netofthings.cn/" TargetMode="External"/><Relationship Id="rId17" Type="http://schemas.openxmlformats.org/officeDocument/2006/relationships/image" Target="../media/image54.png"/><Relationship Id="rId16" Type="http://schemas.openxmlformats.org/officeDocument/2006/relationships/hyperlink" Target="http://www.thebigdata.cn/" TargetMode="External"/><Relationship Id="rId15" Type="http://schemas.openxmlformats.org/officeDocument/2006/relationships/image" Target="../media/image53.png"/><Relationship Id="rId14" Type="http://schemas.openxmlformats.org/officeDocument/2006/relationships/hyperlink" Target="http://www.worldstor.cn/" TargetMode="External"/><Relationship Id="rId13" Type="http://schemas.openxmlformats.org/officeDocument/2006/relationships/image" Target="../media/image52.png"/><Relationship Id="rId12" Type="http://schemas.openxmlformats.org/officeDocument/2006/relationships/hyperlink" Target="http://www.pm25.org.cn/" TargetMode="External"/><Relationship Id="rId11" Type="http://schemas.openxmlformats.org/officeDocument/2006/relationships/image" Target="../media/image51.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35.xml.rels><?xml version="1.0" encoding="UTF-8" standalone="yes"?>
<Relationships xmlns="http://schemas.openxmlformats.org/package/2006/relationships"><Relationship Id="rId9" Type="http://schemas.openxmlformats.org/officeDocument/2006/relationships/tags" Target="../tags/tag51.xml"/><Relationship Id="rId8" Type="http://schemas.openxmlformats.org/officeDocument/2006/relationships/image" Target="../media/image66.png"/><Relationship Id="rId7" Type="http://schemas.openxmlformats.org/officeDocument/2006/relationships/tags" Target="../tags/tag50.xml"/><Relationship Id="rId6" Type="http://schemas.openxmlformats.org/officeDocument/2006/relationships/image" Target="../media/image65.png"/><Relationship Id="rId55" Type="http://schemas.openxmlformats.org/officeDocument/2006/relationships/slideLayout" Target="../slideLayouts/slideLayout2.xml"/><Relationship Id="rId54" Type="http://schemas.openxmlformats.org/officeDocument/2006/relationships/image" Target="../media/image93.png"/><Relationship Id="rId53" Type="http://schemas.openxmlformats.org/officeDocument/2006/relationships/tags" Target="../tags/tag69.xml"/><Relationship Id="rId52" Type="http://schemas.openxmlformats.org/officeDocument/2006/relationships/image" Target="../media/image92.png"/><Relationship Id="rId51" Type="http://schemas.openxmlformats.org/officeDocument/2006/relationships/image" Target="../media/image91.png"/><Relationship Id="rId50" Type="http://schemas.openxmlformats.org/officeDocument/2006/relationships/tags" Target="../tags/tag68.xml"/><Relationship Id="rId5" Type="http://schemas.openxmlformats.org/officeDocument/2006/relationships/tags" Target="../tags/tag49.xml"/><Relationship Id="rId49" Type="http://schemas.openxmlformats.org/officeDocument/2006/relationships/image" Target="../media/image90.png"/><Relationship Id="rId48" Type="http://schemas.openxmlformats.org/officeDocument/2006/relationships/image" Target="../media/image89.png"/><Relationship Id="rId47" Type="http://schemas.openxmlformats.org/officeDocument/2006/relationships/image" Target="../media/image88.png"/><Relationship Id="rId46" Type="http://schemas.openxmlformats.org/officeDocument/2006/relationships/image" Target="../media/image87.png"/><Relationship Id="rId45" Type="http://schemas.openxmlformats.org/officeDocument/2006/relationships/image" Target="../media/image86.png"/><Relationship Id="rId44" Type="http://schemas.openxmlformats.org/officeDocument/2006/relationships/image" Target="../media/image85.png"/><Relationship Id="rId43" Type="http://schemas.openxmlformats.org/officeDocument/2006/relationships/image" Target="../media/image84.png"/><Relationship Id="rId42" Type="http://schemas.openxmlformats.org/officeDocument/2006/relationships/image" Target="../media/image83.png"/><Relationship Id="rId41" Type="http://schemas.openxmlformats.org/officeDocument/2006/relationships/tags" Target="../tags/tag67.xml"/><Relationship Id="rId40" Type="http://schemas.openxmlformats.org/officeDocument/2006/relationships/image" Target="../media/image82.png"/><Relationship Id="rId4" Type="http://schemas.openxmlformats.org/officeDocument/2006/relationships/image" Target="../media/image64.png"/><Relationship Id="rId39" Type="http://schemas.openxmlformats.org/officeDocument/2006/relationships/tags" Target="../tags/tag66.xml"/><Relationship Id="rId38" Type="http://schemas.openxmlformats.org/officeDocument/2006/relationships/image" Target="../media/image81.png"/><Relationship Id="rId37" Type="http://schemas.openxmlformats.org/officeDocument/2006/relationships/tags" Target="../tags/tag65.xml"/><Relationship Id="rId36" Type="http://schemas.openxmlformats.org/officeDocument/2006/relationships/image" Target="../media/image80.png"/><Relationship Id="rId35" Type="http://schemas.openxmlformats.org/officeDocument/2006/relationships/tags" Target="../tags/tag64.xml"/><Relationship Id="rId34" Type="http://schemas.openxmlformats.org/officeDocument/2006/relationships/image" Target="../media/image79.png"/><Relationship Id="rId33" Type="http://schemas.openxmlformats.org/officeDocument/2006/relationships/tags" Target="../tags/tag63.xml"/><Relationship Id="rId32" Type="http://schemas.openxmlformats.org/officeDocument/2006/relationships/image" Target="../media/image78.png"/><Relationship Id="rId31" Type="http://schemas.openxmlformats.org/officeDocument/2006/relationships/tags" Target="../tags/tag62.xml"/><Relationship Id="rId30" Type="http://schemas.openxmlformats.org/officeDocument/2006/relationships/image" Target="../media/image77.png"/><Relationship Id="rId3" Type="http://schemas.openxmlformats.org/officeDocument/2006/relationships/tags" Target="../tags/tag48.xml"/><Relationship Id="rId29" Type="http://schemas.openxmlformats.org/officeDocument/2006/relationships/tags" Target="../tags/tag61.xml"/><Relationship Id="rId28" Type="http://schemas.openxmlformats.org/officeDocument/2006/relationships/image" Target="../media/image76.png"/><Relationship Id="rId27" Type="http://schemas.openxmlformats.org/officeDocument/2006/relationships/tags" Target="../tags/tag60.xml"/><Relationship Id="rId26" Type="http://schemas.openxmlformats.org/officeDocument/2006/relationships/image" Target="../media/image75.png"/><Relationship Id="rId25" Type="http://schemas.openxmlformats.org/officeDocument/2006/relationships/tags" Target="../tags/tag59.xml"/><Relationship Id="rId24" Type="http://schemas.openxmlformats.org/officeDocument/2006/relationships/image" Target="../media/image74.png"/><Relationship Id="rId23" Type="http://schemas.openxmlformats.org/officeDocument/2006/relationships/tags" Target="../tags/tag58.xml"/><Relationship Id="rId22" Type="http://schemas.openxmlformats.org/officeDocument/2006/relationships/image" Target="../media/image73.png"/><Relationship Id="rId21" Type="http://schemas.openxmlformats.org/officeDocument/2006/relationships/tags" Target="../tags/tag57.xml"/><Relationship Id="rId20" Type="http://schemas.openxmlformats.org/officeDocument/2006/relationships/image" Target="../media/image72.png"/><Relationship Id="rId2" Type="http://schemas.openxmlformats.org/officeDocument/2006/relationships/image" Target="../media/image63.png"/><Relationship Id="rId19" Type="http://schemas.openxmlformats.org/officeDocument/2006/relationships/tags" Target="../tags/tag56.xml"/><Relationship Id="rId18" Type="http://schemas.openxmlformats.org/officeDocument/2006/relationships/image" Target="../media/image71.png"/><Relationship Id="rId17" Type="http://schemas.openxmlformats.org/officeDocument/2006/relationships/tags" Target="../tags/tag55.xml"/><Relationship Id="rId16" Type="http://schemas.openxmlformats.org/officeDocument/2006/relationships/image" Target="../media/image70.png"/><Relationship Id="rId15" Type="http://schemas.openxmlformats.org/officeDocument/2006/relationships/tags" Target="../tags/tag54.xml"/><Relationship Id="rId14" Type="http://schemas.openxmlformats.org/officeDocument/2006/relationships/image" Target="../media/image69.png"/><Relationship Id="rId13" Type="http://schemas.openxmlformats.org/officeDocument/2006/relationships/tags" Target="../tags/tag53.xml"/><Relationship Id="rId12" Type="http://schemas.openxmlformats.org/officeDocument/2006/relationships/image" Target="../media/image68.png"/><Relationship Id="rId11" Type="http://schemas.openxmlformats.org/officeDocument/2006/relationships/tags" Target="../tags/tag52.xml"/><Relationship Id="rId10" Type="http://schemas.openxmlformats.org/officeDocument/2006/relationships/image" Target="../media/image67.png"/><Relationship Id="rId1" Type="http://schemas.openxmlformats.org/officeDocument/2006/relationships/tags" Target="../tags/tag47.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4.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microsoft.com/office/2007/relationships/diagramDrawing" Target="../diagrams/drawing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3" Type="http://schemas.openxmlformats.org/officeDocument/2006/relationships/diagramData" Target="../diagrams/data1.xml"/><Relationship Id="rId2" Type="http://schemas.openxmlformats.org/officeDocument/2006/relationships/image" Target="../media/image7.png"/><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 name="矩形 1"/>
          <p:cNvSpPr/>
          <p:nvPr/>
        </p:nvSpPr>
        <p:spPr>
          <a:xfrm>
            <a:off x="7929" y="38314"/>
            <a:ext cx="5551520" cy="300082"/>
          </a:xfrm>
          <a:prstGeom prst="rect">
            <a:avLst/>
          </a:prstGeom>
        </p:spPr>
        <p:txBody>
          <a:bodyPr wrap="none">
            <a:spAutoFit/>
          </a:bodyPr>
          <a:lstStyle/>
          <a:p>
            <a:r>
              <a:rPr lang="zh-CN" altLang="en-US" sz="1350" dirty="0" smtClean="0">
                <a:solidFill>
                  <a:schemeClr val="bg1"/>
                </a:solidFill>
              </a:rPr>
              <a:t>全国高校标准教材</a:t>
            </a:r>
            <a:r>
              <a:rPr lang="en-US" altLang="zh-CN" sz="1350" dirty="0" smtClean="0">
                <a:solidFill>
                  <a:schemeClr val="bg1"/>
                </a:solidFill>
              </a:rPr>
              <a:t>《</a:t>
            </a:r>
            <a:r>
              <a:rPr lang="zh-CN" altLang="en-US" sz="1350" dirty="0" smtClean="0">
                <a:solidFill>
                  <a:schemeClr val="bg1"/>
                </a:solidFill>
              </a:rPr>
              <a:t>云计算</a:t>
            </a:r>
            <a:r>
              <a:rPr lang="en-US" altLang="zh-CN" sz="1350" dirty="0" smtClean="0">
                <a:solidFill>
                  <a:schemeClr val="bg1"/>
                </a:solidFill>
              </a:rPr>
              <a:t>》</a:t>
            </a:r>
            <a:r>
              <a:rPr lang="zh-CN" altLang="en-US" sz="1350" dirty="0" smtClean="0">
                <a:solidFill>
                  <a:schemeClr val="bg1"/>
                </a:solidFill>
              </a:rPr>
              <a:t>姊妹篇，剖析大数据核心技术和实战应用</a:t>
            </a:r>
            <a:endParaRPr lang="zh-CN" altLang="en-US" sz="1350" dirty="0">
              <a:solidFill>
                <a:schemeClr val="bg1"/>
              </a:solidFill>
            </a:endParaRPr>
          </a:p>
        </p:txBody>
      </p:sp>
      <p:sp>
        <p:nvSpPr>
          <p:cNvPr id="4" name="矩形 3"/>
          <p:cNvSpPr/>
          <p:nvPr/>
        </p:nvSpPr>
        <p:spPr>
          <a:xfrm>
            <a:off x="2170385" y="817472"/>
            <a:ext cx="4584111" cy="1569660"/>
          </a:xfrm>
          <a:prstGeom prst="rect">
            <a:avLst/>
          </a:prstGeom>
          <a:effectLst/>
        </p:spPr>
        <p:txBody>
          <a:bodyPr wrap="square">
            <a:spAutoFit/>
          </a:bodyPr>
          <a:lstStyle/>
          <a:p>
            <a:pPr algn="ctr">
              <a:defRPr/>
            </a:pPr>
            <a:r>
              <a:rPr lang="zh-CN" altLang="en-US" sz="9600" b="1" spc="300" dirty="0" smtClean="0">
                <a:ln w="11430"/>
                <a:solidFill>
                  <a:srgbClr val="3D89BC"/>
                </a:solidFill>
                <a:latin typeface="微软雅黑" panose="020B0503020204020204" pitchFamily="34" charset="-122"/>
                <a:ea typeface="微软雅黑" panose="020B0503020204020204" pitchFamily="34" charset="-122"/>
              </a:rPr>
              <a:t>大数据</a:t>
            </a:r>
            <a:endParaRPr lang="en-US" altLang="zh-CN" sz="9600" b="1" spc="300" dirty="0" smtClean="0">
              <a:ln w="11430"/>
              <a:solidFill>
                <a:srgbClr val="3D89BC"/>
              </a:solidFill>
              <a:latin typeface="微软雅黑" panose="020B0503020204020204" pitchFamily="34" charset="-122"/>
              <a:ea typeface="微软雅黑" panose="020B0503020204020204" pitchFamily="34" charset="-122"/>
            </a:endParaRPr>
          </a:p>
        </p:txBody>
      </p:sp>
      <p:pic>
        <p:nvPicPr>
          <p:cNvPr id="40963" name="Picture 3" descr="E:\PPT 胡占利 工作\《大数据》随书美化PPT\摄图网-蓝色科技光线背景.jpg"/>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t="19429" r="7373" b="20823"/>
          <a:stretch>
            <a:fillRect/>
          </a:stretch>
        </p:blipFill>
        <p:spPr bwMode="auto">
          <a:xfrm>
            <a:off x="0" y="3240900"/>
            <a:ext cx="8462513" cy="3071004"/>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8790317" y="3240900"/>
            <a:ext cx="368541" cy="30710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9" name="矩形 8"/>
          <p:cNvSpPr/>
          <p:nvPr/>
        </p:nvSpPr>
        <p:spPr>
          <a:xfrm>
            <a:off x="1719234" y="2626706"/>
            <a:ext cx="6177175" cy="41719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矩形 5"/>
          <p:cNvSpPr/>
          <p:nvPr/>
        </p:nvSpPr>
        <p:spPr>
          <a:xfrm>
            <a:off x="1719234" y="2627075"/>
            <a:ext cx="273468" cy="41719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2096219" y="2666024"/>
            <a:ext cx="5684807" cy="338554"/>
          </a:xfrm>
          <a:prstGeom prst="rect">
            <a:avLst/>
          </a:prstGeom>
          <a:noFill/>
        </p:spPr>
        <p:txBody>
          <a:bodyPr wrap="square" rtlCol="0">
            <a:spAutoFit/>
          </a:bodyPr>
          <a:lstStyle/>
          <a:p>
            <a:r>
              <a:rPr lang="zh-CN" altLang="en-US" sz="1600" dirty="0" smtClean="0">
                <a:solidFill>
                  <a:schemeClr val="tx1">
                    <a:lumMod val="75000"/>
                    <a:lumOff val="25000"/>
                  </a:schemeClr>
                </a:solidFill>
              </a:rPr>
              <a:t>刘鹏　　主编　　　　张燕　张重生　张志立　 副主编</a:t>
            </a:r>
            <a:endParaRPr lang="zh-CN" altLang="en-US" sz="1600" dirty="0">
              <a:solidFill>
                <a:schemeClr val="tx1">
                  <a:lumMod val="75000"/>
                  <a:lumOff val="25000"/>
                </a:schemeClr>
              </a:solidFill>
            </a:endParaRPr>
          </a:p>
        </p:txBody>
      </p:sp>
      <p:sp>
        <p:nvSpPr>
          <p:cNvPr id="15" name="Freeform 25"/>
          <p:cNvSpPr>
            <a:spLocks noEditPoints="1"/>
          </p:cNvSpPr>
          <p:nvPr/>
        </p:nvSpPr>
        <p:spPr bwMode="auto">
          <a:xfrm>
            <a:off x="2830761" y="2775373"/>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25"/>
          <p:cNvSpPr>
            <a:spLocks noEditPoints="1"/>
          </p:cNvSpPr>
          <p:nvPr/>
        </p:nvSpPr>
        <p:spPr bwMode="auto">
          <a:xfrm>
            <a:off x="6330209" y="2775373"/>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14" name="图片 13" descr="timgE8ADISUU.jpg"/>
          <p:cNvPicPr>
            <a:picLocks noChangeAspect="1"/>
          </p:cNvPicPr>
          <p:nvPr/>
        </p:nvPicPr>
        <p:blipFill>
          <a:blip r:embed="rId2">
            <a:extLst>
              <a:ext uri="{BEBA8EAE-BF5A-486C-A8C5-ECC9F3942E4B}">
                <a14:imgProps xmlns:a14="http://schemas.microsoft.com/office/drawing/2010/main">
                  <a14:imgLayer r:embed="rId3">
                    <a14:imgEffect>
                      <a14:brightnessContrast bright="-5000"/>
                    </a14:imgEffect>
                  </a14:imgLayer>
                </a14:imgProps>
              </a:ext>
            </a:extLst>
          </a:blip>
          <a:stretch>
            <a:fillRect/>
          </a:stretch>
        </p:blipFill>
        <p:spPr>
          <a:xfrm>
            <a:off x="3435350" y="6337300"/>
            <a:ext cx="2400300" cy="520700"/>
          </a:xfrm>
          <a:prstGeom prst="rect">
            <a:avLst/>
          </a:prstGeom>
        </p:spPr>
      </p:pic>
      <p:sp>
        <p:nvSpPr>
          <p:cNvPr id="3" name="TextBox 2"/>
          <p:cNvSpPr txBox="1"/>
          <p:nvPr/>
        </p:nvSpPr>
        <p:spPr>
          <a:xfrm>
            <a:off x="6292831" y="1034886"/>
            <a:ext cx="461665" cy="1196340"/>
          </a:xfrm>
          <a:prstGeom prst="rect">
            <a:avLst/>
          </a:prstGeom>
          <a:noFill/>
        </p:spPr>
        <p:txBody>
          <a:bodyPr vert="eaVert" wrap="square" rtlCol="0">
            <a:spAutoFit/>
          </a:bodyPr>
          <a:lstStyle/>
          <a:p>
            <a:r>
              <a:rPr lang="en-US" altLang="zh-CN" b="1" dirty="0" smtClean="0">
                <a:solidFill>
                  <a:srgbClr val="3D89BC"/>
                </a:solidFill>
              </a:rPr>
              <a:t>BIG DATA</a:t>
            </a:r>
            <a:endParaRPr lang="zh-CN" altLang="en-US" b="1" dirty="0">
              <a:solidFill>
                <a:srgbClr val="3D89BC"/>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63" name="文本框 27"/>
          <p:cNvSpPr txBox="1"/>
          <p:nvPr/>
        </p:nvSpPr>
        <p:spPr>
          <a:xfrm>
            <a:off x="6630203" y="234392"/>
            <a:ext cx="2140330" cy="300082"/>
          </a:xfrm>
          <a:prstGeom prst="rect">
            <a:avLst/>
          </a:prstGeom>
          <a:noFill/>
        </p:spPr>
        <p:txBody>
          <a:bodyPr wrap="none" rtlCol="0">
            <a:spAutoFit/>
          </a:bodyPr>
          <a:lstStyle/>
          <a:p>
            <a:r>
              <a:rPr lang="zh-CN" altLang="en-US" sz="1350" dirty="0" smtClean="0">
                <a:solidFill>
                  <a:prstClr val="white"/>
                </a:solidFill>
              </a:rPr>
              <a:t>第一章 大数据概念与应用</a:t>
            </a:r>
            <a:endParaRPr lang="zh-CN" altLang="en-US" sz="1350" dirty="0">
              <a:solidFill>
                <a:prstClr val="white"/>
              </a:solidFill>
            </a:endParaRPr>
          </a:p>
        </p:txBody>
      </p:sp>
      <p:pic>
        <p:nvPicPr>
          <p:cNvPr id="64"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70"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40</a:t>
            </a:r>
            <a:endParaRPr lang="es-ES" sz="1200" b="1" dirty="0">
              <a:solidFill>
                <a:schemeClr val="bg1">
                  <a:lumMod val="50000"/>
                </a:schemeClr>
              </a:solidFill>
              <a:latin typeface="+mn-lt"/>
            </a:endParaRPr>
          </a:p>
        </p:txBody>
      </p:sp>
      <p:pic>
        <p:nvPicPr>
          <p:cNvPr id="7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0" name="矩形 9"/>
          <p:cNvSpPr/>
          <p:nvPr/>
        </p:nvSpPr>
        <p:spPr>
          <a:xfrm>
            <a:off x="2610195" y="1785865"/>
            <a:ext cx="5637534" cy="584775"/>
          </a:xfrm>
          <a:prstGeom prst="rect">
            <a:avLst/>
          </a:prstGeom>
        </p:spPr>
        <p:txBody>
          <a:bodyPr wrap="square">
            <a:spAutoFit/>
          </a:bodyPr>
          <a:lstStyle/>
          <a:p>
            <a:r>
              <a:rPr lang="zh-CN" altLang="zh-CN" sz="1600" dirty="0" smtClean="0"/>
              <a:t>美国</a:t>
            </a:r>
            <a:r>
              <a:rPr lang="zh-CN" altLang="zh-CN" sz="1600" dirty="0"/>
              <a:t>著名管理学家爱德华·戴明所言：“我们信靠上帝。除了上帝，任何人都必须用数据来说话。</a:t>
            </a:r>
            <a:r>
              <a:rPr lang="zh-CN" altLang="zh-CN" sz="1600" dirty="0" smtClean="0"/>
              <a:t>”</a:t>
            </a:r>
            <a:endParaRPr lang="zh-CN" altLang="zh-CN" sz="1600" dirty="0"/>
          </a:p>
        </p:txBody>
      </p:sp>
      <p:sp>
        <p:nvSpPr>
          <p:cNvPr id="14" name="椭圆 13"/>
          <p:cNvSpPr/>
          <p:nvPr/>
        </p:nvSpPr>
        <p:spPr>
          <a:xfrm>
            <a:off x="810880" y="1354347"/>
            <a:ext cx="1447812" cy="1447812"/>
          </a:xfrm>
          <a:prstGeom prst="ellipse">
            <a:avLst/>
          </a:prstGeom>
          <a:blipFill dpi="0" rotWithShape="1">
            <a:blip r:embed="rId3">
              <a:extLst>
                <a:ext uri="{28A0092B-C50C-407E-A947-70E740481C1C}">
                  <a14:useLocalDpi xmlns:a14="http://schemas.microsoft.com/office/drawing/2010/main" val="0"/>
                </a:ext>
              </a:extLst>
            </a:blip>
            <a:srcRect/>
            <a:stretch>
              <a:fillRect l="-467" t="-3648" r="-1494" b="-4196"/>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478763" y="2879793"/>
            <a:ext cx="7992376" cy="2653547"/>
          </a:xfrm>
          <a:prstGeom prst="rect">
            <a:avLst/>
          </a:prstGeom>
          <a:ln w="12700">
            <a:solidFill>
              <a:srgbClr val="3D89BC"/>
            </a:solidFill>
          </a:ln>
        </p:spPr>
        <p:txBody>
          <a:bodyPr wrap="square">
            <a:spAutoFit/>
          </a:bodyPr>
          <a:lstStyle/>
          <a:p>
            <a:pPr>
              <a:lnSpc>
                <a:spcPct val="114000"/>
              </a:lnSpc>
            </a:pPr>
            <a:r>
              <a:rPr lang="zh-CN" altLang="zh-CN" sz="1600" b="1" dirty="0" smtClean="0">
                <a:solidFill>
                  <a:srgbClr val="3D89BC"/>
                </a:solidFill>
              </a:rPr>
              <a:t>（</a:t>
            </a:r>
            <a:r>
              <a:rPr lang="en-US" altLang="zh-CN" sz="1600" b="1" dirty="0">
                <a:solidFill>
                  <a:srgbClr val="3D89BC"/>
                </a:solidFill>
              </a:rPr>
              <a:t>1</a:t>
            </a:r>
            <a:r>
              <a:rPr lang="zh-CN" altLang="zh-CN" sz="1600" b="1" dirty="0">
                <a:solidFill>
                  <a:srgbClr val="3D89BC"/>
                </a:solidFill>
              </a:rPr>
              <a:t>）有数据可</a:t>
            </a:r>
            <a:r>
              <a:rPr lang="zh-CN" altLang="zh-CN" sz="1600" b="1" dirty="0" smtClean="0">
                <a:solidFill>
                  <a:srgbClr val="3D89BC"/>
                </a:solidFill>
              </a:rPr>
              <a:t>说</a:t>
            </a:r>
            <a:endParaRPr lang="en-US" altLang="zh-CN" sz="1600" b="1" dirty="0" smtClean="0">
              <a:solidFill>
                <a:srgbClr val="3D89BC"/>
              </a:solidFill>
            </a:endParaRPr>
          </a:p>
          <a:p>
            <a:pPr>
              <a:lnSpc>
                <a:spcPct val="114000"/>
              </a:lnSpc>
            </a:pPr>
            <a:r>
              <a:rPr lang="en-US" altLang="zh-CN" sz="1400" dirty="0" smtClean="0"/>
              <a:t>  </a:t>
            </a:r>
            <a:r>
              <a:rPr lang="zh-CN" altLang="zh-CN" sz="1400" dirty="0" smtClean="0"/>
              <a:t>在</a:t>
            </a:r>
            <a:r>
              <a:rPr lang="zh-CN" altLang="zh-CN" sz="1400" dirty="0"/>
              <a:t>大数据时代，“万物皆数”，“量化一切”，“一切都将被数据化”。人类生活在一个海量、动态、多样的数据世界中，数据无处不在、无时不有、无人不用，数据就像阳光、空气、水分一样常见，好比放大镜、望远镜、显微镜那般重要</a:t>
            </a:r>
            <a:r>
              <a:rPr lang="zh-CN" altLang="zh-CN" sz="1400" dirty="0" smtClean="0"/>
              <a:t>。</a:t>
            </a:r>
            <a:r>
              <a:rPr lang="en-US" altLang="zh-CN" sz="1400" baseline="30000" dirty="0" smtClean="0"/>
              <a:t> </a:t>
            </a:r>
            <a:endParaRPr lang="en-US" altLang="zh-CN" sz="1400" baseline="30000" dirty="0" smtClean="0"/>
          </a:p>
          <a:p>
            <a:pPr>
              <a:lnSpc>
                <a:spcPct val="114000"/>
              </a:lnSpc>
            </a:pPr>
            <a:endParaRPr lang="en-US" altLang="zh-CN" sz="1600" b="1" dirty="0" smtClean="0">
              <a:solidFill>
                <a:srgbClr val="3D89BC"/>
              </a:solidFill>
            </a:endParaRPr>
          </a:p>
          <a:p>
            <a:pPr>
              <a:lnSpc>
                <a:spcPct val="114000"/>
              </a:lnSpc>
            </a:pPr>
            <a:r>
              <a:rPr lang="zh-CN" altLang="zh-CN" sz="1600" b="1" dirty="0" smtClean="0">
                <a:solidFill>
                  <a:srgbClr val="3D89BC"/>
                </a:solidFill>
              </a:rPr>
              <a:t>（</a:t>
            </a:r>
            <a:r>
              <a:rPr lang="en-US" altLang="zh-CN" sz="1600" b="1" dirty="0">
                <a:solidFill>
                  <a:srgbClr val="3D89BC"/>
                </a:solidFill>
              </a:rPr>
              <a:t>2</a:t>
            </a:r>
            <a:r>
              <a:rPr lang="zh-CN" altLang="zh-CN" sz="1600" b="1" dirty="0">
                <a:solidFill>
                  <a:srgbClr val="3D89BC"/>
                </a:solidFill>
              </a:rPr>
              <a:t>）说数据可靠</a:t>
            </a:r>
            <a:endParaRPr lang="zh-CN" altLang="zh-CN" sz="1600" b="1" dirty="0">
              <a:solidFill>
                <a:srgbClr val="3D89BC"/>
              </a:solidFill>
            </a:endParaRPr>
          </a:p>
          <a:p>
            <a:pPr>
              <a:lnSpc>
                <a:spcPct val="114000"/>
              </a:lnSpc>
            </a:pPr>
            <a:r>
              <a:rPr lang="en-US" altLang="zh-CN" sz="1400" dirty="0" smtClean="0"/>
              <a:t>  </a:t>
            </a:r>
            <a:r>
              <a:rPr lang="zh-CN" altLang="zh-CN" sz="1400" dirty="0" smtClean="0"/>
              <a:t>大</a:t>
            </a:r>
            <a:r>
              <a:rPr lang="zh-CN" altLang="zh-CN" sz="1400" dirty="0"/>
              <a:t>数据中的“数据”真实可靠，它实质上是表征事物现象的一种符号语言和逻辑关系，其可靠性的数理哲学基础是世界同构原理。世界具有物质统一性，统一的世界中的一切事物都存在着时空一致性的同构关系。这意味着任何事物的属性和规律，只要通过适当编码，均可以通过统一的数字信号表达出来。</a:t>
            </a:r>
            <a:endParaRPr lang="zh-CN" altLang="en-US" sz="1400" dirty="0"/>
          </a:p>
        </p:txBody>
      </p:sp>
      <p:sp>
        <p:nvSpPr>
          <p:cNvPr id="20" name="文本框 6"/>
          <p:cNvSpPr txBox="1"/>
          <p:nvPr/>
        </p:nvSpPr>
        <p:spPr>
          <a:xfrm>
            <a:off x="452232" y="173917"/>
            <a:ext cx="3474028" cy="415498"/>
          </a:xfrm>
          <a:prstGeom prst="rect">
            <a:avLst/>
          </a:prstGeom>
          <a:noFill/>
        </p:spPr>
        <p:txBody>
          <a:bodyPr wrap="none" rtlCol="0">
            <a:spAutoFit/>
          </a:bodyPr>
          <a:lstStyle/>
          <a:p>
            <a:r>
              <a:rPr lang="en-US" altLang="zh-CN" sz="2100" b="1" spc="225" dirty="0" smtClean="0">
                <a:solidFill>
                  <a:prstClr val="white"/>
                </a:solidFill>
              </a:rPr>
              <a:t>1.1 </a:t>
            </a:r>
            <a:r>
              <a:rPr lang="zh-CN" altLang="en-US" sz="2100" b="1" spc="225" dirty="0" smtClean="0">
                <a:solidFill>
                  <a:prstClr val="white"/>
                </a:solidFill>
              </a:rPr>
              <a:t>大</a:t>
            </a:r>
            <a:r>
              <a:rPr lang="zh-CN" altLang="en-US" sz="2100" b="1" spc="225" dirty="0">
                <a:solidFill>
                  <a:prstClr val="white"/>
                </a:solidFill>
              </a:rPr>
              <a:t>数据的概念与意义</a:t>
            </a:r>
            <a:endParaRPr lang="zh-CN" altLang="en-US" sz="2100" b="1" spc="225" dirty="0">
              <a:solidFill>
                <a:prstClr val="white"/>
              </a:solidFill>
            </a:endParaRPr>
          </a:p>
        </p:txBody>
      </p:sp>
      <p:sp>
        <p:nvSpPr>
          <p:cNvPr id="21" name="矩形 20"/>
          <p:cNvSpPr/>
          <p:nvPr/>
        </p:nvSpPr>
        <p:spPr>
          <a:xfrm>
            <a:off x="452232" y="889323"/>
            <a:ext cx="1747594" cy="338554"/>
          </a:xfrm>
          <a:prstGeom prst="rect">
            <a:avLst/>
          </a:prstGeom>
        </p:spPr>
        <p:txBody>
          <a:bodyPr wrap="none">
            <a:spAutoFit/>
          </a:bodyPr>
          <a:lstStyle/>
          <a:p>
            <a:r>
              <a:rPr lang="en-US" altLang="zh-CN" sz="1600" b="1" dirty="0" smtClean="0">
                <a:solidFill>
                  <a:srgbClr val="3D89BC"/>
                </a:solidFill>
              </a:rPr>
              <a:t>3</a:t>
            </a:r>
            <a:r>
              <a:rPr lang="zh-CN" altLang="zh-CN" sz="1600" b="1" dirty="0">
                <a:solidFill>
                  <a:srgbClr val="3D89BC"/>
                </a:solidFill>
              </a:rPr>
              <a:t>．大数据的意义</a:t>
            </a:r>
            <a:endParaRPr lang="zh-CN" altLang="zh-CN" sz="1600" b="1" dirty="0">
              <a:solidFill>
                <a:srgbClr val="3D89BC"/>
              </a:solidFill>
            </a:endParaRPr>
          </a:p>
        </p:txBody>
      </p:sp>
      <p:sp>
        <p:nvSpPr>
          <p:cNvPr id="11" name="矩形 10"/>
          <p:cNvSpPr/>
          <p:nvPr/>
        </p:nvSpPr>
        <p:spPr>
          <a:xfrm>
            <a:off x="445000" y="5578268"/>
            <a:ext cx="8104521" cy="384810"/>
          </a:xfrm>
          <a:prstGeom prst="rect">
            <a:avLst/>
          </a:prstGeom>
        </p:spPr>
        <p:txBody>
          <a:bodyPr wrap="square">
            <a:spAutoFit/>
          </a:bodyPr>
          <a:lstStyle/>
          <a:p>
            <a:r>
              <a:rPr lang="en-US" altLang="zh-CN" sz="1400" dirty="0"/>
              <a:t>       </a:t>
            </a:r>
            <a:r>
              <a:rPr lang="zh-CN" altLang="zh-CN" sz="1400" dirty="0"/>
              <a:t>因此，</a:t>
            </a:r>
            <a:r>
              <a:rPr lang="zh-CN" altLang="zh-CN" b="1" dirty="0"/>
              <a:t>“用数据说话”、“让数据发声”</a:t>
            </a:r>
            <a:r>
              <a:rPr lang="zh-CN" altLang="zh-CN" sz="1400" dirty="0"/>
              <a:t>，已成为人类认知世界的一种全新方法。</a:t>
            </a:r>
            <a:endParaRPr lang="zh-CN" altLang="zh-CN" sz="14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timgsa.baidu.com/timg?image&amp;quality=80&amp;size=b9999_10000&amp;sec=1491821567902&amp;di=d9578d613bd3eb57f5aa0fa1cf942bc3&amp;imgtype=0&amp;src=http%3A%2F%2Fwww.vmarketing.cn%2Fupload1%2Fimage%2F20140331%2F20140331130807_42488.jpg"/>
          <p:cNvPicPr>
            <a:picLocks noChangeAspect="1" noChangeArrowheads="1"/>
          </p:cNvPicPr>
          <p:nvPr/>
        </p:nvPicPr>
        <p:blipFill>
          <a:blip r:embed="rId1">
            <a:extLst>
              <a:ext uri="{BEBA8EAE-BF5A-486C-A8C5-ECC9F3942E4B}">
                <a14:imgProps xmlns:a14="http://schemas.microsoft.com/office/drawing/2010/main">
                  <a14:imgLayer r:embed="rId2">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1322595" y="3895641"/>
            <a:ext cx="2561847" cy="1910999"/>
          </a:xfrm>
          <a:prstGeom prst="rect">
            <a:avLst/>
          </a:prstGeom>
          <a:noFill/>
          <a:extLst>
            <a:ext uri="{909E8E84-426E-40DD-AFC4-6F175D3DCCD1}">
              <a14:hiddenFill xmlns:a14="http://schemas.microsoft.com/office/drawing/2010/main">
                <a:solidFill>
                  <a:srgbClr val="FFFFFF"/>
                </a:solidFill>
              </a14:hiddenFill>
            </a:ext>
          </a:extLst>
        </p:spPr>
      </p:pic>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961341" cy="415498"/>
          </a:xfrm>
          <a:prstGeom prst="rect">
            <a:avLst/>
          </a:prstGeom>
          <a:noFill/>
        </p:spPr>
        <p:txBody>
          <a:bodyPr wrap="none" rtlCol="0">
            <a:spAutoFit/>
          </a:bodyPr>
          <a:lstStyle/>
          <a:p>
            <a:r>
              <a:rPr lang="en-US" altLang="zh-CN" sz="2100" b="1" spc="225" dirty="0" smtClean="0">
                <a:solidFill>
                  <a:prstClr val="white"/>
                </a:solidFill>
              </a:rPr>
              <a:t>1.1</a:t>
            </a:r>
            <a:r>
              <a:rPr lang="zh-CN" altLang="en-US" sz="2100" b="1" spc="225" dirty="0">
                <a:solidFill>
                  <a:prstClr val="white"/>
                </a:solidFill>
              </a:rPr>
              <a:t>从“数据”到“大数据”</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63" name="文本框 27"/>
          <p:cNvSpPr txBox="1"/>
          <p:nvPr/>
        </p:nvSpPr>
        <p:spPr>
          <a:xfrm>
            <a:off x="6630203" y="234392"/>
            <a:ext cx="2140330" cy="300082"/>
          </a:xfrm>
          <a:prstGeom prst="rect">
            <a:avLst/>
          </a:prstGeom>
          <a:noFill/>
        </p:spPr>
        <p:txBody>
          <a:bodyPr wrap="none" rtlCol="0">
            <a:spAutoFit/>
          </a:bodyPr>
          <a:lstStyle/>
          <a:p>
            <a:r>
              <a:rPr lang="zh-CN" altLang="en-US" sz="1350" dirty="0" smtClean="0">
                <a:solidFill>
                  <a:prstClr val="white"/>
                </a:solidFill>
              </a:rPr>
              <a:t>第一章 大数据概念与应用</a:t>
            </a:r>
            <a:endParaRPr lang="zh-CN" altLang="en-US" sz="1350" dirty="0">
              <a:solidFill>
                <a:prstClr val="white"/>
              </a:solidFill>
            </a:endParaRPr>
          </a:p>
        </p:txBody>
      </p:sp>
      <p:pic>
        <p:nvPicPr>
          <p:cNvPr id="64" name="27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70"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40</a:t>
            </a:r>
            <a:endParaRPr lang="es-ES" altLang="zh-CN" sz="1200" b="1" dirty="0">
              <a:solidFill>
                <a:schemeClr val="bg1">
                  <a:lumMod val="50000"/>
                </a:schemeClr>
              </a:solidFill>
            </a:endParaRPr>
          </a:p>
        </p:txBody>
      </p:sp>
      <p:pic>
        <p:nvPicPr>
          <p:cNvPr id="7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1" name="矩形 10"/>
          <p:cNvSpPr/>
          <p:nvPr/>
        </p:nvSpPr>
        <p:spPr>
          <a:xfrm>
            <a:off x="358619" y="1076243"/>
            <a:ext cx="8129773" cy="1390650"/>
          </a:xfrm>
          <a:prstGeom prst="rect">
            <a:avLst/>
          </a:prstGeom>
        </p:spPr>
        <p:txBody>
          <a:bodyPr wrap="square">
            <a:spAutoFit/>
          </a:bodyPr>
          <a:lstStyle/>
          <a:p>
            <a:r>
              <a:rPr lang="zh-CN" altLang="zh-CN" b="1" dirty="0">
                <a:solidFill>
                  <a:srgbClr val="3D89BC"/>
                </a:solidFill>
              </a:rPr>
              <a:t>风马牛可相</a:t>
            </a:r>
            <a:r>
              <a:rPr lang="zh-CN" altLang="zh-CN" b="1" dirty="0" smtClean="0">
                <a:solidFill>
                  <a:srgbClr val="3D89BC"/>
                </a:solidFill>
              </a:rPr>
              <a:t>及</a:t>
            </a:r>
            <a:endParaRPr lang="zh-CN" altLang="zh-CN" b="1" dirty="0" smtClean="0">
              <a:solidFill>
                <a:srgbClr val="3D89BC"/>
              </a:solidFill>
            </a:endParaRPr>
          </a:p>
          <a:p>
            <a:r>
              <a:rPr lang="en-US" altLang="zh-CN" b="1" dirty="0">
                <a:solidFill>
                  <a:srgbClr val="3D89BC"/>
                </a:solidFill>
              </a:rPr>
              <a:t> </a:t>
            </a:r>
            <a:r>
              <a:rPr lang="en-US" altLang="zh-CN" b="1" dirty="0" smtClean="0">
                <a:solidFill>
                  <a:srgbClr val="3D89BC"/>
                </a:solidFill>
              </a:rPr>
              <a:t> </a:t>
            </a:r>
            <a:endParaRPr lang="en-US" altLang="zh-CN" b="1" dirty="0">
              <a:solidFill>
                <a:srgbClr val="3D89BC"/>
              </a:solidFill>
            </a:endParaRPr>
          </a:p>
          <a:p>
            <a:r>
              <a:rPr lang="zh-CN" altLang="zh-CN" sz="1600" dirty="0" smtClean="0"/>
              <a:t>在</a:t>
            </a:r>
            <a:r>
              <a:rPr lang="zh-CN" altLang="zh-CN" sz="1600" dirty="0"/>
              <a:t>大数据背景下，因海量无限、包罗万象的数据存在，让许多看似毫不相干的现象之间发生一定的关联，使人们能够更简捷、更清晰地认知事物和把握局势。大数据的巨大潜能与作用现在难以进行估量，但揭示事物的相关关系无疑是其真正的价值所在。</a:t>
            </a:r>
            <a:endParaRPr lang="zh-CN" altLang="zh-CN" sz="1600" dirty="0"/>
          </a:p>
        </p:txBody>
      </p:sp>
      <p:sp>
        <p:nvSpPr>
          <p:cNvPr id="12" name="矩形 11"/>
          <p:cNvSpPr/>
          <p:nvPr/>
        </p:nvSpPr>
        <p:spPr>
          <a:xfrm>
            <a:off x="542461" y="2993076"/>
            <a:ext cx="1198880" cy="352425"/>
          </a:xfrm>
          <a:prstGeom prst="rect">
            <a:avLst/>
          </a:prstGeom>
        </p:spPr>
        <p:txBody>
          <a:bodyPr wrap="none">
            <a:spAutoFit/>
          </a:bodyPr>
          <a:lstStyle/>
          <a:p>
            <a:r>
              <a:rPr lang="zh-CN" altLang="en-US" sz="1600" b="1" dirty="0" smtClean="0">
                <a:solidFill>
                  <a:srgbClr val="3D89BC"/>
                </a:solidFill>
              </a:rPr>
              <a:t>经典案例：</a:t>
            </a:r>
            <a:endParaRPr lang="zh-CN" altLang="en-US" sz="1600" b="1" dirty="0" smtClean="0">
              <a:solidFill>
                <a:srgbClr val="3D89BC"/>
              </a:solidFill>
            </a:endParaRPr>
          </a:p>
        </p:txBody>
      </p:sp>
      <p:sp>
        <p:nvSpPr>
          <p:cNvPr id="13" name="矩形 12"/>
          <p:cNvSpPr/>
          <p:nvPr/>
        </p:nvSpPr>
        <p:spPr>
          <a:xfrm>
            <a:off x="525257" y="3526309"/>
            <a:ext cx="1724660" cy="626745"/>
          </a:xfrm>
          <a:prstGeom prst="rect">
            <a:avLst/>
          </a:prstGeom>
        </p:spPr>
        <p:txBody>
          <a:bodyPr wrap="none">
            <a:spAutoFit/>
          </a:bodyPr>
          <a:lstStyle/>
          <a:p>
            <a:r>
              <a:rPr lang="zh-CN" altLang="zh-CN" sz="1600" dirty="0"/>
              <a:t>（</a:t>
            </a:r>
            <a:r>
              <a:rPr lang="en-US" altLang="zh-CN" sz="1600" dirty="0"/>
              <a:t>1</a:t>
            </a:r>
            <a:r>
              <a:rPr lang="zh-CN" altLang="zh-CN" sz="1600" dirty="0"/>
              <a:t>）啤酒与</a:t>
            </a:r>
            <a:r>
              <a:rPr lang="zh-CN" altLang="zh-CN" sz="1600" dirty="0" smtClean="0"/>
              <a:t>尿布</a:t>
            </a:r>
            <a:endParaRPr lang="zh-CN" altLang="zh-CN" sz="1600" dirty="0" smtClean="0"/>
          </a:p>
          <a:p>
            <a:endParaRPr lang="en-US" altLang="zh-CN" dirty="0" smtClean="0"/>
          </a:p>
        </p:txBody>
      </p:sp>
      <p:sp>
        <p:nvSpPr>
          <p:cNvPr id="10" name="矩形 9"/>
          <p:cNvSpPr/>
          <p:nvPr/>
        </p:nvSpPr>
        <p:spPr>
          <a:xfrm>
            <a:off x="4654549" y="3526309"/>
            <a:ext cx="1724660" cy="352425"/>
          </a:xfrm>
          <a:prstGeom prst="rect">
            <a:avLst/>
          </a:prstGeom>
        </p:spPr>
        <p:txBody>
          <a:bodyPr wrap="none">
            <a:spAutoFit/>
          </a:bodyPr>
          <a:lstStyle/>
          <a:p>
            <a:r>
              <a:rPr lang="zh-CN" altLang="zh-CN" sz="1600" dirty="0"/>
              <a:t>（</a:t>
            </a:r>
            <a:r>
              <a:rPr lang="en-US" altLang="zh-CN" sz="1600" dirty="0"/>
              <a:t>2</a:t>
            </a:r>
            <a:r>
              <a:rPr lang="zh-CN" altLang="zh-CN" sz="1600" dirty="0"/>
              <a:t>）谷歌与流感</a:t>
            </a:r>
            <a:endParaRPr lang="zh-CN" altLang="zh-CN" sz="1600" dirty="0"/>
          </a:p>
        </p:txBody>
      </p:sp>
      <p:pic>
        <p:nvPicPr>
          <p:cNvPr id="3076" name="Picture 4" descr="https://timgsa.baidu.com/timg?image&amp;quality=80&amp;size=b9999_10000&amp;sec=1491821697058&amp;di=63be736137e201e2670960a2e5d98534&amp;imgtype=0&amp;src=http%3A%2F%2Fpic.biodiscover.com%2Ffiles%2Fs%2Fhu%2F201302251440267532.jpg"/>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4618435" y="3994183"/>
            <a:ext cx="3679409" cy="17139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组合 54"/>
          <p:cNvGrpSpPr/>
          <p:nvPr/>
        </p:nvGrpSpPr>
        <p:grpSpPr>
          <a:xfrm>
            <a:off x="1754534" y="2064479"/>
            <a:ext cx="5693399" cy="426279"/>
            <a:chOff x="1807265" y="3866296"/>
            <a:chExt cx="5693399" cy="426279"/>
          </a:xfrm>
        </p:grpSpPr>
        <p:sp>
          <p:nvSpPr>
            <p:cNvPr id="56" name="圆角矩形 55"/>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7" name="矩形 56"/>
            <p:cNvSpPr/>
            <p:nvPr/>
          </p:nvSpPr>
          <p:spPr>
            <a:xfrm>
              <a:off x="1881814" y="3877077"/>
              <a:ext cx="3634328"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1.1</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大数据的概念与意义</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44" name="组合 43"/>
          <p:cNvGrpSpPr/>
          <p:nvPr/>
        </p:nvGrpSpPr>
        <p:grpSpPr>
          <a:xfrm>
            <a:off x="1754534" y="2764335"/>
            <a:ext cx="5693399" cy="415498"/>
            <a:chOff x="1807265" y="2462595"/>
            <a:chExt cx="5693399" cy="415498"/>
          </a:xfrm>
        </p:grpSpPr>
        <p:sp>
          <p:nvSpPr>
            <p:cNvPr id="45" name="圆角矩形 44"/>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6" name="矩形 45"/>
            <p:cNvSpPr/>
            <p:nvPr/>
          </p:nvSpPr>
          <p:spPr>
            <a:xfrm>
              <a:off x="1883286" y="2462595"/>
              <a:ext cx="2739853" cy="415498"/>
            </a:xfrm>
            <a:prstGeom prst="rect">
              <a:avLst/>
            </a:prstGeom>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1.2</a:t>
              </a:r>
              <a:r>
                <a:rPr lang="zh-CN" altLang="en-US" sz="2100" spc="225" dirty="0">
                  <a:solidFill>
                    <a:schemeClr val="bg1"/>
                  </a:solidFill>
                  <a:latin typeface="微软雅黑" panose="020B0503020204020204" pitchFamily="34" charset="-122"/>
                  <a:ea typeface="微软雅黑" panose="020B0503020204020204" pitchFamily="34" charset="-122"/>
                </a:rPr>
                <a:t>　</a:t>
              </a:r>
              <a:r>
                <a:rPr lang="zh-CN" altLang="en-US" sz="2100" spc="225" dirty="0" smtClean="0">
                  <a:solidFill>
                    <a:schemeClr val="bg1"/>
                  </a:solidFill>
                  <a:latin typeface="微软雅黑" panose="020B0503020204020204" pitchFamily="34" charset="-122"/>
                  <a:ea typeface="微软雅黑" panose="020B0503020204020204" pitchFamily="34" charset="-122"/>
                </a:rPr>
                <a:t>大数据的来源</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501851" y="1169836"/>
              <a:ext cx="2140281" cy="523220"/>
            </a:xfrm>
            <a:prstGeom prst="rect">
              <a:avLst/>
            </a:prstGeom>
            <a:noFill/>
          </p:spPr>
          <p:txBody>
            <a:bodyPr wrap="none" rtlCol="0">
              <a:spAutoFit/>
            </a:bodyPr>
            <a:lstStyle/>
            <a:p>
              <a:pPr algn="ctr"/>
              <a:r>
                <a:rPr lang="zh-CN" altLang="en-US" sz="2800" dirty="0">
                  <a:solidFill>
                    <a:schemeClr val="accent4"/>
                  </a:solidFill>
                </a:rPr>
                <a:t>第一</a:t>
              </a:r>
              <a:r>
                <a:rPr lang="zh-CN" altLang="en-US" sz="2800" dirty="0" smtClean="0">
                  <a:solidFill>
                    <a:schemeClr val="accent4"/>
                  </a:solidFill>
                </a:rPr>
                <a:t>章　大数据概念与应用</a:t>
              </a:r>
              <a:endParaRPr lang="zh-CN" altLang="en-US" sz="2800" dirty="0">
                <a:solidFill>
                  <a:schemeClr val="accent4"/>
                </a:solidFill>
              </a:endParaRPr>
            </a:p>
          </p:txBody>
        </p:sp>
      </p:grpSp>
      <p:grpSp>
        <p:nvGrpSpPr>
          <p:cNvPr id="69" name="组合 68"/>
          <p:cNvGrpSpPr/>
          <p:nvPr/>
        </p:nvGrpSpPr>
        <p:grpSpPr>
          <a:xfrm>
            <a:off x="1754534" y="3469343"/>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3038011"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大</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数据应用场景</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185131"/>
            <a:ext cx="5693399" cy="426279"/>
            <a:chOff x="1807265" y="3866296"/>
            <a:chExt cx="5693399" cy="426279"/>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3038011"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大</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数据处理方法</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5551520" cy="300082"/>
          </a:xfrm>
          <a:prstGeom prst="rect">
            <a:avLst/>
          </a:prstGeom>
        </p:spPr>
        <p:txBody>
          <a:bodyPr wrap="none">
            <a:spAutoFit/>
          </a:bodyPr>
          <a:lstStyle/>
          <a:p>
            <a:r>
              <a:rPr lang="zh-CN" altLang="en-US" sz="1350" dirty="0" smtClean="0">
                <a:solidFill>
                  <a:schemeClr val="bg1"/>
                </a:solidFill>
              </a:rPr>
              <a:t>全国高校标准教材</a:t>
            </a:r>
            <a:r>
              <a:rPr lang="en-US" altLang="zh-CN" sz="1350" dirty="0" smtClean="0">
                <a:solidFill>
                  <a:schemeClr val="bg1"/>
                </a:solidFill>
              </a:rPr>
              <a:t>《</a:t>
            </a:r>
            <a:r>
              <a:rPr lang="zh-CN" altLang="en-US" sz="1350" dirty="0" smtClean="0">
                <a:solidFill>
                  <a:schemeClr val="bg1"/>
                </a:solidFill>
              </a:rPr>
              <a:t>云计算</a:t>
            </a:r>
            <a:r>
              <a:rPr lang="en-US" altLang="zh-CN" sz="1350" dirty="0" smtClean="0">
                <a:solidFill>
                  <a:schemeClr val="bg1"/>
                </a:solidFill>
              </a:rPr>
              <a:t>》</a:t>
            </a:r>
            <a:r>
              <a:rPr lang="zh-CN" altLang="en-US" sz="1350" dirty="0" smtClean="0">
                <a:solidFill>
                  <a:schemeClr val="bg1"/>
                </a:solidFill>
              </a:rPr>
              <a:t>姊妹篇，剖析大数据核心技术和实战应用</a:t>
            </a:r>
            <a:endParaRPr lang="zh-CN" altLang="en-US" sz="1350" dirty="0">
              <a:solidFill>
                <a:schemeClr val="bg1"/>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40</a:t>
            </a:r>
            <a:endParaRPr lang="es-ES" altLang="zh-CN" sz="1200" b="1" dirty="0">
              <a:solidFill>
                <a:schemeClr val="bg1">
                  <a:lumMod val="50000"/>
                </a:schemeClr>
              </a:solidFill>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3" name="圆角矩形 42"/>
          <p:cNvSpPr/>
          <p:nvPr/>
        </p:nvSpPr>
        <p:spPr>
          <a:xfrm>
            <a:off x="1765366" y="490091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2394886" cy="323165"/>
          </a:xfrm>
          <a:prstGeom prst="rect">
            <a:avLst/>
          </a:prstGeom>
          <a:noFill/>
        </p:spPr>
        <p:txBody>
          <a:bodyPr wrap="none" lIns="0" tIns="0" rIns="0" bIns="0" rtlCol="0">
            <a:spAutoFit/>
          </a:bodyPr>
          <a:lstStyle/>
          <a:p>
            <a:r>
              <a:rPr lang="en-US" altLang="zh-CN" sz="2100" b="1" spc="225" dirty="0" smtClean="0">
                <a:solidFill>
                  <a:prstClr val="white"/>
                </a:solidFill>
              </a:rPr>
              <a:t>1.2 </a:t>
            </a:r>
            <a:r>
              <a:rPr lang="zh-CN" altLang="en-US" sz="2100" b="1" spc="225" dirty="0" smtClean="0">
                <a:solidFill>
                  <a:prstClr val="white"/>
                </a:solidFill>
              </a:rPr>
              <a:t>大数据的来源</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2140330" cy="300082"/>
          </a:xfrm>
          <a:prstGeom prst="rect">
            <a:avLst/>
          </a:prstGeom>
          <a:noFill/>
        </p:spPr>
        <p:txBody>
          <a:bodyPr wrap="none" rtlCol="0">
            <a:spAutoFit/>
          </a:bodyPr>
          <a:lstStyle/>
          <a:p>
            <a:r>
              <a:rPr lang="zh-CN" altLang="en-US" sz="1350" dirty="0" smtClean="0">
                <a:solidFill>
                  <a:prstClr val="white"/>
                </a:solidFill>
              </a:rPr>
              <a:t>第一章 大数据概念与应用</a:t>
            </a:r>
            <a:endParaRPr lang="zh-CN" altLang="en-US" sz="1350" dirty="0">
              <a:solidFill>
                <a:prstClr val="white"/>
              </a:solidFill>
            </a:endParaRPr>
          </a:p>
        </p:txBody>
      </p:sp>
      <p:pic>
        <p:nvPicPr>
          <p:cNvPr id="34"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8"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40</a:t>
            </a:r>
            <a:endParaRPr lang="es-ES" altLang="zh-CN" sz="1200" b="1" dirty="0">
              <a:solidFill>
                <a:schemeClr val="bg1">
                  <a:lumMod val="50000"/>
                </a:schemeClr>
              </a:solidFill>
            </a:endParaRPr>
          </a:p>
        </p:txBody>
      </p:sp>
      <p:pic>
        <p:nvPicPr>
          <p:cNvPr id="39"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 name="矩形 1"/>
          <p:cNvSpPr/>
          <p:nvPr/>
        </p:nvSpPr>
        <p:spPr>
          <a:xfrm>
            <a:off x="3834003" y="5700864"/>
            <a:ext cx="1172116" cy="261610"/>
          </a:xfrm>
          <a:prstGeom prst="rect">
            <a:avLst/>
          </a:prstGeom>
        </p:spPr>
        <p:txBody>
          <a:bodyPr wrap="none">
            <a:spAutoFit/>
          </a:bodyPr>
          <a:lstStyle/>
          <a:p>
            <a:r>
              <a:rPr lang="zh-CN" altLang="zh-CN" sz="1100" b="1" dirty="0"/>
              <a:t>全球数据总量图</a:t>
            </a:r>
            <a:endParaRPr lang="zh-CN" altLang="en-US" sz="1100" b="1" dirty="0"/>
          </a:p>
        </p:txBody>
      </p:sp>
      <p:sp>
        <p:nvSpPr>
          <p:cNvPr id="3" name="矩形 2"/>
          <p:cNvSpPr/>
          <p:nvPr/>
        </p:nvSpPr>
        <p:spPr>
          <a:xfrm>
            <a:off x="508958" y="1146261"/>
            <a:ext cx="8108832" cy="584775"/>
          </a:xfrm>
          <a:prstGeom prst="rect">
            <a:avLst/>
          </a:prstGeom>
        </p:spPr>
        <p:txBody>
          <a:bodyPr wrap="square">
            <a:spAutoFit/>
          </a:bodyPr>
          <a:lstStyle/>
          <a:p>
            <a:r>
              <a:rPr lang="zh-CN" altLang="zh-CN" sz="1600" dirty="0"/>
              <a:t>杰姆·格雷（</a:t>
            </a:r>
            <a:r>
              <a:rPr lang="en-US" altLang="zh-CN" sz="1600" dirty="0"/>
              <a:t>Jim Gray</a:t>
            </a:r>
            <a:r>
              <a:rPr lang="zh-CN" altLang="zh-CN" sz="1600" dirty="0"/>
              <a:t>）提出著名的“新摩尔定律”，即人类有史以来的数据总量，每过</a:t>
            </a:r>
            <a:r>
              <a:rPr lang="en-US" altLang="zh-CN" sz="1600" dirty="0"/>
              <a:t>18</a:t>
            </a:r>
            <a:r>
              <a:rPr lang="zh-CN" altLang="zh-CN" sz="1600" dirty="0"/>
              <a:t>个月就会</a:t>
            </a:r>
            <a:r>
              <a:rPr lang="zh-CN" altLang="zh-CN" sz="1600" dirty="0" smtClean="0"/>
              <a:t>翻一番</a:t>
            </a:r>
            <a:r>
              <a:rPr lang="zh-CN" altLang="en-US" sz="1600" dirty="0" smtClean="0"/>
              <a:t>。</a:t>
            </a:r>
            <a:endParaRPr lang="zh-CN" altLang="en-US" sz="1600" dirty="0"/>
          </a:p>
        </p:txBody>
      </p:sp>
      <p:grpSp>
        <p:nvGrpSpPr>
          <p:cNvPr id="43" name="组合 42"/>
          <p:cNvGrpSpPr/>
          <p:nvPr/>
        </p:nvGrpSpPr>
        <p:grpSpPr>
          <a:xfrm>
            <a:off x="807988" y="1903495"/>
            <a:ext cx="7634385" cy="3795989"/>
            <a:chOff x="901700" y="1223046"/>
            <a:chExt cx="10972800" cy="4999790"/>
          </a:xfrm>
        </p:grpSpPr>
        <p:graphicFrame>
          <p:nvGraphicFramePr>
            <p:cNvPr id="53" name="图表 52"/>
            <p:cNvGraphicFramePr/>
            <p:nvPr/>
          </p:nvGraphicFramePr>
          <p:xfrm>
            <a:off x="901700" y="1378858"/>
            <a:ext cx="10972800" cy="4817532"/>
          </p:xfrm>
          <a:graphic>
            <a:graphicData uri="http://schemas.openxmlformats.org/drawingml/2006/chart">
              <c:chart xmlns:c="http://schemas.openxmlformats.org/drawingml/2006/chart" xmlns:r="http://schemas.openxmlformats.org/officeDocument/2006/relationships" r:id="rId1"/>
            </a:graphicData>
          </a:graphic>
        </p:graphicFrame>
        <p:sp>
          <p:nvSpPr>
            <p:cNvPr id="55" name="文本框 19"/>
            <p:cNvSpPr txBox="1"/>
            <p:nvPr/>
          </p:nvSpPr>
          <p:spPr>
            <a:xfrm>
              <a:off x="1178739" y="1223046"/>
              <a:ext cx="571127" cy="400109"/>
            </a:xfrm>
            <a:prstGeom prst="rect">
              <a:avLst/>
            </a:prstGeom>
            <a:noFill/>
          </p:spPr>
          <p:txBody>
            <a:bodyPr wrap="none" rtlCol="0">
              <a:spAutoFit/>
            </a:bodyPr>
            <a:lstStyle/>
            <a:p>
              <a:r>
                <a:rPr lang="en-US" altLang="zh-CN" sz="1350" dirty="0">
                  <a:solidFill>
                    <a:prstClr val="black">
                      <a:lumMod val="75000"/>
                      <a:lumOff val="25000"/>
                    </a:prstClr>
                  </a:solidFill>
                </a:rPr>
                <a:t>(EB)</a:t>
              </a:r>
              <a:endParaRPr lang="zh-CN" altLang="en-US" sz="1350" dirty="0">
                <a:solidFill>
                  <a:prstClr val="black">
                    <a:lumMod val="75000"/>
                    <a:lumOff val="25000"/>
                  </a:prstClr>
                </a:solidFill>
              </a:endParaRPr>
            </a:p>
          </p:txBody>
        </p:sp>
        <p:sp>
          <p:nvSpPr>
            <p:cNvPr id="60" name="文本框 20"/>
            <p:cNvSpPr txBox="1"/>
            <p:nvPr/>
          </p:nvSpPr>
          <p:spPr>
            <a:xfrm>
              <a:off x="10883898" y="5822726"/>
              <a:ext cx="785398" cy="400110"/>
            </a:xfrm>
            <a:prstGeom prst="rect">
              <a:avLst/>
            </a:prstGeom>
            <a:noFill/>
          </p:spPr>
          <p:txBody>
            <a:bodyPr wrap="none" rtlCol="0">
              <a:spAutoFit/>
            </a:bodyPr>
            <a:lstStyle/>
            <a:p>
              <a:r>
                <a:rPr lang="en-US" altLang="zh-CN" sz="1350" dirty="0">
                  <a:solidFill>
                    <a:prstClr val="black">
                      <a:lumMod val="75000"/>
                      <a:lumOff val="25000"/>
                    </a:prstClr>
                  </a:solidFill>
                </a:rPr>
                <a:t>(</a:t>
              </a:r>
              <a:r>
                <a:rPr lang="zh-CN" altLang="en-US" sz="1350" dirty="0">
                  <a:solidFill>
                    <a:prstClr val="black">
                      <a:lumMod val="75000"/>
                      <a:lumOff val="25000"/>
                    </a:prstClr>
                  </a:solidFill>
                </a:rPr>
                <a:t>年份</a:t>
              </a:r>
              <a:r>
                <a:rPr lang="en-US" altLang="zh-CN" sz="1350" dirty="0">
                  <a:solidFill>
                    <a:prstClr val="black">
                      <a:lumMod val="75000"/>
                      <a:lumOff val="25000"/>
                    </a:prstClr>
                  </a:solidFill>
                </a:rPr>
                <a:t>)</a:t>
              </a:r>
              <a:endParaRPr lang="zh-CN" altLang="en-US" sz="1350" dirty="0">
                <a:solidFill>
                  <a:prstClr val="black">
                    <a:lumMod val="75000"/>
                    <a:lumOff val="25000"/>
                  </a:prstClr>
                </a:solidFill>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678" name="图片 677"/>
          <p:cNvPicPr>
            <a:picLocks noChangeAspect="1"/>
          </p:cNvPicPr>
          <p:nvPr/>
        </p:nvPicPr>
        <p:blipFill rotWithShape="1">
          <a:blip r:embed="rId1"/>
          <a:srcRect l="19090" t="21720" r="16280" b="22029"/>
          <a:stretch>
            <a:fillRect/>
          </a:stretch>
        </p:blipFill>
        <p:spPr>
          <a:xfrm>
            <a:off x="-38100" y="-22225"/>
            <a:ext cx="9201150" cy="6829426"/>
          </a:xfrm>
          <a:prstGeom prst="rect">
            <a:avLst/>
          </a:prstGeom>
        </p:spPr>
      </p:pic>
      <p:sp>
        <p:nvSpPr>
          <p:cNvPr id="8" name="文本框 7"/>
          <p:cNvSpPr txBox="1"/>
          <p:nvPr/>
        </p:nvSpPr>
        <p:spPr>
          <a:xfrm>
            <a:off x="2284973" y="2419383"/>
            <a:ext cx="4570482" cy="1950534"/>
          </a:xfrm>
          <a:prstGeom prst="rect">
            <a:avLst/>
          </a:prstGeom>
          <a:noFill/>
        </p:spPr>
        <p:txBody>
          <a:bodyPr wrap="none" rtlCol="0">
            <a:spAutoFit/>
          </a:bodyPr>
          <a:lstStyle/>
          <a:p>
            <a:pPr algn="ctr">
              <a:lnSpc>
                <a:spcPct val="150000"/>
              </a:lnSpc>
            </a:pPr>
            <a:r>
              <a:rPr lang="zh-CN" altLang="en-US" sz="4050" b="1" spc="225" dirty="0">
                <a:solidFill>
                  <a:srgbClr val="00B0F0"/>
                </a:solidFill>
              </a:rPr>
              <a:t>为什么全球数据量</a:t>
            </a:r>
            <a:endParaRPr lang="en-US" altLang="zh-CN" sz="4050" b="1" spc="225" dirty="0">
              <a:solidFill>
                <a:srgbClr val="00B0F0"/>
              </a:solidFill>
            </a:endParaRPr>
          </a:p>
          <a:p>
            <a:pPr algn="ctr"/>
            <a:r>
              <a:rPr lang="zh-CN" altLang="en-US" sz="4050" b="1" spc="225" dirty="0">
                <a:solidFill>
                  <a:srgbClr val="00B0F0"/>
                </a:solidFill>
              </a:rPr>
              <a:t>增长如此之</a:t>
            </a:r>
            <a:r>
              <a:rPr lang="zh-CN" altLang="en-US" sz="6000" b="1" spc="225" dirty="0">
                <a:solidFill>
                  <a:prstClr val="white"/>
                </a:solidFill>
              </a:rPr>
              <a:t>快</a:t>
            </a:r>
            <a:r>
              <a:rPr lang="zh-CN" altLang="en-US" sz="4050" b="1" spc="225" dirty="0">
                <a:solidFill>
                  <a:srgbClr val="00B0F0"/>
                </a:solidFill>
              </a:rPr>
              <a:t>？</a:t>
            </a:r>
            <a:endParaRPr lang="zh-CN" altLang="en-US" sz="4050" b="1" spc="225" dirty="0">
              <a:solidFill>
                <a:srgbClr val="00B0F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2394886" cy="323165"/>
          </a:xfrm>
          <a:prstGeom prst="rect">
            <a:avLst/>
          </a:prstGeom>
          <a:noFill/>
        </p:spPr>
        <p:txBody>
          <a:bodyPr wrap="none" lIns="0" tIns="0" rIns="0" bIns="0" rtlCol="0">
            <a:spAutoFit/>
          </a:bodyPr>
          <a:lstStyle/>
          <a:p>
            <a:r>
              <a:rPr lang="en-US" altLang="zh-CN" sz="2100" b="1" spc="225" dirty="0" smtClean="0">
                <a:solidFill>
                  <a:prstClr val="white"/>
                </a:solidFill>
              </a:rPr>
              <a:t>1.2 </a:t>
            </a:r>
            <a:r>
              <a:rPr lang="zh-CN" altLang="en-US" sz="2100" b="1" spc="225" dirty="0" smtClean="0">
                <a:solidFill>
                  <a:prstClr val="white"/>
                </a:solidFill>
              </a:rPr>
              <a:t>大数据的来源</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2140330" cy="300082"/>
          </a:xfrm>
          <a:prstGeom prst="rect">
            <a:avLst/>
          </a:prstGeom>
          <a:noFill/>
        </p:spPr>
        <p:txBody>
          <a:bodyPr wrap="none" rtlCol="0">
            <a:spAutoFit/>
          </a:bodyPr>
          <a:lstStyle/>
          <a:p>
            <a:r>
              <a:rPr lang="zh-CN" altLang="en-US" sz="1350" dirty="0" smtClean="0">
                <a:solidFill>
                  <a:prstClr val="white"/>
                </a:solidFill>
              </a:rPr>
              <a:t>第一章 大数据概念与应用</a:t>
            </a:r>
            <a:endParaRPr lang="zh-CN" altLang="en-US" sz="1350" dirty="0">
              <a:solidFill>
                <a:prstClr val="white"/>
              </a:solidFill>
            </a:endParaRPr>
          </a:p>
        </p:txBody>
      </p:sp>
      <p:pic>
        <p:nvPicPr>
          <p:cNvPr id="34"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8"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40</a:t>
            </a:r>
            <a:endParaRPr lang="es-ES" sz="1200" b="1" dirty="0">
              <a:solidFill>
                <a:schemeClr val="bg1">
                  <a:lumMod val="50000"/>
                </a:schemeClr>
              </a:solidFill>
              <a:latin typeface="+mn-lt"/>
            </a:endParaRPr>
          </a:p>
        </p:txBody>
      </p:sp>
      <p:pic>
        <p:nvPicPr>
          <p:cNvPr id="39"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pic>
        <p:nvPicPr>
          <p:cNvPr id="1026" name="Picture 2" descr="C:\Users\laoyao\Desktop\b3109034bdb860580d3d6118e84ec55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2285" y="2083106"/>
            <a:ext cx="3559128" cy="2080552"/>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558230" y="1436775"/>
            <a:ext cx="2635524" cy="523220"/>
          </a:xfrm>
          <a:prstGeom prst="rect">
            <a:avLst/>
          </a:prstGeom>
        </p:spPr>
        <p:txBody>
          <a:bodyPr wrap="square">
            <a:spAutoFit/>
          </a:bodyPr>
          <a:lstStyle/>
          <a:p>
            <a:pPr algn="r"/>
            <a:r>
              <a:rPr lang="zh-CN" altLang="zh-CN" sz="1400" dirty="0"/>
              <a:t>互联网每天产生的全部内容可以刻满</a:t>
            </a:r>
            <a:r>
              <a:rPr lang="en-US" altLang="zh-CN" sz="1400" dirty="0"/>
              <a:t>6.4</a:t>
            </a:r>
            <a:r>
              <a:rPr lang="zh-CN" altLang="zh-CN" sz="1400" dirty="0"/>
              <a:t>亿张</a:t>
            </a:r>
            <a:r>
              <a:rPr lang="en-US" altLang="zh-CN" sz="1400" dirty="0"/>
              <a:t>DVD</a:t>
            </a:r>
            <a:endParaRPr lang="zh-CN" altLang="en-US" sz="1400" dirty="0"/>
          </a:p>
        </p:txBody>
      </p:sp>
      <p:sp>
        <p:nvSpPr>
          <p:cNvPr id="6" name="矩形 5"/>
          <p:cNvSpPr/>
          <p:nvPr/>
        </p:nvSpPr>
        <p:spPr>
          <a:xfrm>
            <a:off x="610706" y="2954320"/>
            <a:ext cx="1791579" cy="523220"/>
          </a:xfrm>
          <a:prstGeom prst="rect">
            <a:avLst/>
          </a:prstGeom>
        </p:spPr>
        <p:txBody>
          <a:bodyPr wrap="square">
            <a:spAutoFit/>
          </a:bodyPr>
          <a:lstStyle/>
          <a:p>
            <a:pPr algn="r"/>
            <a:r>
              <a:rPr lang="en-US" altLang="zh-CN" sz="1400" dirty="0"/>
              <a:t>Google</a:t>
            </a:r>
            <a:r>
              <a:rPr lang="zh-CN" altLang="zh-CN" sz="1400" dirty="0"/>
              <a:t>每天需要处理</a:t>
            </a:r>
            <a:r>
              <a:rPr lang="en-US" altLang="zh-CN" sz="1400" dirty="0"/>
              <a:t>24PB</a:t>
            </a:r>
            <a:r>
              <a:rPr lang="zh-CN" altLang="zh-CN" sz="1400" dirty="0"/>
              <a:t>的数据</a:t>
            </a:r>
            <a:endParaRPr lang="zh-CN" altLang="en-US" sz="1400" dirty="0"/>
          </a:p>
        </p:txBody>
      </p:sp>
      <p:sp>
        <p:nvSpPr>
          <p:cNvPr id="7" name="矩形 6"/>
          <p:cNvSpPr/>
          <p:nvPr/>
        </p:nvSpPr>
        <p:spPr>
          <a:xfrm>
            <a:off x="508959" y="4106033"/>
            <a:ext cx="2734066" cy="738664"/>
          </a:xfrm>
          <a:prstGeom prst="rect">
            <a:avLst/>
          </a:prstGeom>
        </p:spPr>
        <p:txBody>
          <a:bodyPr wrap="square">
            <a:spAutoFit/>
          </a:bodyPr>
          <a:lstStyle/>
          <a:p>
            <a:pPr algn="r"/>
            <a:r>
              <a:rPr lang="zh-CN" altLang="zh-CN" sz="1400" dirty="0"/>
              <a:t>网民每天在</a:t>
            </a:r>
            <a:r>
              <a:rPr lang="en-US" altLang="zh-CN" sz="1400" dirty="0"/>
              <a:t>Facebook</a:t>
            </a:r>
            <a:r>
              <a:rPr lang="zh-CN" altLang="zh-CN" sz="1400" dirty="0"/>
              <a:t>上要花费</a:t>
            </a:r>
            <a:r>
              <a:rPr lang="en-US" altLang="zh-CN" sz="1400" dirty="0"/>
              <a:t>234</a:t>
            </a:r>
            <a:r>
              <a:rPr lang="zh-CN" altLang="zh-CN" sz="1400" dirty="0"/>
              <a:t>亿分钟，被移动互联网使用者发送和接收的数据高达</a:t>
            </a:r>
            <a:r>
              <a:rPr lang="en-US" altLang="zh-CN" sz="1400" dirty="0" smtClean="0"/>
              <a:t>44PB</a:t>
            </a:r>
            <a:endParaRPr lang="zh-CN" altLang="zh-CN" sz="1400" dirty="0"/>
          </a:p>
        </p:txBody>
      </p:sp>
      <p:sp>
        <p:nvSpPr>
          <p:cNvPr id="8" name="矩形 7"/>
          <p:cNvSpPr/>
          <p:nvPr/>
        </p:nvSpPr>
        <p:spPr>
          <a:xfrm>
            <a:off x="5710687" y="1329053"/>
            <a:ext cx="2674188" cy="738664"/>
          </a:xfrm>
          <a:prstGeom prst="rect">
            <a:avLst/>
          </a:prstGeom>
        </p:spPr>
        <p:txBody>
          <a:bodyPr wrap="square">
            <a:spAutoFit/>
          </a:bodyPr>
          <a:lstStyle/>
          <a:p>
            <a:r>
              <a:rPr lang="zh-CN" altLang="zh-CN" sz="1400" dirty="0"/>
              <a:t>全球每秒发送</a:t>
            </a:r>
            <a:r>
              <a:rPr lang="en-US" altLang="zh-CN" sz="1400" dirty="0"/>
              <a:t>290</a:t>
            </a:r>
            <a:r>
              <a:rPr lang="zh-CN" altLang="zh-CN" sz="1400" dirty="0"/>
              <a:t>万封电子邮件，一分钟读一篇的话，足够一个人昼夜不停地读</a:t>
            </a:r>
            <a:r>
              <a:rPr lang="en-US" altLang="zh-CN" sz="1400" dirty="0"/>
              <a:t>5.5</a:t>
            </a:r>
            <a:r>
              <a:rPr lang="zh-CN" altLang="zh-CN" sz="1400" dirty="0"/>
              <a:t>年</a:t>
            </a:r>
            <a:endParaRPr lang="zh-CN" altLang="en-US" sz="1400" dirty="0"/>
          </a:p>
        </p:txBody>
      </p:sp>
      <p:sp>
        <p:nvSpPr>
          <p:cNvPr id="10" name="矩形 9"/>
          <p:cNvSpPr/>
          <p:nvPr/>
        </p:nvSpPr>
        <p:spPr>
          <a:xfrm>
            <a:off x="6024812" y="2846598"/>
            <a:ext cx="2493034" cy="738664"/>
          </a:xfrm>
          <a:prstGeom prst="rect">
            <a:avLst/>
          </a:prstGeom>
        </p:spPr>
        <p:txBody>
          <a:bodyPr wrap="square">
            <a:spAutoFit/>
          </a:bodyPr>
          <a:lstStyle/>
          <a:p>
            <a:r>
              <a:rPr lang="zh-CN" altLang="zh-CN" sz="1400" dirty="0"/>
              <a:t>每天会有</a:t>
            </a:r>
            <a:r>
              <a:rPr lang="en-US" altLang="zh-CN" sz="1400" dirty="0"/>
              <a:t>2.88</a:t>
            </a:r>
            <a:r>
              <a:rPr lang="zh-CN" altLang="zh-CN" sz="1400" dirty="0"/>
              <a:t>万个小时的视频上传</a:t>
            </a:r>
            <a:r>
              <a:rPr lang="zh-CN" altLang="zh-CN" sz="1400" dirty="0" smtClean="0"/>
              <a:t>到</a:t>
            </a:r>
            <a:r>
              <a:rPr lang="en-US" altLang="zh-CN" sz="1400" dirty="0" smtClean="0"/>
              <a:t>YouTube</a:t>
            </a:r>
            <a:r>
              <a:rPr lang="zh-CN" altLang="zh-CN" sz="1400" dirty="0"/>
              <a:t>，足够一个人昼夜不停地观看</a:t>
            </a:r>
            <a:r>
              <a:rPr lang="en-US" altLang="zh-CN" sz="1400" dirty="0"/>
              <a:t>3.3</a:t>
            </a:r>
            <a:r>
              <a:rPr lang="zh-CN" altLang="zh-CN" sz="1400" dirty="0"/>
              <a:t>年</a:t>
            </a:r>
            <a:endParaRPr lang="zh-CN" altLang="en-US" sz="1400" dirty="0"/>
          </a:p>
        </p:txBody>
      </p:sp>
      <p:sp>
        <p:nvSpPr>
          <p:cNvPr id="11" name="矩形 10"/>
          <p:cNvSpPr/>
          <p:nvPr/>
        </p:nvSpPr>
        <p:spPr>
          <a:xfrm>
            <a:off x="4916109" y="4106033"/>
            <a:ext cx="3601737" cy="738664"/>
          </a:xfrm>
          <a:prstGeom prst="rect">
            <a:avLst/>
          </a:prstGeom>
        </p:spPr>
        <p:txBody>
          <a:bodyPr wrap="square">
            <a:spAutoFit/>
          </a:bodyPr>
          <a:lstStyle/>
          <a:p>
            <a:r>
              <a:rPr lang="en-US" altLang="zh-CN" sz="1400" dirty="0"/>
              <a:t>Twitter</a:t>
            </a:r>
            <a:r>
              <a:rPr lang="zh-CN" altLang="zh-CN" sz="1400" dirty="0"/>
              <a:t>上每天发布</a:t>
            </a:r>
            <a:r>
              <a:rPr lang="en-US" altLang="zh-CN" sz="1400" dirty="0"/>
              <a:t>5000</a:t>
            </a:r>
            <a:r>
              <a:rPr lang="zh-CN" altLang="zh-CN" sz="1400" dirty="0"/>
              <a:t>万条消息，假设</a:t>
            </a:r>
            <a:r>
              <a:rPr lang="en-US" altLang="zh-CN" sz="1400" dirty="0"/>
              <a:t>10</a:t>
            </a:r>
            <a:r>
              <a:rPr lang="zh-CN" altLang="zh-CN" sz="1400" dirty="0"/>
              <a:t>秒就浏览一条消息，足够一个人昼夜不停地浏览</a:t>
            </a:r>
            <a:r>
              <a:rPr lang="en-US" altLang="zh-CN" sz="1400" dirty="0"/>
              <a:t>16</a:t>
            </a:r>
            <a:r>
              <a:rPr lang="zh-CN" altLang="zh-CN" sz="1400" dirty="0"/>
              <a:t>年</a:t>
            </a:r>
            <a:endParaRPr lang="zh-CN" altLang="en-US" sz="1400" dirty="0"/>
          </a:p>
        </p:txBody>
      </p:sp>
      <p:cxnSp>
        <p:nvCxnSpPr>
          <p:cNvPr id="13" name="直接连接符 12"/>
          <p:cNvCxnSpPr/>
          <p:nvPr/>
        </p:nvCxnSpPr>
        <p:spPr>
          <a:xfrm>
            <a:off x="831669" y="2143491"/>
            <a:ext cx="206171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831669" y="3589391"/>
            <a:ext cx="206171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831669" y="4935111"/>
            <a:ext cx="220074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5019621" y="4935111"/>
            <a:ext cx="316252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6103554" y="3727413"/>
            <a:ext cx="206171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flipV="1">
            <a:off x="6016924" y="2119475"/>
            <a:ext cx="2213041" cy="7554"/>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6" name="椭圆 15"/>
          <p:cNvSpPr/>
          <p:nvPr/>
        </p:nvSpPr>
        <p:spPr>
          <a:xfrm>
            <a:off x="708412" y="2054777"/>
            <a:ext cx="129396" cy="12939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708412" y="3524693"/>
            <a:ext cx="129396" cy="12939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nvSpPr>
        <p:spPr>
          <a:xfrm>
            <a:off x="708412" y="4844697"/>
            <a:ext cx="129396" cy="12939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a:off x="8165267" y="3662715"/>
            <a:ext cx="129396" cy="12939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46"/>
          <p:cNvSpPr/>
          <p:nvPr/>
        </p:nvSpPr>
        <p:spPr>
          <a:xfrm>
            <a:off x="8165267" y="2057042"/>
            <a:ext cx="129396" cy="12939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47"/>
          <p:cNvSpPr/>
          <p:nvPr/>
        </p:nvSpPr>
        <p:spPr>
          <a:xfrm>
            <a:off x="8165267" y="4854114"/>
            <a:ext cx="129396" cy="12939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9" name="直接连接符 48"/>
          <p:cNvCxnSpPr/>
          <p:nvPr/>
        </p:nvCxnSpPr>
        <p:spPr>
          <a:xfrm flipV="1">
            <a:off x="5710687" y="2143491"/>
            <a:ext cx="306237" cy="38406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flipH="1" flipV="1">
            <a:off x="2893382" y="2143491"/>
            <a:ext cx="278067" cy="22994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flipV="1">
            <a:off x="3032415" y="4100909"/>
            <a:ext cx="678381" cy="83420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flipH="1" flipV="1">
            <a:off x="4348956" y="4163658"/>
            <a:ext cx="670666" cy="771454"/>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5" name="矩形 54"/>
          <p:cNvSpPr/>
          <p:nvPr/>
        </p:nvSpPr>
        <p:spPr>
          <a:xfrm>
            <a:off x="2286674" y="5322824"/>
            <a:ext cx="4795229" cy="523220"/>
          </a:xfrm>
          <a:prstGeom prst="rect">
            <a:avLst/>
          </a:prstGeom>
        </p:spPr>
        <p:txBody>
          <a:bodyPr wrap="square">
            <a:spAutoFit/>
          </a:bodyPr>
          <a:lstStyle/>
          <a:p>
            <a:r>
              <a:rPr lang="zh-CN" altLang="zh-CN" sz="2800" b="1" dirty="0">
                <a:solidFill>
                  <a:schemeClr val="accent1"/>
                </a:solidFill>
              </a:rPr>
              <a:t>大数据</a:t>
            </a:r>
            <a:r>
              <a:rPr lang="zh-CN" altLang="zh-CN" sz="1400" dirty="0"/>
              <a:t>到底有多</a:t>
            </a:r>
            <a:r>
              <a:rPr lang="zh-CN" altLang="zh-CN" sz="2800" b="1" dirty="0">
                <a:solidFill>
                  <a:schemeClr val="accent1"/>
                </a:solidFill>
              </a:rPr>
              <a:t>大</a:t>
            </a:r>
            <a:r>
              <a:rPr lang="zh-CN" altLang="zh-CN" sz="2800" b="1" dirty="0" smtClean="0">
                <a:solidFill>
                  <a:schemeClr val="accent1"/>
                </a:solidFill>
              </a:rPr>
              <a:t>？</a:t>
            </a:r>
            <a:r>
              <a:rPr lang="en-US" altLang="zh-CN" b="1" dirty="0" smtClean="0"/>
              <a:t>     </a:t>
            </a:r>
            <a:r>
              <a:rPr lang="zh-CN" altLang="en-US" sz="1400" dirty="0" smtClean="0"/>
              <a:t>以上</a:t>
            </a:r>
            <a:r>
              <a:rPr lang="zh-CN" altLang="zh-CN" sz="1400" dirty="0" smtClean="0"/>
              <a:t>一</a:t>
            </a:r>
            <a:r>
              <a:rPr lang="zh-CN" altLang="zh-CN" sz="1400" dirty="0"/>
              <a:t>组互联网数据</a:t>
            </a:r>
            <a:endParaRPr lang="zh-CN" altLang="en-US" sz="14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2394886" cy="323165"/>
          </a:xfrm>
          <a:prstGeom prst="rect">
            <a:avLst/>
          </a:prstGeom>
          <a:noFill/>
        </p:spPr>
        <p:txBody>
          <a:bodyPr wrap="none" lIns="0" tIns="0" rIns="0" bIns="0" rtlCol="0">
            <a:spAutoFit/>
          </a:bodyPr>
          <a:lstStyle/>
          <a:p>
            <a:r>
              <a:rPr lang="en-US" altLang="zh-CN" sz="2100" b="1" spc="225" dirty="0" smtClean="0">
                <a:solidFill>
                  <a:prstClr val="white"/>
                </a:solidFill>
              </a:rPr>
              <a:t>1.2 </a:t>
            </a:r>
            <a:r>
              <a:rPr lang="zh-CN" altLang="en-US" sz="2100" b="1" spc="225" dirty="0" smtClean="0">
                <a:solidFill>
                  <a:prstClr val="white"/>
                </a:solidFill>
              </a:rPr>
              <a:t>大数据的来源</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2140330" cy="300082"/>
          </a:xfrm>
          <a:prstGeom prst="rect">
            <a:avLst/>
          </a:prstGeom>
          <a:noFill/>
        </p:spPr>
        <p:txBody>
          <a:bodyPr wrap="none" rtlCol="0">
            <a:spAutoFit/>
          </a:bodyPr>
          <a:lstStyle/>
          <a:p>
            <a:r>
              <a:rPr lang="zh-CN" altLang="en-US" sz="1350" dirty="0" smtClean="0">
                <a:solidFill>
                  <a:prstClr val="white"/>
                </a:solidFill>
              </a:rPr>
              <a:t>第一章 大数据概念与应用</a:t>
            </a:r>
            <a:endParaRPr lang="zh-CN" altLang="en-US" sz="1350" dirty="0">
              <a:solidFill>
                <a:prstClr val="white"/>
              </a:solidFill>
            </a:endParaRPr>
          </a:p>
        </p:txBody>
      </p:sp>
      <p:pic>
        <p:nvPicPr>
          <p:cNvPr id="34"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8"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40</a:t>
            </a:r>
            <a:endParaRPr lang="es-ES" altLang="zh-CN" sz="1200" b="1" dirty="0">
              <a:solidFill>
                <a:schemeClr val="bg1">
                  <a:lumMod val="50000"/>
                </a:schemeClr>
              </a:solidFill>
            </a:endParaRPr>
          </a:p>
        </p:txBody>
      </p:sp>
      <p:pic>
        <p:nvPicPr>
          <p:cNvPr id="39"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grpSp>
        <p:nvGrpSpPr>
          <p:cNvPr id="15" name="组合 14"/>
          <p:cNvGrpSpPr/>
          <p:nvPr/>
        </p:nvGrpSpPr>
        <p:grpSpPr>
          <a:xfrm>
            <a:off x="3298945" y="1182942"/>
            <a:ext cx="2684446" cy="3492587"/>
            <a:chOff x="3298945" y="1182942"/>
            <a:chExt cx="2684446" cy="3492587"/>
          </a:xfrm>
        </p:grpSpPr>
        <p:pic>
          <p:nvPicPr>
            <p:cNvPr id="56" name="Picture 14" descr="http://www.cinic.org.cn/site951/uploadfiles/txpd/12954168680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7101" y="3298499"/>
              <a:ext cx="2051821" cy="824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4" descr="http://hd2.315.org/finddate/pic/a2004/august08/monday1/ly8-8-2.gif"/>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45065" y="1414671"/>
              <a:ext cx="793808" cy="705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6" descr="http://home.cnenv.com/Site/chain5757/Images/2008910102344522.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90291" y="1327983"/>
              <a:ext cx="1286646" cy="736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1" descr="C:\Users\DHE\AppData\Roaming\Tencent\Users\10881321\QQ\WinTemp\RichOle\R)_6[K4HKS({Q0W(7TD(I9M.jpg"/>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51041" y="2340579"/>
              <a:ext cx="1453488" cy="789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8" descr="http://yj14176.sellgreat.com/uploadfiles/752859241/128659930841.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45533" y="2321394"/>
              <a:ext cx="750206" cy="914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Rectangle 23"/>
            <p:cNvSpPr>
              <a:spLocks noChangeArrowheads="1"/>
            </p:cNvSpPr>
            <p:nvPr/>
          </p:nvSpPr>
          <p:spPr bwMode="auto">
            <a:xfrm>
              <a:off x="3298945" y="1182942"/>
              <a:ext cx="2684446" cy="3091122"/>
            </a:xfrm>
            <a:prstGeom prst="rect">
              <a:avLst/>
            </a:prstGeom>
            <a:noFill/>
            <a:ln w="9525">
              <a:solidFill>
                <a:schemeClr val="accent1"/>
              </a:solidFill>
              <a:miter lim="800000"/>
            </a:ln>
            <a:extLst>
              <a:ext uri="{909E8E84-426E-40DD-AFC4-6F175D3DCCD1}">
                <a14:hiddenFill xmlns:a14="http://schemas.microsoft.com/office/drawing/2010/main">
                  <a:solidFill>
                    <a:srgbClr val="FFFFFF"/>
                  </a:solidFill>
                </a14:hiddenFill>
              </a:ext>
            </a:extLst>
          </p:spPr>
          <p:txBody>
            <a:bodyPr wrap="none" lIns="0" tIns="0" rIns="0" bIns="0" anchor="ct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hangingPunct="1">
                <a:spcBef>
                  <a:spcPct val="0"/>
                </a:spcBef>
                <a:buFontTx/>
                <a:buNone/>
              </a:pPr>
              <a:endParaRPr lang="zh-CN" altLang="en-US" sz="1800">
                <a:solidFill>
                  <a:srgbClr val="000000"/>
                </a:solidFill>
                <a:latin typeface="+mn-ea"/>
                <a:ea typeface="+mn-ea"/>
              </a:endParaRPr>
            </a:p>
          </p:txBody>
        </p:sp>
        <p:sp>
          <p:nvSpPr>
            <p:cNvPr id="76" name="Rectangle 26"/>
            <p:cNvSpPr>
              <a:spLocks noChangeArrowheads="1"/>
            </p:cNvSpPr>
            <p:nvPr/>
          </p:nvSpPr>
          <p:spPr bwMode="auto">
            <a:xfrm>
              <a:off x="3298945" y="4219643"/>
              <a:ext cx="2684446" cy="455886"/>
            </a:xfrm>
            <a:prstGeom prst="rect">
              <a:avLst/>
            </a:prstGeom>
            <a:solidFill>
              <a:schemeClr val="accent1"/>
            </a:solidFill>
            <a:ln w="9525">
              <a:solidFill>
                <a:schemeClr val="accent1"/>
              </a:solidFill>
              <a:miter lim="800000"/>
            </a:ln>
          </p:spPr>
          <p:txBody>
            <a:bodyPr wrap="none" lIns="0" tIns="0" rIns="0" bIns="0" anchor="ct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gn="ctr" eaLnBrk="1" hangingPunct="1">
                <a:spcBef>
                  <a:spcPct val="0"/>
                </a:spcBef>
                <a:buFontTx/>
                <a:buNone/>
              </a:pPr>
              <a:r>
                <a:rPr lang="zh-CN" altLang="en-US" sz="1400" b="1">
                  <a:solidFill>
                    <a:srgbClr val="FFFFFF"/>
                  </a:solidFill>
                  <a:latin typeface="+mn-ea"/>
                  <a:ea typeface="+mn-ea"/>
                </a:rPr>
                <a:t>来自大量传感器的机器数据</a:t>
              </a:r>
              <a:endParaRPr lang="zh-CN" altLang="en-US" sz="1400" b="1">
                <a:solidFill>
                  <a:srgbClr val="FFFFFF"/>
                </a:solidFill>
                <a:latin typeface="+mn-ea"/>
                <a:ea typeface="+mn-ea"/>
              </a:endParaRPr>
            </a:p>
          </p:txBody>
        </p:sp>
      </p:grpSp>
      <p:grpSp>
        <p:nvGrpSpPr>
          <p:cNvPr id="14" name="组合 13"/>
          <p:cNvGrpSpPr/>
          <p:nvPr/>
        </p:nvGrpSpPr>
        <p:grpSpPr>
          <a:xfrm>
            <a:off x="6038639" y="1182942"/>
            <a:ext cx="2684446" cy="3492587"/>
            <a:chOff x="6280167" y="1182942"/>
            <a:chExt cx="2684446" cy="3492587"/>
          </a:xfrm>
        </p:grpSpPr>
        <p:pic>
          <p:nvPicPr>
            <p:cNvPr id="58" name="Picture 7"/>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53082" y="3129857"/>
              <a:ext cx="1317434" cy="8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85795" y="3102648"/>
              <a:ext cx="904373" cy="873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19" descr="http://pic7.nipic.com/20100530/1912176_033202721144_2.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04838" y="2201978"/>
              <a:ext cx="1156971" cy="794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6" descr="C:\Users\DHE\AppData\Roaming\Tencent\Users\10881321\QQ\WinTemp\RichOle\_2}JXI2V208{[I1]3AX`YR5.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494241" y="1327983"/>
              <a:ext cx="1141690" cy="755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5" descr="http://imgsrc.baidu.com/baike/pic/item/d66b7e5961b82c4f2934f058.jpg"/>
            <p:cNvPicPr>
              <a:picLocks noChangeAspect="1" noChangeArrowheads="1"/>
            </p:cNvPicPr>
            <p:nvPr/>
          </p:nvPicPr>
          <p:blipFill rotWithShape="1">
            <a:blip r:embed="rId12">
              <a:extLst>
                <a:ext uri="{BEBA8EAE-BF5A-486C-A8C5-ECC9F3942E4B}">
                  <a14:imgProps xmlns:a14="http://schemas.microsoft.com/office/drawing/2010/main">
                    <a14:imgLayer r:embed="rId13">
                      <a14:imgEffect>
                        <a14:brightnessContrast bright="-5000"/>
                      </a14:imgEffect>
                    </a14:imgLayer>
                  </a14:imgProps>
                </a:ext>
                <a:ext uri="{28A0092B-C50C-407E-A947-70E740481C1C}">
                  <a14:useLocalDpi xmlns:a14="http://schemas.microsoft.com/office/drawing/2010/main" val="0"/>
                </a:ext>
              </a:extLst>
            </a:blip>
            <a:srcRect l="3131" t="2450" r="5419" b="4307"/>
            <a:stretch>
              <a:fillRect/>
            </a:stretch>
          </p:blipFill>
          <p:spPr bwMode="auto">
            <a:xfrm>
              <a:off x="6504628" y="1497794"/>
              <a:ext cx="801935" cy="1300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Rectangle 24"/>
            <p:cNvSpPr>
              <a:spLocks noChangeArrowheads="1"/>
            </p:cNvSpPr>
            <p:nvPr/>
          </p:nvSpPr>
          <p:spPr bwMode="auto">
            <a:xfrm>
              <a:off x="6280167" y="1182942"/>
              <a:ext cx="2684446" cy="3091122"/>
            </a:xfrm>
            <a:prstGeom prst="rect">
              <a:avLst/>
            </a:prstGeom>
            <a:noFill/>
            <a:ln w="9525">
              <a:solidFill>
                <a:schemeClr val="accent1"/>
              </a:solidFill>
              <a:miter lim="800000"/>
            </a:ln>
            <a:extLst>
              <a:ext uri="{909E8E84-426E-40DD-AFC4-6F175D3DCCD1}">
                <a14:hiddenFill xmlns:a14="http://schemas.microsoft.com/office/drawing/2010/main">
                  <a:solidFill>
                    <a:srgbClr val="FFFFFF"/>
                  </a:solidFill>
                </a14:hiddenFill>
              </a:ext>
            </a:extLst>
          </p:spPr>
          <p:txBody>
            <a:bodyPr wrap="none" lIns="0" tIns="0" rIns="0" bIns="0" anchor="ct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hangingPunct="1">
                <a:spcBef>
                  <a:spcPct val="0"/>
                </a:spcBef>
                <a:buFontTx/>
                <a:buNone/>
              </a:pPr>
              <a:endParaRPr lang="zh-CN" altLang="en-US" sz="1800">
                <a:solidFill>
                  <a:srgbClr val="000000"/>
                </a:solidFill>
                <a:latin typeface="+mn-ea"/>
                <a:ea typeface="+mn-ea"/>
              </a:endParaRPr>
            </a:p>
          </p:txBody>
        </p:sp>
        <p:sp>
          <p:nvSpPr>
            <p:cNvPr id="77" name="Rectangle 27"/>
            <p:cNvSpPr>
              <a:spLocks noChangeArrowheads="1"/>
            </p:cNvSpPr>
            <p:nvPr/>
          </p:nvSpPr>
          <p:spPr bwMode="auto">
            <a:xfrm>
              <a:off x="6280167" y="4219643"/>
              <a:ext cx="2684446" cy="455886"/>
            </a:xfrm>
            <a:prstGeom prst="rect">
              <a:avLst/>
            </a:prstGeom>
            <a:solidFill>
              <a:schemeClr val="accent1"/>
            </a:solidFill>
            <a:ln w="9525">
              <a:solidFill>
                <a:schemeClr val="accent1"/>
              </a:solidFill>
              <a:miter lim="800000"/>
            </a:ln>
          </p:spPr>
          <p:txBody>
            <a:bodyPr wrap="none" lIns="0" tIns="0" rIns="0" bIns="0" anchor="ct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gn="ctr" eaLnBrk="1" hangingPunct="1">
                <a:spcBef>
                  <a:spcPct val="0"/>
                </a:spcBef>
                <a:buFontTx/>
                <a:buNone/>
              </a:pPr>
              <a:r>
                <a:rPr lang="zh-CN" altLang="en-US" sz="1400" b="1" dirty="0" smtClean="0">
                  <a:solidFill>
                    <a:srgbClr val="FFFFFF"/>
                  </a:solidFill>
                  <a:latin typeface="+mn-ea"/>
                  <a:ea typeface="+mn-ea"/>
                </a:rPr>
                <a:t>科学研究及行业多</a:t>
              </a:r>
              <a:r>
                <a:rPr lang="zh-CN" altLang="en-US" sz="1400" b="1" dirty="0">
                  <a:solidFill>
                    <a:srgbClr val="FFFFFF"/>
                  </a:solidFill>
                  <a:latin typeface="+mn-ea"/>
                  <a:ea typeface="+mn-ea"/>
                </a:rPr>
                <a:t>结构专业数据</a:t>
              </a:r>
              <a:endParaRPr lang="zh-CN" altLang="en-US" sz="1400" b="1" dirty="0">
                <a:solidFill>
                  <a:srgbClr val="FFFFFF"/>
                </a:solidFill>
                <a:latin typeface="+mn-ea"/>
                <a:ea typeface="+mn-ea"/>
              </a:endParaRPr>
            </a:p>
          </p:txBody>
        </p:sp>
      </p:grpSp>
      <p:grpSp>
        <p:nvGrpSpPr>
          <p:cNvPr id="17" name="组合 16"/>
          <p:cNvGrpSpPr/>
          <p:nvPr/>
        </p:nvGrpSpPr>
        <p:grpSpPr>
          <a:xfrm>
            <a:off x="496147" y="1182942"/>
            <a:ext cx="2730297" cy="3492587"/>
            <a:chOff x="271871" y="1182942"/>
            <a:chExt cx="2730297" cy="3492587"/>
          </a:xfrm>
        </p:grpSpPr>
        <p:pic>
          <p:nvPicPr>
            <p:cNvPr id="42" name="Picture 2" descr="http://timg.sjs.sinajs.cn/t3/style/images/logostandard/download/Logo/logo_none_graphics/logo-graphics-rgb-png.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85813" y="2201978"/>
              <a:ext cx="1426046"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Rectangle 22"/>
            <p:cNvSpPr>
              <a:spLocks noChangeArrowheads="1"/>
            </p:cNvSpPr>
            <p:nvPr/>
          </p:nvSpPr>
          <p:spPr bwMode="auto">
            <a:xfrm>
              <a:off x="317722" y="1182942"/>
              <a:ext cx="2684446" cy="3091122"/>
            </a:xfrm>
            <a:prstGeom prst="rect">
              <a:avLst/>
            </a:prstGeom>
            <a:noFill/>
            <a:ln w="9525">
              <a:solidFill>
                <a:schemeClr val="accent1"/>
              </a:solidFill>
              <a:miter lim="800000"/>
            </a:ln>
            <a:extLst>
              <a:ext uri="{909E8E84-426E-40DD-AFC4-6F175D3DCCD1}">
                <a14:hiddenFill xmlns:a14="http://schemas.microsoft.com/office/drawing/2010/main">
                  <a:solidFill>
                    <a:srgbClr val="FFFFFF"/>
                  </a:solidFill>
                </a14:hiddenFill>
              </a:ext>
            </a:extLst>
          </p:spPr>
          <p:txBody>
            <a:bodyPr wrap="none" lIns="0" tIns="0" rIns="0" bIns="0" anchor="ct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eaLnBrk="1" hangingPunct="1">
                <a:spcBef>
                  <a:spcPct val="0"/>
                </a:spcBef>
                <a:buFontTx/>
                <a:buNone/>
              </a:pPr>
              <a:endParaRPr lang="zh-CN" altLang="en-US" sz="1800">
                <a:solidFill>
                  <a:srgbClr val="000000"/>
                </a:solidFill>
                <a:latin typeface="+mn-ea"/>
                <a:ea typeface="+mn-ea"/>
              </a:endParaRPr>
            </a:p>
          </p:txBody>
        </p:sp>
        <p:sp>
          <p:nvSpPr>
            <p:cNvPr id="75" name="Rectangle 25"/>
            <p:cNvSpPr>
              <a:spLocks noChangeArrowheads="1"/>
            </p:cNvSpPr>
            <p:nvPr/>
          </p:nvSpPr>
          <p:spPr bwMode="auto">
            <a:xfrm>
              <a:off x="317722" y="4219643"/>
              <a:ext cx="2684446" cy="455886"/>
            </a:xfrm>
            <a:prstGeom prst="rect">
              <a:avLst/>
            </a:prstGeom>
            <a:solidFill>
              <a:schemeClr val="accent1"/>
            </a:solidFill>
            <a:ln w="9525">
              <a:solidFill>
                <a:schemeClr val="accent1"/>
              </a:solidFill>
              <a:miter lim="800000"/>
            </a:ln>
          </p:spPr>
          <p:txBody>
            <a:bodyPr wrap="none" lIns="0" tIns="0" rIns="0" bIns="0" anchor="ctr"/>
            <a:lstStyle>
              <a:lvl1pPr>
                <a:spcBef>
                  <a:spcPct val="20000"/>
                </a:spcBef>
                <a:buFont typeface="Arial" panose="020B0604020202020204" pitchFamily="34" charset="0"/>
                <a:buChar char="•"/>
                <a:defRPr sz="3200">
                  <a:solidFill>
                    <a:schemeClr val="tx1"/>
                  </a:solidFill>
                  <a:latin typeface="Calibri" panose="020F0502020204030204" charset="0"/>
                  <a:ea typeface="宋体"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9pPr>
            </a:lstStyle>
            <a:p>
              <a:pPr algn="ctr" eaLnBrk="1" hangingPunct="1">
                <a:spcBef>
                  <a:spcPct val="0"/>
                </a:spcBef>
                <a:buFontTx/>
                <a:buNone/>
              </a:pPr>
              <a:r>
                <a:rPr lang="zh-CN" altLang="en-US" sz="1400" b="1" dirty="0">
                  <a:solidFill>
                    <a:srgbClr val="FFFFFF"/>
                  </a:solidFill>
                  <a:latin typeface="+mn-ea"/>
                  <a:ea typeface="+mn-ea"/>
                </a:rPr>
                <a:t>来自“大人群”泛互联网数据</a:t>
              </a:r>
              <a:endParaRPr lang="zh-CN" altLang="en-US" sz="1400" b="1" dirty="0">
                <a:solidFill>
                  <a:srgbClr val="FFFFFF"/>
                </a:solidFill>
                <a:latin typeface="+mn-ea"/>
                <a:ea typeface="+mn-ea"/>
              </a:endParaRPr>
            </a:p>
          </p:txBody>
        </p:sp>
        <p:pic>
          <p:nvPicPr>
            <p:cNvPr id="2050" name="Picture 2" descr="C:\Users\laoyao\Desktop\e17262e6c2e0e316cdade4197d203d56.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71871" y="1296093"/>
              <a:ext cx="1325565" cy="8650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f.hiphotos.baidu.com/baike/w%3D268%3Bg%3D0/sign=f798815bbf12c8fcb4f3f1cbc438f578/d8f9d72a6059252d5139ee7f329b033b5bb5b99b.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344578" y="2321394"/>
              <a:ext cx="767371" cy="72442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b.hiphotos.baidu.com/baike/w%3D268%3Bg%3D0/sign=af7cde9c9652982205333ec5eff11cf6/d000baa1cd11728bae4f6e79cefcc3cec3fd2c0f.jpg"/>
            <p:cNvPicPr>
              <a:picLocks noChangeAspect="1" noChangeArrowheads="1"/>
            </p:cNvPicPr>
            <p:nvPr/>
          </p:nvPicPr>
          <p:blipFill rotWithShape="1">
            <a:blip r:embed="rId18">
              <a:extLst>
                <a:ext uri="{BEBA8EAE-BF5A-486C-A8C5-ECC9F3942E4B}">
                  <a14:imgProps xmlns:a14="http://schemas.microsoft.com/office/drawing/2010/main">
                    <a14:imgLayer r:embed="rId19">
                      <a14:imgEffect>
                        <a14:brightnessContrast bright="-5000"/>
                      </a14:imgEffect>
                    </a14:imgLayer>
                  </a14:imgProps>
                </a:ext>
                <a:ext uri="{28A0092B-C50C-407E-A947-70E740481C1C}">
                  <a14:useLocalDpi xmlns:a14="http://schemas.microsoft.com/office/drawing/2010/main" val="0"/>
                </a:ext>
              </a:extLst>
            </a:blip>
            <a:srcRect t="31011"/>
            <a:stretch>
              <a:fillRect/>
            </a:stretch>
          </p:blipFill>
          <p:spPr bwMode="auto">
            <a:xfrm>
              <a:off x="372124" y="3298500"/>
              <a:ext cx="1271088" cy="621692"/>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1497808" y="1497794"/>
              <a:ext cx="1481112" cy="461665"/>
            </a:xfrm>
            <a:prstGeom prst="rect">
              <a:avLst/>
            </a:prstGeom>
          </p:spPr>
          <p:txBody>
            <a:bodyPr wrap="square">
              <a:spAutoFit/>
            </a:bodyPr>
            <a:lstStyle/>
            <a:p>
              <a:r>
                <a:rPr lang="zh-CN" altLang="zh-CN" sz="1200" dirty="0"/>
                <a:t>智能终端拍照、拍视频</a:t>
              </a:r>
              <a:endParaRPr lang="zh-CN" altLang="en-US" sz="1200" dirty="0"/>
            </a:p>
          </p:txBody>
        </p:sp>
        <p:sp>
          <p:nvSpPr>
            <p:cNvPr id="4" name="矩形 3"/>
            <p:cNvSpPr/>
            <p:nvPr/>
          </p:nvSpPr>
          <p:spPr>
            <a:xfrm>
              <a:off x="1631498" y="2521616"/>
              <a:ext cx="1261884" cy="276999"/>
            </a:xfrm>
            <a:prstGeom prst="rect">
              <a:avLst/>
            </a:prstGeom>
          </p:spPr>
          <p:txBody>
            <a:bodyPr wrap="none">
              <a:spAutoFit/>
            </a:bodyPr>
            <a:lstStyle/>
            <a:p>
              <a:r>
                <a:rPr lang="zh-CN" altLang="zh-CN" sz="1200" dirty="0"/>
                <a:t>发微博、发微信</a:t>
              </a:r>
              <a:endParaRPr lang="zh-CN" altLang="en-US" sz="1200" dirty="0"/>
            </a:p>
          </p:txBody>
        </p:sp>
        <p:sp>
          <p:nvSpPr>
            <p:cNvPr id="78" name="矩形 77"/>
            <p:cNvSpPr/>
            <p:nvPr/>
          </p:nvSpPr>
          <p:spPr>
            <a:xfrm>
              <a:off x="1631498" y="3414483"/>
              <a:ext cx="1261884" cy="276999"/>
            </a:xfrm>
            <a:prstGeom prst="rect">
              <a:avLst/>
            </a:prstGeom>
          </p:spPr>
          <p:txBody>
            <a:bodyPr wrap="none">
              <a:spAutoFit/>
            </a:bodyPr>
            <a:lstStyle/>
            <a:p>
              <a:r>
                <a:rPr lang="zh-CN" altLang="en-US" sz="1200" dirty="0" smtClean="0"/>
                <a:t>其他互联网数据</a:t>
              </a:r>
              <a:endParaRPr lang="zh-CN" altLang="en-US" sz="1200" dirty="0"/>
            </a:p>
          </p:txBody>
        </p:sp>
      </p:grpSp>
      <p:sp>
        <p:nvSpPr>
          <p:cNvPr id="9" name="矩形 8"/>
          <p:cNvSpPr/>
          <p:nvPr/>
        </p:nvSpPr>
        <p:spPr>
          <a:xfrm>
            <a:off x="3414760" y="805797"/>
            <a:ext cx="1826141" cy="338554"/>
          </a:xfrm>
          <a:prstGeom prst="rect">
            <a:avLst/>
          </a:prstGeom>
        </p:spPr>
        <p:txBody>
          <a:bodyPr wrap="none">
            <a:spAutoFit/>
          </a:bodyPr>
          <a:lstStyle/>
          <a:p>
            <a:r>
              <a:rPr lang="zh-CN" altLang="zh-CN" sz="1600" dirty="0"/>
              <a:t>海量的</a:t>
            </a:r>
            <a:r>
              <a:rPr lang="zh-CN" altLang="zh-CN" sz="1600" dirty="0" smtClean="0"/>
              <a:t>数据</a:t>
            </a:r>
            <a:r>
              <a:rPr lang="zh-CN" altLang="en-US" sz="1600" dirty="0" smtClean="0"/>
              <a:t>的产生</a:t>
            </a:r>
            <a:endParaRPr lang="zh-CN" altLang="en-US" sz="1600" dirty="0"/>
          </a:p>
        </p:txBody>
      </p:sp>
      <p:sp>
        <p:nvSpPr>
          <p:cNvPr id="12" name="矩形 11"/>
          <p:cNvSpPr/>
          <p:nvPr/>
        </p:nvSpPr>
        <p:spPr>
          <a:xfrm>
            <a:off x="542925" y="4932045"/>
            <a:ext cx="8180070" cy="746125"/>
          </a:xfrm>
          <a:prstGeom prst="rect">
            <a:avLst/>
          </a:prstGeom>
        </p:spPr>
        <p:txBody>
          <a:bodyPr wrap="square">
            <a:spAutoFit/>
          </a:bodyPr>
          <a:lstStyle/>
          <a:p>
            <a:r>
              <a:rPr lang="zh-CN" altLang="zh-CN" sz="1400" dirty="0"/>
              <a:t>随着人类活动的进一步扩展，数据规模会急剧膨胀，包括金融、汽车、零售、餐饮、电信、能源、政务、医疗、体育、娱乐等在内的各行业累积的数据量越来越大，数据类型也越来越多、越来越复杂，已经超越了传统数据管理系统、处理模式的能力范围，于是“大数据”这样一个概念才会</a:t>
            </a:r>
            <a:r>
              <a:rPr lang="zh-CN" altLang="zh-CN" sz="1400" dirty="0" smtClean="0"/>
              <a:t>应运而生</a:t>
            </a:r>
            <a:r>
              <a:rPr lang="zh-CN" altLang="en-US" sz="1400" dirty="0" smtClean="0"/>
              <a:t>。</a:t>
            </a:r>
            <a:endParaRPr lang="zh-CN" altLang="en-US" sz="14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2394886" cy="323165"/>
          </a:xfrm>
          <a:prstGeom prst="rect">
            <a:avLst/>
          </a:prstGeom>
          <a:noFill/>
        </p:spPr>
        <p:txBody>
          <a:bodyPr wrap="none" lIns="0" tIns="0" rIns="0" bIns="0" rtlCol="0">
            <a:spAutoFit/>
          </a:bodyPr>
          <a:lstStyle/>
          <a:p>
            <a:r>
              <a:rPr lang="en-US" altLang="zh-CN" sz="2100" b="1" spc="225" dirty="0" smtClean="0">
                <a:solidFill>
                  <a:prstClr val="white"/>
                </a:solidFill>
              </a:rPr>
              <a:t>1.2 </a:t>
            </a:r>
            <a:r>
              <a:rPr lang="zh-CN" altLang="en-US" sz="2100" b="1" spc="225" dirty="0" smtClean="0">
                <a:solidFill>
                  <a:prstClr val="white"/>
                </a:solidFill>
              </a:rPr>
              <a:t>大数据的来源</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2140330" cy="300082"/>
          </a:xfrm>
          <a:prstGeom prst="rect">
            <a:avLst/>
          </a:prstGeom>
          <a:noFill/>
        </p:spPr>
        <p:txBody>
          <a:bodyPr wrap="none" rtlCol="0">
            <a:spAutoFit/>
          </a:bodyPr>
          <a:lstStyle/>
          <a:p>
            <a:r>
              <a:rPr lang="zh-CN" altLang="en-US" sz="1350" dirty="0" smtClean="0">
                <a:solidFill>
                  <a:prstClr val="white"/>
                </a:solidFill>
              </a:rPr>
              <a:t>第一章 大数据概念与应用</a:t>
            </a:r>
            <a:endParaRPr lang="zh-CN" altLang="en-US" sz="1350" dirty="0">
              <a:solidFill>
                <a:prstClr val="white"/>
              </a:solidFill>
            </a:endParaRPr>
          </a:p>
        </p:txBody>
      </p:sp>
      <p:pic>
        <p:nvPicPr>
          <p:cNvPr id="34"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8"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40</a:t>
            </a:r>
            <a:endParaRPr lang="es-ES" altLang="zh-CN" sz="1200" b="1" dirty="0">
              <a:solidFill>
                <a:schemeClr val="bg1">
                  <a:lumMod val="50000"/>
                </a:schemeClr>
              </a:solidFill>
            </a:endParaRPr>
          </a:p>
        </p:txBody>
      </p:sp>
      <p:pic>
        <p:nvPicPr>
          <p:cNvPr id="39"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grpSp>
        <p:nvGrpSpPr>
          <p:cNvPr id="4" name="组合 3"/>
          <p:cNvGrpSpPr/>
          <p:nvPr>
            <p:custDataLst>
              <p:tags r:id="rId3"/>
            </p:custDataLst>
          </p:nvPr>
        </p:nvGrpSpPr>
        <p:grpSpPr>
          <a:xfrm>
            <a:off x="667385" y="1252855"/>
            <a:ext cx="7369810" cy="4554220"/>
            <a:chOff x="1255892" y="1892789"/>
            <a:chExt cx="5743575" cy="4554855"/>
          </a:xfrm>
        </p:grpSpPr>
        <p:sp>
          <p:nvSpPr>
            <p:cNvPr id="7" name="矩形 6"/>
            <p:cNvSpPr/>
            <p:nvPr>
              <p:custDataLst>
                <p:tags r:id="rId4"/>
              </p:custDataLst>
            </p:nvPr>
          </p:nvSpPr>
          <p:spPr>
            <a:xfrm>
              <a:off x="2427806" y="2073764"/>
              <a:ext cx="4571286" cy="400110"/>
            </a:xfrm>
            <a:prstGeom prst="rect">
              <a:avLst/>
            </a:prstGeom>
          </p:spPr>
          <p:txBody>
            <a:bodyPr wrap="square">
              <a:normAutofit fontScale="97500"/>
            </a:bodyPr>
            <a:lstStyle/>
            <a:p>
              <a:r>
                <a:rPr lang="zh-CN" altLang="en-US" sz="2000" b="1" dirty="0">
                  <a:solidFill>
                    <a:schemeClr val="accent1"/>
                  </a:solidFill>
                  <a:latin typeface="+mj-lt"/>
                  <a:ea typeface="+mj-ea"/>
                  <a:cs typeface="+mj-cs"/>
                  <a:sym typeface="Arial" panose="020B0604020202020204" pitchFamily="34" charset="0"/>
                </a:rPr>
                <a:t>按产生数据的主体划分</a:t>
              </a:r>
              <a:endParaRPr lang="zh-CN" altLang="en-US" sz="2000" b="1" dirty="0">
                <a:solidFill>
                  <a:schemeClr val="accent1"/>
                </a:solidFill>
                <a:latin typeface="+mj-lt"/>
                <a:ea typeface="+mj-ea"/>
                <a:cs typeface="+mj-cs"/>
                <a:sym typeface="Arial" panose="020B0604020202020204" pitchFamily="34" charset="0"/>
              </a:endParaRPr>
            </a:p>
          </p:txBody>
        </p:sp>
        <p:sp>
          <p:nvSpPr>
            <p:cNvPr id="8" name="矩形 7"/>
            <p:cNvSpPr/>
            <p:nvPr>
              <p:custDataLst>
                <p:tags r:id="rId5"/>
              </p:custDataLst>
            </p:nvPr>
          </p:nvSpPr>
          <p:spPr>
            <a:xfrm>
              <a:off x="2359446" y="1892789"/>
              <a:ext cx="68360" cy="1320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rgbClr val="FFFFFF"/>
                </a:solidFill>
                <a:sym typeface="Arial" panose="020B0604020202020204" pitchFamily="34" charset="0"/>
              </a:endParaRPr>
            </a:p>
          </p:txBody>
        </p:sp>
        <p:sp>
          <p:nvSpPr>
            <p:cNvPr id="9" name="矩形 8"/>
            <p:cNvSpPr/>
            <p:nvPr>
              <p:custDataLst>
                <p:tags r:id="rId6"/>
              </p:custDataLst>
            </p:nvPr>
          </p:nvSpPr>
          <p:spPr>
            <a:xfrm>
              <a:off x="2428102" y="2584304"/>
              <a:ext cx="4571365" cy="3863340"/>
            </a:xfrm>
            <a:prstGeom prst="rect">
              <a:avLst/>
            </a:prstGeom>
          </p:spPr>
          <p:txBody>
            <a:bodyPr wrap="square">
              <a:normAutofit/>
            </a:bodyPr>
            <a:lstStyle/>
            <a:p>
              <a:pPr algn="just" fontAlgn="auto">
                <a:lnSpc>
                  <a:spcPct val="150000"/>
                </a:lnSpc>
              </a:pPr>
              <a:r>
                <a:rPr sz="1600" b="1" dirty="0">
                  <a:sym typeface="Arial" panose="020B0604020202020204" pitchFamily="34" charset="0"/>
                </a:rPr>
                <a:t>1）少量企业应用产生的数据</a:t>
              </a:r>
              <a:endParaRPr sz="1600" b="1" dirty="0">
                <a:sym typeface="Arial" panose="020B0604020202020204" pitchFamily="34" charset="0"/>
              </a:endParaRPr>
            </a:p>
            <a:p>
              <a:pPr algn="just" fontAlgn="auto">
                <a:lnSpc>
                  <a:spcPct val="150000"/>
                </a:lnSpc>
              </a:pPr>
              <a:r>
                <a:rPr sz="1600" dirty="0">
                  <a:sym typeface="Arial" panose="020B0604020202020204" pitchFamily="34" charset="0"/>
                </a:rPr>
                <a:t>如关系型数据库中的数据和数据仓库中的数据等。</a:t>
              </a:r>
              <a:endParaRPr sz="1600" dirty="0">
                <a:sym typeface="Arial" panose="020B0604020202020204" pitchFamily="34" charset="0"/>
              </a:endParaRPr>
            </a:p>
            <a:p>
              <a:pPr algn="just" fontAlgn="auto">
                <a:lnSpc>
                  <a:spcPct val="150000"/>
                </a:lnSpc>
              </a:pPr>
              <a:r>
                <a:rPr sz="1600" b="1" dirty="0">
                  <a:sym typeface="Arial" panose="020B0604020202020204" pitchFamily="34" charset="0"/>
                </a:rPr>
                <a:t>2）大量人产生的数据</a:t>
              </a:r>
              <a:endParaRPr sz="1600" b="1" dirty="0">
                <a:sym typeface="Arial" panose="020B0604020202020204" pitchFamily="34" charset="0"/>
              </a:endParaRPr>
            </a:p>
            <a:p>
              <a:pPr algn="just" fontAlgn="auto">
                <a:lnSpc>
                  <a:spcPct val="150000"/>
                </a:lnSpc>
              </a:pPr>
              <a:r>
                <a:rPr sz="1600" dirty="0">
                  <a:sym typeface="Arial" panose="020B0604020202020204" pitchFamily="34" charset="0"/>
                </a:rPr>
                <a:t>如推特、微博、通信软件、移动通信数据、电子商务在线交易日志数据、企业应用的相关评论数据等。</a:t>
              </a:r>
              <a:endParaRPr sz="1600" dirty="0">
                <a:sym typeface="Arial" panose="020B0604020202020204" pitchFamily="34" charset="0"/>
              </a:endParaRPr>
            </a:p>
            <a:p>
              <a:pPr algn="just" fontAlgn="auto">
                <a:lnSpc>
                  <a:spcPct val="150000"/>
                </a:lnSpc>
              </a:pPr>
              <a:r>
                <a:rPr sz="1600" b="1" dirty="0">
                  <a:sym typeface="Arial" panose="020B0604020202020204" pitchFamily="34" charset="0"/>
                </a:rPr>
                <a:t>3）巨量机器产生的数据</a:t>
              </a:r>
              <a:endParaRPr sz="1600" b="1" dirty="0">
                <a:sym typeface="Arial" panose="020B0604020202020204" pitchFamily="34" charset="0"/>
              </a:endParaRPr>
            </a:p>
            <a:p>
              <a:pPr algn="just" fontAlgn="auto">
                <a:lnSpc>
                  <a:spcPct val="150000"/>
                </a:lnSpc>
              </a:pPr>
              <a:r>
                <a:rPr sz="1600" dirty="0">
                  <a:sym typeface="Arial" panose="020B0604020202020204" pitchFamily="34" charset="0"/>
                </a:rPr>
                <a:t>如应用服务器日志、各类传感器数据、图像和视频监控数据、二维码和条形码（条码）扫描数据等。</a:t>
              </a:r>
              <a:endParaRPr sz="1600" dirty="0">
                <a:sym typeface="Arial" panose="020B0604020202020204" pitchFamily="34" charset="0"/>
              </a:endParaRPr>
            </a:p>
          </p:txBody>
        </p:sp>
        <p:cxnSp>
          <p:nvCxnSpPr>
            <p:cNvPr id="10" name="直接连接符 9"/>
            <p:cNvCxnSpPr/>
            <p:nvPr>
              <p:custDataLst>
                <p:tags r:id="rId7"/>
              </p:custDataLst>
            </p:nvPr>
          </p:nvCxnSpPr>
          <p:spPr>
            <a:xfrm>
              <a:off x="2541633" y="2477564"/>
              <a:ext cx="4320000" cy="0"/>
            </a:xfrm>
            <a:prstGeom prst="line">
              <a:avLst/>
            </a:prstGeom>
            <a:ln w="190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8"/>
              </p:custDataLst>
            </p:nvPr>
          </p:nvSpPr>
          <p:spPr>
            <a:xfrm>
              <a:off x="1255892" y="1911323"/>
              <a:ext cx="1104472" cy="1302266"/>
            </a:xfrm>
            <a:prstGeom prst="rect">
              <a:avLst/>
            </a:prstGeom>
            <a:noFill/>
          </p:spPr>
          <p:txBody>
            <a:bodyPr vert="eaVert" wrap="square" lIns="0" tIns="0" rIns="0" bIns="0" rtlCol="0">
              <a:normAutofit/>
            </a:bodyPr>
            <a:lstStyle/>
            <a:p>
              <a:pPr algn="ctr"/>
              <a:r>
                <a:rPr lang="en-US" altLang="zh-CN" sz="4800" b="1" dirty="0" smtClean="0">
                  <a:solidFill>
                    <a:schemeClr val="accent1"/>
                  </a:solidFill>
                  <a:sym typeface="Arial" panose="020B0604020202020204" pitchFamily="34" charset="0"/>
                </a:rPr>
                <a:t>01</a:t>
              </a:r>
              <a:endParaRPr lang="zh-CN" altLang="en-US" sz="4800" b="1" dirty="0">
                <a:solidFill>
                  <a:schemeClr val="accent1"/>
                </a:solidFill>
                <a:sym typeface="Arial" panose="020B0604020202020204" pitchFamily="34" charset="0"/>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2394886" cy="323165"/>
          </a:xfrm>
          <a:prstGeom prst="rect">
            <a:avLst/>
          </a:prstGeom>
          <a:noFill/>
        </p:spPr>
        <p:txBody>
          <a:bodyPr wrap="none" lIns="0" tIns="0" rIns="0" bIns="0" rtlCol="0">
            <a:spAutoFit/>
          </a:bodyPr>
          <a:lstStyle/>
          <a:p>
            <a:r>
              <a:rPr lang="en-US" altLang="zh-CN" sz="2100" b="1" spc="225" dirty="0" smtClean="0">
                <a:solidFill>
                  <a:prstClr val="white"/>
                </a:solidFill>
              </a:rPr>
              <a:t>1.2 </a:t>
            </a:r>
            <a:r>
              <a:rPr lang="zh-CN" altLang="en-US" sz="2100" b="1" spc="225" dirty="0" smtClean="0">
                <a:solidFill>
                  <a:prstClr val="white"/>
                </a:solidFill>
              </a:rPr>
              <a:t>大数据的来源</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2140330" cy="300082"/>
          </a:xfrm>
          <a:prstGeom prst="rect">
            <a:avLst/>
          </a:prstGeom>
          <a:noFill/>
        </p:spPr>
        <p:txBody>
          <a:bodyPr wrap="none" rtlCol="0">
            <a:spAutoFit/>
          </a:bodyPr>
          <a:lstStyle/>
          <a:p>
            <a:r>
              <a:rPr lang="zh-CN" altLang="en-US" sz="1350" dirty="0" smtClean="0">
                <a:solidFill>
                  <a:prstClr val="white"/>
                </a:solidFill>
              </a:rPr>
              <a:t>第一章 大数据概念与应用</a:t>
            </a:r>
            <a:endParaRPr lang="zh-CN" altLang="en-US" sz="1350" dirty="0">
              <a:solidFill>
                <a:prstClr val="white"/>
              </a:solidFill>
            </a:endParaRPr>
          </a:p>
        </p:txBody>
      </p:sp>
      <p:pic>
        <p:nvPicPr>
          <p:cNvPr id="34"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8"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40</a:t>
            </a:r>
            <a:endParaRPr lang="es-ES" altLang="zh-CN" sz="1200" b="1" dirty="0">
              <a:solidFill>
                <a:schemeClr val="bg1">
                  <a:lumMod val="50000"/>
                </a:schemeClr>
              </a:solidFill>
            </a:endParaRPr>
          </a:p>
        </p:txBody>
      </p:sp>
      <p:pic>
        <p:nvPicPr>
          <p:cNvPr id="39"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grpSp>
        <p:nvGrpSpPr>
          <p:cNvPr id="4" name="组合 3"/>
          <p:cNvGrpSpPr/>
          <p:nvPr>
            <p:custDataLst>
              <p:tags r:id="rId3"/>
            </p:custDataLst>
          </p:nvPr>
        </p:nvGrpSpPr>
        <p:grpSpPr>
          <a:xfrm>
            <a:off x="-746760" y="1105535"/>
            <a:ext cx="9344025" cy="4482465"/>
            <a:chOff x="1255892" y="1892789"/>
            <a:chExt cx="5743200" cy="4483090"/>
          </a:xfrm>
        </p:grpSpPr>
        <p:sp>
          <p:nvSpPr>
            <p:cNvPr id="7" name="矩形 6"/>
            <p:cNvSpPr/>
            <p:nvPr>
              <p:custDataLst>
                <p:tags r:id="rId4"/>
              </p:custDataLst>
            </p:nvPr>
          </p:nvSpPr>
          <p:spPr>
            <a:xfrm>
              <a:off x="2427806" y="2073764"/>
              <a:ext cx="4571286" cy="400110"/>
            </a:xfrm>
            <a:prstGeom prst="rect">
              <a:avLst/>
            </a:prstGeom>
          </p:spPr>
          <p:txBody>
            <a:bodyPr wrap="square">
              <a:normAutofit fontScale="97500"/>
            </a:bodyPr>
            <a:lstStyle/>
            <a:p>
              <a:r>
                <a:rPr lang="zh-CN" altLang="en-US" sz="2000" b="1" dirty="0">
                  <a:solidFill>
                    <a:srgbClr val="ED7D31"/>
                  </a:solidFill>
                  <a:latin typeface="+mj-lt"/>
                  <a:ea typeface="+mj-ea"/>
                  <a:cs typeface="+mj-cs"/>
                  <a:sym typeface="Arial" panose="020B0604020202020204" pitchFamily="34" charset="0"/>
                </a:rPr>
                <a:t>按数据来源的行业划分</a:t>
              </a:r>
              <a:endParaRPr lang="zh-CN" altLang="en-US" sz="2000" b="1" dirty="0">
                <a:solidFill>
                  <a:srgbClr val="ED7D31"/>
                </a:solidFill>
                <a:latin typeface="+mj-lt"/>
                <a:ea typeface="+mj-ea"/>
                <a:cs typeface="+mj-cs"/>
                <a:sym typeface="Arial" panose="020B0604020202020204" pitchFamily="34" charset="0"/>
              </a:endParaRPr>
            </a:p>
          </p:txBody>
        </p:sp>
        <p:sp>
          <p:nvSpPr>
            <p:cNvPr id="8" name="矩形 7"/>
            <p:cNvSpPr/>
            <p:nvPr>
              <p:custDataLst>
                <p:tags r:id="rId5"/>
              </p:custDataLst>
            </p:nvPr>
          </p:nvSpPr>
          <p:spPr>
            <a:xfrm>
              <a:off x="2359446" y="1892789"/>
              <a:ext cx="68360" cy="1320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rgbClr val="FFFFFF"/>
                </a:solidFill>
                <a:sym typeface="Arial" panose="020B0604020202020204" pitchFamily="34" charset="0"/>
              </a:endParaRPr>
            </a:p>
          </p:txBody>
        </p:sp>
        <p:sp>
          <p:nvSpPr>
            <p:cNvPr id="9" name="矩形 8"/>
            <p:cNvSpPr/>
            <p:nvPr>
              <p:custDataLst>
                <p:tags r:id="rId6"/>
              </p:custDataLst>
            </p:nvPr>
          </p:nvSpPr>
          <p:spPr>
            <a:xfrm>
              <a:off x="2428340" y="2584400"/>
              <a:ext cx="2709432" cy="3791479"/>
            </a:xfrm>
            <a:prstGeom prst="rect">
              <a:avLst/>
            </a:prstGeom>
          </p:spPr>
          <p:txBody>
            <a:bodyPr wrap="square">
              <a:normAutofit fontScale="87500" lnSpcReduction="20000"/>
            </a:bodyPr>
            <a:lstStyle/>
            <a:p>
              <a:pPr algn="just" fontAlgn="auto">
                <a:lnSpc>
                  <a:spcPct val="150000"/>
                </a:lnSpc>
              </a:pPr>
              <a:r>
                <a:rPr sz="1400" b="1" dirty="0">
                  <a:sym typeface="Arial" panose="020B0604020202020204" pitchFamily="34" charset="0"/>
                </a:rPr>
                <a:t>1）以BAT为代表的互联网公司</a:t>
              </a:r>
              <a:endParaRPr sz="1400" b="1" dirty="0">
                <a:sym typeface="Arial" panose="020B0604020202020204" pitchFamily="34" charset="0"/>
              </a:endParaRPr>
            </a:p>
            <a:p>
              <a:pPr algn="just" fontAlgn="auto">
                <a:lnSpc>
                  <a:spcPct val="100000"/>
                </a:lnSpc>
              </a:pPr>
              <a:r>
                <a:rPr sz="1400" dirty="0">
                  <a:sym typeface="Arial" panose="020B0604020202020204" pitchFamily="34" charset="0"/>
                </a:rPr>
                <a:t>百度公司数据总量超过了千PB级别，阿里巴巴公司保存的数据量超过了百PB级别，拥有90%以上的电商数据，腾讯公司总存储数据量经压缩处理以后仍然超过了百PB级别，数据量月增加达到10%</a:t>
              </a:r>
              <a:r>
                <a:rPr lang="zh-CN" sz="1400" dirty="0">
                  <a:sym typeface="Arial" panose="020B0604020202020204" pitchFamily="34" charset="0"/>
                </a:rPr>
                <a:t>。</a:t>
              </a:r>
              <a:endParaRPr lang="zh-CN" sz="1400" dirty="0">
                <a:sym typeface="Arial" panose="020B0604020202020204" pitchFamily="34" charset="0"/>
              </a:endParaRPr>
            </a:p>
            <a:p>
              <a:pPr algn="just" fontAlgn="auto">
                <a:lnSpc>
                  <a:spcPct val="100000"/>
                </a:lnSpc>
              </a:pPr>
              <a:endParaRPr lang="zh-CN" sz="1400" dirty="0">
                <a:sym typeface="Arial" panose="020B0604020202020204" pitchFamily="34" charset="0"/>
              </a:endParaRPr>
            </a:p>
            <a:p>
              <a:pPr algn="just" fontAlgn="auto">
                <a:lnSpc>
                  <a:spcPct val="100000"/>
                </a:lnSpc>
              </a:pPr>
              <a:endParaRPr lang="zh-CN" sz="1400" dirty="0">
                <a:sym typeface="Arial" panose="020B0604020202020204" pitchFamily="34" charset="0"/>
              </a:endParaRPr>
            </a:p>
            <a:p>
              <a:pPr algn="just" fontAlgn="auto">
                <a:lnSpc>
                  <a:spcPct val="100000"/>
                </a:lnSpc>
              </a:pPr>
              <a:endParaRPr lang="zh-CN" sz="1400" dirty="0">
                <a:sym typeface="Arial" panose="020B0604020202020204" pitchFamily="34" charset="0"/>
              </a:endParaRPr>
            </a:p>
            <a:p>
              <a:pPr algn="just" fontAlgn="auto">
                <a:lnSpc>
                  <a:spcPct val="150000"/>
                </a:lnSpc>
              </a:pPr>
              <a:r>
                <a:rPr lang="zh-CN" sz="1400" b="1" dirty="0">
                  <a:sym typeface="Arial" panose="020B0604020202020204" pitchFamily="34" charset="0"/>
                </a:rPr>
                <a:t>2）电信、金融、保险、电力、石化系统</a:t>
              </a:r>
              <a:endParaRPr lang="zh-CN" sz="1400" b="1" dirty="0">
                <a:sym typeface="Arial" panose="020B0604020202020204" pitchFamily="34" charset="0"/>
              </a:endParaRPr>
            </a:p>
            <a:p>
              <a:pPr algn="just" fontAlgn="auto">
                <a:lnSpc>
                  <a:spcPct val="100000"/>
                </a:lnSpc>
              </a:pPr>
              <a:r>
                <a:rPr lang="zh-CN" sz="1400" dirty="0">
                  <a:sym typeface="Arial" panose="020B0604020202020204" pitchFamily="34" charset="0"/>
                </a:rPr>
                <a:t>电信行业数据年度用户数据增长超过10%，金融每年产生的数据超过数十PB，保险系统的数据量也超过了PB级别，电力与石化方面，仅国家电网采集获得的数据总量就达到了数十PB，石油化工领域每年产生和保存下来的数据量也将近百PB级别。</a:t>
              </a:r>
              <a:endParaRPr lang="zh-CN" sz="1400" dirty="0">
                <a:sym typeface="Arial" panose="020B0604020202020204" pitchFamily="34" charset="0"/>
              </a:endParaRPr>
            </a:p>
            <a:p>
              <a:pPr algn="just" fontAlgn="auto">
                <a:lnSpc>
                  <a:spcPct val="100000"/>
                </a:lnSpc>
              </a:pPr>
              <a:endParaRPr lang="zh-CN" sz="1400" dirty="0">
                <a:sym typeface="Arial" panose="020B0604020202020204" pitchFamily="34" charset="0"/>
              </a:endParaRPr>
            </a:p>
            <a:p>
              <a:pPr algn="just" fontAlgn="auto">
                <a:lnSpc>
                  <a:spcPct val="100000"/>
                </a:lnSpc>
              </a:pPr>
              <a:endParaRPr lang="zh-CN" sz="1400" dirty="0">
                <a:sym typeface="Arial" panose="020B0604020202020204" pitchFamily="34" charset="0"/>
              </a:endParaRPr>
            </a:p>
            <a:p>
              <a:pPr algn="just" fontAlgn="auto">
                <a:lnSpc>
                  <a:spcPct val="150000"/>
                </a:lnSpc>
              </a:pPr>
              <a:r>
                <a:rPr lang="en-US" altLang="zh-CN" sz="1400" b="1" dirty="0">
                  <a:sym typeface="Arial" panose="020B0604020202020204" pitchFamily="34" charset="0"/>
                </a:rPr>
                <a:t>3）公共安全、医疗、交通领域</a:t>
              </a:r>
              <a:endParaRPr lang="en-US" altLang="zh-CN" sz="1400" b="1" dirty="0">
                <a:sym typeface="Arial" panose="020B0604020202020204" pitchFamily="34" charset="0"/>
              </a:endParaRPr>
            </a:p>
            <a:p>
              <a:pPr algn="just" fontAlgn="auto">
                <a:lnSpc>
                  <a:spcPct val="100000"/>
                </a:lnSpc>
              </a:pPr>
              <a:r>
                <a:rPr lang="en-US" altLang="zh-CN" sz="1400" dirty="0">
                  <a:sym typeface="Arial" panose="020B0604020202020204" pitchFamily="34" charset="0"/>
                </a:rPr>
                <a:t>一个中、大型城市，一个月的交通卡口记录数可以达到3亿条；整个医疗卫生行业一年能够保存下来的数据就可达到数百PB级别；航班往返一次产生的数据就达到TB级别；列车、水陆路运输产生的各种视频、文本类数据，每年保存下来的也达到数十PB。	</a:t>
              </a:r>
              <a:endParaRPr lang="en-US" altLang="zh-CN" sz="1400" dirty="0">
                <a:sym typeface="Arial" panose="020B0604020202020204" pitchFamily="34" charset="0"/>
              </a:endParaRPr>
            </a:p>
          </p:txBody>
        </p:sp>
        <p:cxnSp>
          <p:nvCxnSpPr>
            <p:cNvPr id="10" name="直接连接符 9"/>
            <p:cNvCxnSpPr/>
            <p:nvPr>
              <p:custDataLst>
                <p:tags r:id="rId7"/>
              </p:custDataLst>
            </p:nvPr>
          </p:nvCxnSpPr>
          <p:spPr>
            <a:xfrm>
              <a:off x="2541633" y="2477564"/>
              <a:ext cx="4320000" cy="0"/>
            </a:xfrm>
            <a:prstGeom prst="line">
              <a:avLst/>
            </a:prstGeom>
            <a:ln w="190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8"/>
              </p:custDataLst>
            </p:nvPr>
          </p:nvSpPr>
          <p:spPr>
            <a:xfrm>
              <a:off x="1255892" y="1911323"/>
              <a:ext cx="1104472" cy="1302266"/>
            </a:xfrm>
            <a:prstGeom prst="rect">
              <a:avLst/>
            </a:prstGeom>
            <a:noFill/>
          </p:spPr>
          <p:txBody>
            <a:bodyPr vert="eaVert" wrap="square" lIns="0" tIns="0" rIns="0" bIns="0" rtlCol="0">
              <a:normAutofit/>
            </a:bodyPr>
            <a:lstStyle/>
            <a:p>
              <a:pPr algn="ctr"/>
              <a:r>
                <a:rPr lang="en-US" altLang="zh-CN" sz="4800" b="1" dirty="0" smtClean="0">
                  <a:solidFill>
                    <a:schemeClr val="accent2"/>
                  </a:solidFill>
                  <a:sym typeface="Arial" panose="020B0604020202020204" pitchFamily="34" charset="0"/>
                </a:rPr>
                <a:t>02</a:t>
              </a:r>
              <a:endParaRPr lang="en-US" altLang="zh-CN" sz="4800" b="1" dirty="0" smtClean="0">
                <a:solidFill>
                  <a:srgbClr val="FF0000"/>
                </a:solidFill>
                <a:sym typeface="Arial" panose="020B0604020202020204" pitchFamily="34" charset="0"/>
              </a:endParaRPr>
            </a:p>
          </p:txBody>
        </p:sp>
      </p:grpSp>
      <p:sp>
        <p:nvSpPr>
          <p:cNvPr id="2" name="文本框 1"/>
          <p:cNvSpPr txBox="1"/>
          <p:nvPr/>
        </p:nvSpPr>
        <p:spPr>
          <a:xfrm>
            <a:off x="5702300" y="1882775"/>
            <a:ext cx="2540000" cy="3623945"/>
          </a:xfrm>
          <a:prstGeom prst="rect">
            <a:avLst/>
          </a:prstGeom>
          <a:noFill/>
        </p:spPr>
        <p:txBody>
          <a:bodyPr wrap="square" rtlCol="0" anchor="t">
            <a:spAutoFit/>
          </a:bodyPr>
          <a:lstStyle/>
          <a:p>
            <a:pPr algn="l">
              <a:buNone/>
            </a:pPr>
            <a:r>
              <a:rPr sz="1100" b="1" dirty="0"/>
              <a:t>4）气象、地理、政务等领域</a:t>
            </a:r>
            <a:endParaRPr sz="1100" b="1" dirty="0"/>
          </a:p>
          <a:p>
            <a:pPr algn="l">
              <a:buNone/>
            </a:pPr>
            <a:r>
              <a:rPr sz="1100" dirty="0"/>
              <a:t>中国气象局保存的数据将近10PB，每年约增数百TB；各种地图和地理位置信息每年约数十PB；政务数据则涵盖了旅游、教育、交通、医疗等多个门类，且多为结构化数据。</a:t>
            </a:r>
            <a:endParaRPr sz="1100" dirty="0"/>
          </a:p>
          <a:p>
            <a:pPr algn="l">
              <a:buNone/>
            </a:pPr>
            <a:endParaRPr sz="1100" dirty="0"/>
          </a:p>
          <a:p>
            <a:pPr algn="l">
              <a:buNone/>
            </a:pPr>
            <a:r>
              <a:rPr sz="1100" b="1" dirty="0"/>
              <a:t>5）制造业和其他传统行业</a:t>
            </a:r>
            <a:endParaRPr sz="1100" b="1" dirty="0"/>
          </a:p>
          <a:p>
            <a:pPr algn="l">
              <a:buNone/>
            </a:pPr>
            <a:r>
              <a:rPr sz="1100" dirty="0"/>
              <a:t>制造业的大数据类型以产品设计数据、企业生产环节的业务数据和生产监控数据为主。其中产品设计数据以文件为主，非结构化，共享要求较高，保存时间较长</a:t>
            </a:r>
            <a:r>
              <a:rPr lang="zh-CN" sz="1100" dirty="0"/>
              <a:t>；</a:t>
            </a:r>
            <a:r>
              <a:rPr sz="1100" dirty="0"/>
              <a:t>企业生产环节的业务数据主要是数据库结构化数据，而生产监控数据则数据量非常大。在其他传统行业，虽然线下商业销售、农林牧渔业、线下餐饮、食品、科研、物流运输等行业数据量剧增，但是数据量还处于积累期，整体体量都不算大，多则达到PB级别，少则数十TB或数百TB级别。</a:t>
            </a:r>
            <a:endParaRPr sz="11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2394886" cy="323165"/>
          </a:xfrm>
          <a:prstGeom prst="rect">
            <a:avLst/>
          </a:prstGeom>
          <a:noFill/>
        </p:spPr>
        <p:txBody>
          <a:bodyPr wrap="none" lIns="0" tIns="0" rIns="0" bIns="0" rtlCol="0">
            <a:spAutoFit/>
          </a:bodyPr>
          <a:lstStyle/>
          <a:p>
            <a:r>
              <a:rPr lang="en-US" altLang="zh-CN" sz="2100" b="1" spc="225" dirty="0" smtClean="0">
                <a:solidFill>
                  <a:prstClr val="white"/>
                </a:solidFill>
              </a:rPr>
              <a:t>1.2 </a:t>
            </a:r>
            <a:r>
              <a:rPr lang="zh-CN" altLang="en-US" sz="2100" b="1" spc="225" dirty="0" smtClean="0">
                <a:solidFill>
                  <a:prstClr val="white"/>
                </a:solidFill>
              </a:rPr>
              <a:t>大数据的来源</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2140330" cy="300082"/>
          </a:xfrm>
          <a:prstGeom prst="rect">
            <a:avLst/>
          </a:prstGeom>
          <a:noFill/>
        </p:spPr>
        <p:txBody>
          <a:bodyPr wrap="none" rtlCol="0">
            <a:spAutoFit/>
          </a:bodyPr>
          <a:lstStyle/>
          <a:p>
            <a:r>
              <a:rPr lang="zh-CN" altLang="en-US" sz="1350" dirty="0" smtClean="0">
                <a:solidFill>
                  <a:prstClr val="white"/>
                </a:solidFill>
              </a:rPr>
              <a:t>第一章 大数据概念与应用</a:t>
            </a:r>
            <a:endParaRPr lang="zh-CN" altLang="en-US" sz="1350" dirty="0">
              <a:solidFill>
                <a:prstClr val="white"/>
              </a:solidFill>
            </a:endParaRPr>
          </a:p>
        </p:txBody>
      </p:sp>
      <p:pic>
        <p:nvPicPr>
          <p:cNvPr id="34"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8"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40</a:t>
            </a:r>
            <a:endParaRPr lang="es-ES" altLang="zh-CN" sz="1200" b="1" dirty="0">
              <a:solidFill>
                <a:schemeClr val="bg1">
                  <a:lumMod val="50000"/>
                </a:schemeClr>
              </a:solidFill>
            </a:endParaRPr>
          </a:p>
        </p:txBody>
      </p:sp>
      <p:pic>
        <p:nvPicPr>
          <p:cNvPr id="39"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grpSp>
        <p:nvGrpSpPr>
          <p:cNvPr id="4" name="组合 3"/>
          <p:cNvGrpSpPr/>
          <p:nvPr>
            <p:custDataLst>
              <p:tags r:id="rId3"/>
            </p:custDataLst>
          </p:nvPr>
        </p:nvGrpSpPr>
        <p:grpSpPr>
          <a:xfrm>
            <a:off x="318135" y="1295400"/>
            <a:ext cx="7369810" cy="4554220"/>
            <a:chOff x="1255892" y="1892789"/>
            <a:chExt cx="5743575" cy="4554855"/>
          </a:xfrm>
        </p:grpSpPr>
        <p:sp>
          <p:nvSpPr>
            <p:cNvPr id="7" name="矩形 6"/>
            <p:cNvSpPr/>
            <p:nvPr>
              <p:custDataLst>
                <p:tags r:id="rId4"/>
              </p:custDataLst>
            </p:nvPr>
          </p:nvSpPr>
          <p:spPr>
            <a:xfrm>
              <a:off x="2427806" y="2073764"/>
              <a:ext cx="4571286" cy="400110"/>
            </a:xfrm>
            <a:prstGeom prst="rect">
              <a:avLst/>
            </a:prstGeom>
          </p:spPr>
          <p:txBody>
            <a:bodyPr wrap="square">
              <a:normAutofit fontScale="97500"/>
            </a:bodyPr>
            <a:lstStyle/>
            <a:p>
              <a:r>
                <a:rPr lang="zh-CN" altLang="en-US" sz="2000" b="1" dirty="0">
                  <a:solidFill>
                    <a:schemeClr val="accent1"/>
                  </a:solidFill>
                  <a:latin typeface="+mj-lt"/>
                  <a:ea typeface="+mj-ea"/>
                  <a:cs typeface="+mj-cs"/>
                  <a:sym typeface="Arial" panose="020B0604020202020204" pitchFamily="34" charset="0"/>
                </a:rPr>
                <a:t>按数据存储的形式划分</a:t>
              </a:r>
              <a:endParaRPr lang="zh-CN" altLang="en-US" sz="2000" b="1" dirty="0">
                <a:solidFill>
                  <a:schemeClr val="accent1"/>
                </a:solidFill>
                <a:latin typeface="+mj-lt"/>
                <a:ea typeface="+mj-ea"/>
                <a:cs typeface="+mj-cs"/>
                <a:sym typeface="Arial" panose="020B0604020202020204" pitchFamily="34" charset="0"/>
              </a:endParaRPr>
            </a:p>
          </p:txBody>
        </p:sp>
        <p:sp>
          <p:nvSpPr>
            <p:cNvPr id="8" name="矩形 7"/>
            <p:cNvSpPr/>
            <p:nvPr>
              <p:custDataLst>
                <p:tags r:id="rId5"/>
              </p:custDataLst>
            </p:nvPr>
          </p:nvSpPr>
          <p:spPr>
            <a:xfrm>
              <a:off x="2359446" y="1892789"/>
              <a:ext cx="68360" cy="1320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rgbClr val="FFFFFF"/>
                </a:solidFill>
                <a:sym typeface="Arial" panose="020B0604020202020204" pitchFamily="34" charset="0"/>
              </a:endParaRPr>
            </a:p>
          </p:txBody>
        </p:sp>
        <p:sp>
          <p:nvSpPr>
            <p:cNvPr id="9" name="矩形 8"/>
            <p:cNvSpPr/>
            <p:nvPr>
              <p:custDataLst>
                <p:tags r:id="rId6"/>
              </p:custDataLst>
            </p:nvPr>
          </p:nvSpPr>
          <p:spPr>
            <a:xfrm>
              <a:off x="2428102" y="2584304"/>
              <a:ext cx="4571365" cy="3863340"/>
            </a:xfrm>
            <a:prstGeom prst="rect">
              <a:avLst/>
            </a:prstGeom>
          </p:spPr>
          <p:txBody>
            <a:bodyPr wrap="square">
              <a:normAutofit/>
            </a:bodyPr>
            <a:lstStyle/>
            <a:p>
              <a:pPr algn="just" fontAlgn="auto">
                <a:lnSpc>
                  <a:spcPct val="150000"/>
                </a:lnSpc>
              </a:pPr>
              <a:r>
                <a:rPr sz="1600" dirty="0">
                  <a:sym typeface="Arial" panose="020B0604020202020204" pitchFamily="34" charset="0"/>
                </a:rPr>
                <a:t>大数据不仅仅体现在数据量大，还体现在数据类型多。如此海量的数据中，仅有20%左右属于结构化的数据，80%的数据属于广泛存在于社交网络、物联网、电子商务等领域的非结构化数据。</a:t>
              </a:r>
              <a:endParaRPr sz="1600" dirty="0">
                <a:sym typeface="Arial" panose="020B0604020202020204" pitchFamily="34" charset="0"/>
              </a:endParaRPr>
            </a:p>
            <a:p>
              <a:pPr algn="just" fontAlgn="auto">
                <a:lnSpc>
                  <a:spcPct val="150000"/>
                </a:lnSpc>
              </a:pPr>
              <a:r>
                <a:rPr sz="1600" b="1" dirty="0">
                  <a:solidFill>
                    <a:srgbClr val="3D89BC"/>
                  </a:solidFill>
                  <a:sym typeface="Arial" panose="020B0604020202020204" pitchFamily="34" charset="0"/>
                </a:rPr>
                <a:t>结构化数据</a:t>
              </a:r>
              <a:r>
                <a:rPr sz="1600" dirty="0">
                  <a:sym typeface="Arial" panose="020B0604020202020204" pitchFamily="34" charset="0"/>
                </a:rPr>
                <a:t>简单来说就是数据库，如企业ERP、财务系统、医疗HIS数据库、教育一卡通、政府行政审批、其他核心数据库等数据。</a:t>
              </a:r>
              <a:endParaRPr sz="1600" dirty="0">
                <a:sym typeface="Arial" panose="020B0604020202020204" pitchFamily="34" charset="0"/>
              </a:endParaRPr>
            </a:p>
            <a:p>
              <a:pPr algn="just" fontAlgn="auto">
                <a:lnSpc>
                  <a:spcPct val="150000"/>
                </a:lnSpc>
              </a:pPr>
              <a:r>
                <a:rPr sz="1600" b="1" dirty="0">
                  <a:solidFill>
                    <a:srgbClr val="3D89BC"/>
                  </a:solidFill>
                  <a:sym typeface="Arial" panose="020B0604020202020204" pitchFamily="34" charset="0"/>
                </a:rPr>
                <a:t>非结构化数据</a:t>
              </a:r>
              <a:r>
                <a:rPr sz="1600" dirty="0">
                  <a:sym typeface="Arial" panose="020B0604020202020204" pitchFamily="34" charset="0"/>
                </a:rPr>
                <a:t>包括所有格式的办公文档、文本、图片、XML、HTML、各类报表、图像和音频、视频信息等数据。</a:t>
              </a:r>
              <a:endParaRPr sz="1600" dirty="0">
                <a:sym typeface="Arial" panose="020B0604020202020204" pitchFamily="34" charset="0"/>
              </a:endParaRPr>
            </a:p>
          </p:txBody>
        </p:sp>
        <p:cxnSp>
          <p:nvCxnSpPr>
            <p:cNvPr id="10" name="直接连接符 9"/>
            <p:cNvCxnSpPr/>
            <p:nvPr>
              <p:custDataLst>
                <p:tags r:id="rId7"/>
              </p:custDataLst>
            </p:nvPr>
          </p:nvCxnSpPr>
          <p:spPr>
            <a:xfrm>
              <a:off x="2541633" y="2477564"/>
              <a:ext cx="4320000" cy="0"/>
            </a:xfrm>
            <a:prstGeom prst="line">
              <a:avLst/>
            </a:prstGeom>
            <a:ln w="190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8"/>
              </p:custDataLst>
            </p:nvPr>
          </p:nvSpPr>
          <p:spPr>
            <a:xfrm>
              <a:off x="1255892" y="1911323"/>
              <a:ext cx="1104472" cy="1302266"/>
            </a:xfrm>
            <a:prstGeom prst="rect">
              <a:avLst/>
            </a:prstGeom>
            <a:noFill/>
          </p:spPr>
          <p:txBody>
            <a:bodyPr vert="eaVert" wrap="square" lIns="0" tIns="0" rIns="0" bIns="0" rtlCol="0">
              <a:normAutofit/>
            </a:bodyPr>
            <a:lstStyle/>
            <a:p>
              <a:pPr algn="ctr"/>
              <a:r>
                <a:rPr lang="en-US" altLang="zh-CN" sz="4800" b="1" dirty="0" smtClean="0">
                  <a:solidFill>
                    <a:schemeClr val="accent1"/>
                  </a:solidFill>
                  <a:sym typeface="Arial" panose="020B0604020202020204" pitchFamily="34" charset="0"/>
                </a:rPr>
                <a:t>03</a:t>
              </a:r>
              <a:endParaRPr lang="zh-CN" altLang="en-US" sz="4800" b="1" dirty="0">
                <a:solidFill>
                  <a:schemeClr val="accent1"/>
                </a:solidFill>
                <a:sym typeface="Arial" panose="020B0604020202020204" pitchFamily="34" charset="0"/>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2019300"/>
            <a:ext cx="9144000" cy="483870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文本框 6"/>
          <p:cNvSpPr txBox="1"/>
          <p:nvPr/>
        </p:nvSpPr>
        <p:spPr>
          <a:xfrm>
            <a:off x="2379963" y="2234611"/>
            <a:ext cx="1362874" cy="707886"/>
          </a:xfrm>
          <a:prstGeom prst="rect">
            <a:avLst/>
          </a:prstGeom>
          <a:noFill/>
        </p:spPr>
        <p:txBody>
          <a:bodyPr wrap="none" rtlCol="0">
            <a:spAutoFit/>
          </a:bodyPr>
          <a:lstStyle/>
          <a:p>
            <a:r>
              <a:rPr lang="zh-CN" altLang="en-US" sz="4000" b="1" dirty="0" smtClean="0">
                <a:solidFill>
                  <a:prstClr val="white"/>
                </a:solidFill>
              </a:rPr>
              <a:t>刘 鹏</a:t>
            </a:r>
            <a:endParaRPr lang="zh-CN" altLang="en-US" sz="4000" b="1" dirty="0">
              <a:solidFill>
                <a:prstClr val="white"/>
              </a:solidFill>
            </a:endParaRPr>
          </a:p>
        </p:txBody>
      </p:sp>
      <p:sp>
        <p:nvSpPr>
          <p:cNvPr id="8" name="矩形 7"/>
          <p:cNvSpPr/>
          <p:nvPr/>
        </p:nvSpPr>
        <p:spPr>
          <a:xfrm>
            <a:off x="0" y="1933575"/>
            <a:ext cx="9144000" cy="123825"/>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60647" y="600076"/>
            <a:ext cx="1639695" cy="2342422"/>
          </a:xfrm>
          <a:prstGeom prst="rect">
            <a:avLst/>
          </a:prstGeom>
          <a:effectLst>
            <a:outerShdw blurRad="50800" dist="38100" dir="2700000" algn="tl" rotWithShape="0">
              <a:prstClr val="black">
                <a:alpha val="40000"/>
              </a:prstClr>
            </a:outerShdw>
          </a:effectLst>
        </p:spPr>
      </p:pic>
      <p:grpSp>
        <p:nvGrpSpPr>
          <p:cNvPr id="13" name="组合 12"/>
          <p:cNvGrpSpPr/>
          <p:nvPr/>
        </p:nvGrpSpPr>
        <p:grpSpPr>
          <a:xfrm>
            <a:off x="365180" y="3011163"/>
            <a:ext cx="8414657" cy="3785652"/>
            <a:chOff x="365180" y="3011163"/>
            <a:chExt cx="8414657" cy="3785652"/>
          </a:xfrm>
        </p:grpSpPr>
        <p:sp>
          <p:nvSpPr>
            <p:cNvPr id="14" name="文本框 3"/>
            <p:cNvSpPr txBox="1"/>
            <p:nvPr/>
          </p:nvSpPr>
          <p:spPr>
            <a:xfrm>
              <a:off x="365180" y="3011163"/>
              <a:ext cx="8414657" cy="3785652"/>
            </a:xfrm>
            <a:prstGeom prst="rect">
              <a:avLst/>
            </a:prstGeom>
            <a:noFill/>
          </p:spPr>
          <p:txBody>
            <a:bodyPr wrap="square" rtlCol="0">
              <a:spAutoFit/>
            </a:bodyPr>
            <a:lstStyle/>
            <a:p>
              <a:pPr>
                <a:lnSpc>
                  <a:spcPct val="150000"/>
                </a:lnSpc>
              </a:pPr>
              <a:r>
                <a:rPr lang="zh-CN" altLang="en-US" sz="1600" dirty="0" smtClean="0">
                  <a:solidFill>
                    <a:prstClr val="white"/>
                  </a:solidFill>
                </a:rPr>
                <a:t>       教授，清华大学博士。现任南京大数据研究院院长、中国信息协会大数据分会副会长</a:t>
              </a:r>
              <a:r>
                <a:rPr lang="zh-CN" altLang="en-US" sz="1600" dirty="0">
                  <a:solidFill>
                    <a:prstClr val="white"/>
                  </a:solidFill>
                </a:rPr>
                <a:t>、中国大数据技术与应用联盟副</a:t>
              </a:r>
              <a:r>
                <a:rPr lang="zh-CN" altLang="en-US" sz="1600" dirty="0" smtClean="0">
                  <a:solidFill>
                    <a:prstClr val="white"/>
                  </a:solidFill>
                </a:rPr>
                <a:t>理事长。</a:t>
              </a:r>
              <a:endParaRPr lang="en-US" altLang="zh-CN" sz="1600" dirty="0">
                <a:solidFill>
                  <a:prstClr val="white"/>
                </a:solidFill>
              </a:endParaRPr>
            </a:p>
            <a:p>
              <a:pPr>
                <a:lnSpc>
                  <a:spcPct val="150000"/>
                </a:lnSpc>
              </a:pPr>
              <a:r>
                <a:rPr lang="zh-CN" altLang="en-US" sz="1600" dirty="0" smtClean="0">
                  <a:solidFill>
                    <a:prstClr val="white"/>
                  </a:solidFill>
                </a:rPr>
                <a:t>       主持完成科研项目</a:t>
              </a:r>
              <a:r>
                <a:rPr lang="en-US" altLang="zh-CN" sz="1600" dirty="0" smtClean="0">
                  <a:solidFill>
                    <a:prstClr val="white"/>
                  </a:solidFill>
                </a:rPr>
                <a:t>25</a:t>
              </a:r>
              <a:r>
                <a:rPr lang="zh-CN" altLang="en-US" sz="1600" dirty="0" smtClean="0">
                  <a:solidFill>
                    <a:prstClr val="white"/>
                  </a:solidFill>
                </a:rPr>
                <a:t>项，发表论文</a:t>
              </a:r>
              <a:r>
                <a:rPr lang="en-US" altLang="zh-CN" sz="1600" dirty="0" smtClean="0">
                  <a:solidFill>
                    <a:prstClr val="white"/>
                  </a:solidFill>
                </a:rPr>
                <a:t>80</a:t>
              </a:r>
              <a:r>
                <a:rPr lang="zh-CN" altLang="en-US" sz="1600" dirty="0" smtClean="0">
                  <a:solidFill>
                    <a:prstClr val="white"/>
                  </a:solidFill>
                </a:rPr>
                <a:t>余篇，出版专业书籍</a:t>
              </a:r>
              <a:r>
                <a:rPr lang="en-US" altLang="zh-CN" sz="1600" dirty="0" smtClean="0">
                  <a:solidFill>
                    <a:prstClr val="white"/>
                  </a:solidFill>
                </a:rPr>
                <a:t>15</a:t>
              </a:r>
              <a:r>
                <a:rPr lang="zh-CN" altLang="en-US" sz="1600" dirty="0" smtClean="0">
                  <a:solidFill>
                    <a:prstClr val="white"/>
                  </a:solidFill>
                </a:rPr>
                <a:t>本。获部级科技进步二等奖</a:t>
              </a:r>
              <a:r>
                <a:rPr lang="en-US" altLang="zh-CN" sz="1600" dirty="0" smtClean="0">
                  <a:solidFill>
                    <a:prstClr val="white"/>
                  </a:solidFill>
                </a:rPr>
                <a:t>4</a:t>
              </a:r>
              <a:r>
                <a:rPr lang="zh-CN" altLang="en-US" sz="1600" dirty="0" smtClean="0">
                  <a:solidFill>
                    <a:prstClr val="white"/>
                  </a:solidFill>
                </a:rPr>
                <a:t>项、三等奖</a:t>
              </a:r>
              <a:r>
                <a:rPr lang="en-US" altLang="zh-CN" sz="1600" dirty="0" smtClean="0">
                  <a:solidFill>
                    <a:prstClr val="white"/>
                  </a:solidFill>
                </a:rPr>
                <a:t>4</a:t>
              </a:r>
              <a:r>
                <a:rPr lang="zh-CN" altLang="en-US" sz="1600" dirty="0" smtClean="0">
                  <a:solidFill>
                    <a:prstClr val="white"/>
                  </a:solidFill>
                </a:rPr>
                <a:t>项。主编的</a:t>
              </a:r>
              <a:r>
                <a:rPr lang="en-US" altLang="zh-CN" sz="1600" dirty="0" smtClean="0">
                  <a:solidFill>
                    <a:prstClr val="white"/>
                  </a:solidFill>
                </a:rPr>
                <a:t>《</a:t>
              </a:r>
              <a:r>
                <a:rPr lang="zh-CN" altLang="en-US" sz="1600" dirty="0" smtClean="0">
                  <a:solidFill>
                    <a:prstClr val="white"/>
                  </a:solidFill>
                </a:rPr>
                <a:t>云计算</a:t>
              </a:r>
              <a:r>
                <a:rPr lang="en-US" altLang="zh-CN" sz="1600" dirty="0" smtClean="0">
                  <a:solidFill>
                    <a:prstClr val="white"/>
                  </a:solidFill>
                </a:rPr>
                <a:t>》</a:t>
              </a:r>
              <a:r>
                <a:rPr lang="zh-CN" altLang="en-US" sz="1600" dirty="0" smtClean="0">
                  <a:solidFill>
                    <a:prstClr val="white"/>
                  </a:solidFill>
                </a:rPr>
                <a:t>被全国高校普遍采用，被引用量排名中国计算机图书第一名。创办了知名的中国云计算（</a:t>
              </a:r>
              <a:r>
                <a:rPr lang="en-US" altLang="zh-CN" sz="1600" dirty="0" smtClean="0">
                  <a:solidFill>
                    <a:prstClr val="white"/>
                  </a:solidFill>
                </a:rPr>
                <a:t>chinacloud.cn</a:t>
              </a:r>
              <a:r>
                <a:rPr lang="zh-CN" altLang="en-US" sz="1600" dirty="0" smtClean="0">
                  <a:solidFill>
                    <a:prstClr val="white"/>
                  </a:solidFill>
                </a:rPr>
                <a:t>）和中国大数据（</a:t>
              </a:r>
              <a:r>
                <a:rPr lang="en-US" altLang="zh-CN" sz="1600" dirty="0" smtClean="0">
                  <a:solidFill>
                    <a:prstClr val="white"/>
                  </a:solidFill>
                </a:rPr>
                <a:t>thebigdata.cn</a:t>
              </a:r>
              <a:r>
                <a:rPr lang="zh-CN" altLang="en-US" sz="1600" dirty="0" smtClean="0">
                  <a:solidFill>
                    <a:prstClr val="white"/>
                  </a:solidFill>
                </a:rPr>
                <a:t>）网站。</a:t>
              </a:r>
              <a:endParaRPr lang="en-US" altLang="zh-CN" sz="1600" dirty="0" smtClean="0">
                <a:solidFill>
                  <a:prstClr val="white"/>
                </a:solidFill>
              </a:endParaRPr>
            </a:p>
            <a:p>
              <a:pPr>
                <a:lnSpc>
                  <a:spcPct val="150000"/>
                </a:lnSpc>
              </a:pPr>
              <a:r>
                <a:rPr lang="zh-CN" altLang="en-US" sz="1600" dirty="0" smtClean="0">
                  <a:solidFill>
                    <a:prstClr val="white"/>
                  </a:solidFill>
                </a:rPr>
                <a:t>       曾率队夺得</a:t>
              </a:r>
              <a:r>
                <a:rPr lang="en-US" altLang="zh-CN" sz="1600" dirty="0" smtClean="0">
                  <a:solidFill>
                    <a:prstClr val="white"/>
                  </a:solidFill>
                </a:rPr>
                <a:t>2002 PennySort</a:t>
              </a:r>
              <a:r>
                <a:rPr lang="zh-CN" altLang="en-US" sz="1600" dirty="0" smtClean="0">
                  <a:solidFill>
                    <a:prstClr val="white"/>
                  </a:solidFill>
                </a:rPr>
                <a:t>国际计算机排序比赛冠军，两次夺得全国高校科技比赛最高奖，并三次夺得清华大学科技比赛最高奖。</a:t>
              </a:r>
              <a:endParaRPr lang="en-US" altLang="zh-CN" sz="1600" dirty="0" smtClean="0">
                <a:solidFill>
                  <a:prstClr val="white"/>
                </a:solidFill>
              </a:endParaRPr>
            </a:p>
            <a:p>
              <a:pPr>
                <a:lnSpc>
                  <a:spcPct val="150000"/>
                </a:lnSpc>
              </a:pPr>
              <a:r>
                <a:rPr lang="zh-CN" altLang="en-US" sz="1600" dirty="0" smtClean="0">
                  <a:solidFill>
                    <a:prstClr val="white"/>
                  </a:solidFill>
                </a:rPr>
                <a:t>       荣获“全军十大学习成才标兵”（排名第一）、南京“十大杰出青年”、江苏省中青年科学技术带头人、清华大学“学术新秀”等称号。</a:t>
              </a:r>
              <a:endParaRPr lang="zh-CN" altLang="en-US" sz="1600" dirty="0">
                <a:solidFill>
                  <a:prstClr val="white"/>
                </a:solidFill>
              </a:endParaRPr>
            </a:p>
          </p:txBody>
        </p:sp>
        <p:sp>
          <p:nvSpPr>
            <p:cNvPr id="15" name="椭圆 14"/>
            <p:cNvSpPr/>
            <p:nvPr/>
          </p:nvSpPr>
          <p:spPr>
            <a:xfrm>
              <a:off x="506638" y="3179588"/>
              <a:ext cx="123825" cy="123825"/>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椭圆 15"/>
            <p:cNvSpPr/>
            <p:nvPr/>
          </p:nvSpPr>
          <p:spPr>
            <a:xfrm>
              <a:off x="506638" y="3952586"/>
              <a:ext cx="123825" cy="123825"/>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椭圆 16"/>
            <p:cNvSpPr/>
            <p:nvPr/>
          </p:nvSpPr>
          <p:spPr>
            <a:xfrm>
              <a:off x="506638" y="5017815"/>
              <a:ext cx="123825" cy="123825"/>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椭圆 17"/>
            <p:cNvSpPr/>
            <p:nvPr/>
          </p:nvSpPr>
          <p:spPr>
            <a:xfrm>
              <a:off x="506638" y="5753106"/>
              <a:ext cx="123825" cy="123825"/>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2394886" cy="323165"/>
          </a:xfrm>
          <a:prstGeom prst="rect">
            <a:avLst/>
          </a:prstGeom>
          <a:noFill/>
        </p:spPr>
        <p:txBody>
          <a:bodyPr wrap="none" lIns="0" tIns="0" rIns="0" bIns="0" rtlCol="0">
            <a:spAutoFit/>
          </a:bodyPr>
          <a:lstStyle/>
          <a:p>
            <a:r>
              <a:rPr lang="en-US" altLang="zh-CN" sz="2100" b="1" spc="225" dirty="0" smtClean="0">
                <a:solidFill>
                  <a:prstClr val="white"/>
                </a:solidFill>
              </a:rPr>
              <a:t>1.2 </a:t>
            </a:r>
            <a:r>
              <a:rPr lang="zh-CN" altLang="en-US" sz="2100" b="1" spc="225" dirty="0" smtClean="0">
                <a:solidFill>
                  <a:prstClr val="white"/>
                </a:solidFill>
              </a:rPr>
              <a:t>大数据的来源</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2140330" cy="300082"/>
          </a:xfrm>
          <a:prstGeom prst="rect">
            <a:avLst/>
          </a:prstGeom>
          <a:noFill/>
        </p:spPr>
        <p:txBody>
          <a:bodyPr wrap="none" rtlCol="0">
            <a:spAutoFit/>
          </a:bodyPr>
          <a:lstStyle/>
          <a:p>
            <a:r>
              <a:rPr lang="zh-CN" altLang="en-US" sz="1350" dirty="0" smtClean="0">
                <a:solidFill>
                  <a:prstClr val="white"/>
                </a:solidFill>
              </a:rPr>
              <a:t>第一章 大数据概念与应用</a:t>
            </a:r>
            <a:endParaRPr lang="zh-CN" altLang="en-US" sz="1350" dirty="0">
              <a:solidFill>
                <a:prstClr val="white"/>
              </a:solidFill>
            </a:endParaRPr>
          </a:p>
        </p:txBody>
      </p:sp>
      <p:pic>
        <p:nvPicPr>
          <p:cNvPr id="34"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8"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40</a:t>
            </a:r>
            <a:endParaRPr lang="es-ES" altLang="zh-CN" sz="1200" b="1" dirty="0">
              <a:solidFill>
                <a:schemeClr val="bg1">
                  <a:lumMod val="50000"/>
                </a:schemeClr>
              </a:solidFill>
            </a:endParaRPr>
          </a:p>
        </p:txBody>
      </p:sp>
      <p:pic>
        <p:nvPicPr>
          <p:cNvPr id="39"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grpSp>
        <p:nvGrpSpPr>
          <p:cNvPr id="4" name="组合 3"/>
          <p:cNvGrpSpPr/>
          <p:nvPr>
            <p:custDataLst>
              <p:tags r:id="rId3"/>
            </p:custDataLst>
          </p:nvPr>
        </p:nvGrpSpPr>
        <p:grpSpPr>
          <a:xfrm>
            <a:off x="-746760" y="1105535"/>
            <a:ext cx="9344025" cy="2327275"/>
            <a:chOff x="1255892" y="1892789"/>
            <a:chExt cx="5743200" cy="2327599"/>
          </a:xfrm>
        </p:grpSpPr>
        <p:sp>
          <p:nvSpPr>
            <p:cNvPr id="7" name="矩形 6"/>
            <p:cNvSpPr/>
            <p:nvPr>
              <p:custDataLst>
                <p:tags r:id="rId4"/>
              </p:custDataLst>
            </p:nvPr>
          </p:nvSpPr>
          <p:spPr>
            <a:xfrm>
              <a:off x="2427806" y="2073764"/>
              <a:ext cx="4571286" cy="400110"/>
            </a:xfrm>
            <a:prstGeom prst="rect">
              <a:avLst/>
            </a:prstGeom>
          </p:spPr>
          <p:txBody>
            <a:bodyPr wrap="square">
              <a:normAutofit fontScale="97500"/>
            </a:bodyPr>
            <a:lstStyle/>
            <a:p>
              <a:r>
                <a:rPr lang="zh-CN" altLang="en-US" sz="2000" b="1" dirty="0">
                  <a:solidFill>
                    <a:srgbClr val="ED7D31"/>
                  </a:solidFill>
                  <a:latin typeface="+mj-lt"/>
                  <a:ea typeface="+mj-ea"/>
                  <a:cs typeface="+mj-cs"/>
                  <a:sym typeface="Arial" panose="020B0604020202020204" pitchFamily="34" charset="0"/>
                </a:rPr>
                <a:t>常用的大数据获取途径</a:t>
              </a:r>
              <a:endParaRPr lang="zh-CN" altLang="en-US" sz="2000" b="1" dirty="0">
                <a:solidFill>
                  <a:srgbClr val="ED7D31"/>
                </a:solidFill>
                <a:latin typeface="+mj-lt"/>
                <a:ea typeface="+mj-ea"/>
                <a:cs typeface="+mj-cs"/>
                <a:sym typeface="Arial" panose="020B0604020202020204" pitchFamily="34" charset="0"/>
              </a:endParaRPr>
            </a:p>
          </p:txBody>
        </p:sp>
        <p:sp>
          <p:nvSpPr>
            <p:cNvPr id="8" name="矩形 7"/>
            <p:cNvSpPr/>
            <p:nvPr>
              <p:custDataLst>
                <p:tags r:id="rId5"/>
              </p:custDataLst>
            </p:nvPr>
          </p:nvSpPr>
          <p:spPr>
            <a:xfrm>
              <a:off x="2359446" y="1892789"/>
              <a:ext cx="68360" cy="13208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solidFill>
                  <a:srgbClr val="FFFFFF"/>
                </a:solidFill>
                <a:sym typeface="Arial" panose="020B0604020202020204" pitchFamily="34" charset="0"/>
              </a:endParaRPr>
            </a:p>
          </p:txBody>
        </p:sp>
        <p:sp>
          <p:nvSpPr>
            <p:cNvPr id="9" name="矩形 8"/>
            <p:cNvSpPr/>
            <p:nvPr>
              <p:custDataLst>
                <p:tags r:id="rId6"/>
              </p:custDataLst>
            </p:nvPr>
          </p:nvSpPr>
          <p:spPr>
            <a:xfrm>
              <a:off x="2428340" y="2584400"/>
              <a:ext cx="1887470" cy="1635988"/>
            </a:xfrm>
            <a:prstGeom prst="rect">
              <a:avLst/>
            </a:prstGeom>
          </p:spPr>
          <p:txBody>
            <a:bodyPr wrap="square">
              <a:normAutofit/>
            </a:bodyPr>
            <a:lstStyle/>
            <a:p>
              <a:pPr algn="just" fontAlgn="auto">
                <a:lnSpc>
                  <a:spcPct val="150000"/>
                </a:lnSpc>
              </a:pPr>
              <a:r>
                <a:rPr sz="1100" b="1" dirty="0">
                  <a:sym typeface="Arial" panose="020B0604020202020204" pitchFamily="34" charset="0"/>
                </a:rPr>
                <a:t>1）系统日志采集</a:t>
              </a:r>
              <a:endParaRPr sz="1100" b="1" dirty="0">
                <a:sym typeface="Arial" panose="020B0604020202020204" pitchFamily="34" charset="0"/>
              </a:endParaRPr>
            </a:p>
            <a:p>
              <a:pPr algn="just" fontAlgn="auto">
                <a:lnSpc>
                  <a:spcPct val="150000"/>
                </a:lnSpc>
              </a:pPr>
              <a:r>
                <a:rPr sz="1100" dirty="0">
                  <a:sym typeface="Arial" panose="020B0604020202020204" pitchFamily="34" charset="0"/>
                </a:rPr>
                <a:t>可以使用海量数据采集工具，用于系统日志采集，如Hadoop的Chukwa、Cloudera的Flume、Facebook的Scribe等，这些工具均采用分布式架构，能满足大数据的日志数据采集和传输需求。</a:t>
              </a:r>
              <a:endParaRPr sz="1100" dirty="0">
                <a:sym typeface="Arial" panose="020B0604020202020204" pitchFamily="34" charset="0"/>
              </a:endParaRPr>
            </a:p>
          </p:txBody>
        </p:sp>
        <p:cxnSp>
          <p:nvCxnSpPr>
            <p:cNvPr id="10" name="直接连接符 9"/>
            <p:cNvCxnSpPr/>
            <p:nvPr>
              <p:custDataLst>
                <p:tags r:id="rId7"/>
              </p:custDataLst>
            </p:nvPr>
          </p:nvCxnSpPr>
          <p:spPr>
            <a:xfrm>
              <a:off x="2541633" y="2477564"/>
              <a:ext cx="4320000" cy="0"/>
            </a:xfrm>
            <a:prstGeom prst="line">
              <a:avLst/>
            </a:prstGeom>
            <a:ln w="1905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8"/>
              </p:custDataLst>
            </p:nvPr>
          </p:nvSpPr>
          <p:spPr>
            <a:xfrm>
              <a:off x="1255892" y="1911323"/>
              <a:ext cx="1104472" cy="1302266"/>
            </a:xfrm>
            <a:prstGeom prst="rect">
              <a:avLst/>
            </a:prstGeom>
            <a:noFill/>
          </p:spPr>
          <p:txBody>
            <a:bodyPr vert="eaVert" wrap="square" lIns="0" tIns="0" rIns="0" bIns="0" rtlCol="0">
              <a:normAutofit/>
            </a:bodyPr>
            <a:lstStyle/>
            <a:p>
              <a:pPr algn="ctr"/>
              <a:r>
                <a:rPr lang="en-US" altLang="zh-CN" sz="4800" b="1" dirty="0" smtClean="0">
                  <a:solidFill>
                    <a:schemeClr val="accent2"/>
                  </a:solidFill>
                  <a:sym typeface="Arial" panose="020B0604020202020204" pitchFamily="34" charset="0"/>
                </a:rPr>
                <a:t>04</a:t>
              </a:r>
              <a:endParaRPr lang="en-US" altLang="zh-CN" sz="4800" b="1" dirty="0" smtClean="0">
                <a:solidFill>
                  <a:srgbClr val="FF0000"/>
                </a:solidFill>
                <a:sym typeface="Arial" panose="020B0604020202020204" pitchFamily="34" charset="0"/>
              </a:endParaRPr>
            </a:p>
          </p:txBody>
        </p:sp>
      </p:grpSp>
      <p:sp>
        <p:nvSpPr>
          <p:cNvPr id="3" name="文本框 2"/>
          <p:cNvSpPr txBox="1"/>
          <p:nvPr/>
        </p:nvSpPr>
        <p:spPr>
          <a:xfrm>
            <a:off x="4782820" y="1746250"/>
            <a:ext cx="3590925" cy="3863340"/>
          </a:xfrm>
          <a:prstGeom prst="rect">
            <a:avLst/>
          </a:prstGeom>
          <a:noFill/>
        </p:spPr>
        <p:txBody>
          <a:bodyPr wrap="square" rtlCol="0" anchor="t">
            <a:spAutoFit/>
          </a:bodyPr>
          <a:lstStyle/>
          <a:p>
            <a:pPr algn="just" fontAlgn="auto">
              <a:lnSpc>
                <a:spcPct val="150000"/>
              </a:lnSpc>
              <a:buNone/>
            </a:pPr>
            <a:r>
              <a:rPr lang="en-US" sz="1100" b="1" dirty="0">
                <a:sym typeface="Arial" panose="020B0604020202020204" pitchFamily="34" charset="0"/>
              </a:rPr>
              <a:t>3</a:t>
            </a:r>
            <a:r>
              <a:rPr sz="1100" b="1" dirty="0">
                <a:sym typeface="Arial" panose="020B0604020202020204" pitchFamily="34" charset="0"/>
              </a:rPr>
              <a:t>）APP移动端数据采集</a:t>
            </a:r>
            <a:endParaRPr sz="1100" b="1" dirty="0">
              <a:sym typeface="Arial" panose="020B0604020202020204" pitchFamily="34" charset="0"/>
            </a:endParaRPr>
          </a:p>
          <a:p>
            <a:pPr algn="just" fontAlgn="auto">
              <a:lnSpc>
                <a:spcPct val="150000"/>
              </a:lnSpc>
              <a:buNone/>
            </a:pPr>
            <a:r>
              <a:rPr sz="1100" dirty="0">
                <a:sym typeface="Arial" panose="020B0604020202020204" pitchFamily="34" charset="0"/>
              </a:rPr>
              <a:t>APP是获取用户移动端数据的一种有效方法，APP中的SDK插件可以将用户使用APP的信息汇总给指定服务器，即便用户在没有访问时，也能获知用户终端的相关信息，包括安装应用的数量和类型等。单个APP用户规模有限，数据量有限；但数十万APP用户，获取的用户终端数据和部分行为数据也会达到数亿的量级。</a:t>
            </a:r>
            <a:endParaRPr sz="1100" dirty="0">
              <a:sym typeface="Arial" panose="020B0604020202020204" pitchFamily="34" charset="0"/>
            </a:endParaRPr>
          </a:p>
          <a:p>
            <a:pPr algn="just" fontAlgn="auto">
              <a:lnSpc>
                <a:spcPct val="150000"/>
              </a:lnSpc>
              <a:buNone/>
            </a:pPr>
            <a:endParaRPr sz="1100" dirty="0"/>
          </a:p>
          <a:p>
            <a:pPr algn="just" fontAlgn="auto">
              <a:lnSpc>
                <a:spcPct val="150000"/>
              </a:lnSpc>
            </a:pPr>
            <a:r>
              <a:rPr sz="1100" b="1" dirty="0">
                <a:sym typeface="Arial" panose="020B0604020202020204" pitchFamily="34" charset="0"/>
              </a:rPr>
              <a:t>4）与数据服务机构进行合作</a:t>
            </a:r>
            <a:endParaRPr sz="1100" b="1" dirty="0">
              <a:sym typeface="Arial" panose="020B0604020202020204" pitchFamily="34" charset="0"/>
            </a:endParaRPr>
          </a:p>
          <a:p>
            <a:pPr algn="just" fontAlgn="auto">
              <a:lnSpc>
                <a:spcPct val="150000"/>
              </a:lnSpc>
            </a:pPr>
            <a:r>
              <a:rPr sz="1100" dirty="0">
                <a:sym typeface="Arial" panose="020B0604020202020204" pitchFamily="34" charset="0"/>
              </a:rPr>
              <a:t>数据服务机构通常具备规范的数据共享和交易渠道，人们可以在平台上快速、明确地获取自己所需要的数据。而对于企业生产经营数据或学科研究数据等保密性要求较高的数据，也可以通过与企业或研究机构合作，使用特定系统接口等相关方式采集数据。</a:t>
            </a:r>
            <a:endParaRPr sz="1100" dirty="0"/>
          </a:p>
          <a:p>
            <a:pPr algn="just" fontAlgn="auto">
              <a:lnSpc>
                <a:spcPct val="150000"/>
              </a:lnSpc>
              <a:buNone/>
            </a:pPr>
            <a:endParaRPr sz="1100" dirty="0"/>
          </a:p>
        </p:txBody>
      </p:sp>
      <p:sp>
        <p:nvSpPr>
          <p:cNvPr id="5" name="文本框 4"/>
          <p:cNvSpPr txBox="1"/>
          <p:nvPr/>
        </p:nvSpPr>
        <p:spPr>
          <a:xfrm>
            <a:off x="1165860" y="3442970"/>
            <a:ext cx="3065145" cy="2606040"/>
          </a:xfrm>
          <a:prstGeom prst="rect">
            <a:avLst/>
          </a:prstGeom>
          <a:noFill/>
        </p:spPr>
        <p:txBody>
          <a:bodyPr wrap="square" rtlCol="0" anchor="t">
            <a:spAutoFit/>
          </a:bodyPr>
          <a:lstStyle/>
          <a:p>
            <a:pPr algn="just" fontAlgn="auto">
              <a:lnSpc>
                <a:spcPct val="150000"/>
              </a:lnSpc>
            </a:pPr>
            <a:endParaRPr sz="1100" dirty="0">
              <a:sym typeface="Arial" panose="020B0604020202020204" pitchFamily="34" charset="0"/>
            </a:endParaRPr>
          </a:p>
          <a:p>
            <a:pPr algn="just" fontAlgn="auto">
              <a:lnSpc>
                <a:spcPct val="150000"/>
              </a:lnSpc>
            </a:pPr>
            <a:r>
              <a:rPr sz="1100" b="1" dirty="0">
                <a:sym typeface="Arial" panose="020B0604020202020204" pitchFamily="34" charset="0"/>
              </a:rPr>
              <a:t>2）互联网数据采集</a:t>
            </a:r>
            <a:endParaRPr sz="1100" b="1" dirty="0">
              <a:sym typeface="Arial" panose="020B0604020202020204" pitchFamily="34" charset="0"/>
            </a:endParaRPr>
          </a:p>
          <a:p>
            <a:pPr algn="just" fontAlgn="auto">
              <a:lnSpc>
                <a:spcPct val="150000"/>
              </a:lnSpc>
            </a:pPr>
            <a:r>
              <a:rPr sz="1100" dirty="0">
                <a:sym typeface="Arial" panose="020B0604020202020204" pitchFamily="34" charset="0"/>
              </a:rPr>
              <a:t>通过网络爬虫或网站公开API等方式从网站上获取数据信息，该方法可以数据从网页中抽取出来，将其存储为统一的本地数据文件，它支持图片、音频、视频等文件或附件的采集，附件与正文可以自动关联。除了网站中包含的内容之外，还可以使用DPI或DFI等带宽管理技术实现对网络流量的采集。</a:t>
            </a:r>
            <a:endParaRPr sz="1100" dirty="0">
              <a:sym typeface="Arial" panose="020B0604020202020204" pitchFamily="34" charset="0"/>
            </a:endParaRPr>
          </a:p>
          <a:p>
            <a:pPr algn="just" fontAlgn="auto">
              <a:lnSpc>
                <a:spcPct val="150000"/>
              </a:lnSpc>
            </a:pPr>
            <a:endParaRPr sz="11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组合 49"/>
          <p:cNvGrpSpPr/>
          <p:nvPr/>
        </p:nvGrpSpPr>
        <p:grpSpPr>
          <a:xfrm>
            <a:off x="1754534" y="3466147"/>
            <a:ext cx="5693399" cy="415498"/>
            <a:chOff x="1807265" y="2462595"/>
            <a:chExt cx="5693399" cy="415498"/>
          </a:xfrm>
        </p:grpSpPr>
        <p:sp>
          <p:nvSpPr>
            <p:cNvPr id="58" name="圆角矩形 57"/>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9" name="矩形 58"/>
            <p:cNvSpPr/>
            <p:nvPr/>
          </p:nvSpPr>
          <p:spPr>
            <a:xfrm>
              <a:off x="1883286" y="2462595"/>
              <a:ext cx="3038011" cy="415498"/>
            </a:xfrm>
            <a:prstGeom prst="rect">
              <a:avLst/>
            </a:prstGeom>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1.3</a:t>
              </a:r>
              <a:r>
                <a:rPr lang="zh-CN" altLang="en-US" sz="2100" spc="225" dirty="0">
                  <a:solidFill>
                    <a:schemeClr val="bg1"/>
                  </a:solidFill>
                  <a:latin typeface="微软雅黑" panose="020B0503020204020204" pitchFamily="34" charset="-122"/>
                  <a:ea typeface="微软雅黑" panose="020B0503020204020204" pitchFamily="34" charset="-122"/>
                </a:rPr>
                <a:t>　</a:t>
              </a:r>
              <a:r>
                <a:rPr lang="zh-CN" altLang="en-US" sz="2100" spc="225" dirty="0" smtClean="0">
                  <a:solidFill>
                    <a:schemeClr val="bg1"/>
                  </a:solidFill>
                  <a:latin typeface="微软雅黑" panose="020B0503020204020204" pitchFamily="34" charset="-122"/>
                  <a:ea typeface="微软雅黑" panose="020B0503020204020204" pitchFamily="34" charset="-122"/>
                </a:rPr>
                <a:t>大数据应用场景</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47" name="组合 46"/>
          <p:cNvGrpSpPr/>
          <p:nvPr/>
        </p:nvGrpSpPr>
        <p:grpSpPr>
          <a:xfrm>
            <a:off x="1754534" y="2780267"/>
            <a:ext cx="5693399" cy="426278"/>
            <a:chOff x="1807265" y="3400693"/>
            <a:chExt cx="5693399" cy="426278"/>
          </a:xfrm>
        </p:grpSpPr>
        <p:sp>
          <p:nvSpPr>
            <p:cNvPr id="48" name="圆角矩形 47"/>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9" name="矩形 48"/>
            <p:cNvSpPr/>
            <p:nvPr/>
          </p:nvSpPr>
          <p:spPr>
            <a:xfrm>
              <a:off x="1881814" y="3411473"/>
              <a:ext cx="2739853"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大</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数据的来源</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55" name="组合 54"/>
          <p:cNvGrpSpPr/>
          <p:nvPr/>
        </p:nvGrpSpPr>
        <p:grpSpPr>
          <a:xfrm>
            <a:off x="1754534" y="2064479"/>
            <a:ext cx="5693399" cy="426279"/>
            <a:chOff x="1807265" y="3866296"/>
            <a:chExt cx="5693399" cy="426279"/>
          </a:xfrm>
        </p:grpSpPr>
        <p:sp>
          <p:nvSpPr>
            <p:cNvPr id="56" name="圆角矩形 55"/>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7" name="矩形 56"/>
            <p:cNvSpPr/>
            <p:nvPr/>
          </p:nvSpPr>
          <p:spPr>
            <a:xfrm>
              <a:off x="1881814" y="3877077"/>
              <a:ext cx="3634328"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1.1</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大数据的概念与意义</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501851" y="1169836"/>
              <a:ext cx="2140281" cy="523220"/>
            </a:xfrm>
            <a:prstGeom prst="rect">
              <a:avLst/>
            </a:prstGeom>
            <a:noFill/>
          </p:spPr>
          <p:txBody>
            <a:bodyPr wrap="none" rtlCol="0">
              <a:spAutoFit/>
            </a:bodyPr>
            <a:lstStyle/>
            <a:p>
              <a:pPr algn="ctr"/>
              <a:r>
                <a:rPr lang="zh-CN" altLang="en-US" sz="2800" dirty="0">
                  <a:solidFill>
                    <a:schemeClr val="accent4"/>
                  </a:solidFill>
                </a:rPr>
                <a:t>第一</a:t>
              </a:r>
              <a:r>
                <a:rPr lang="zh-CN" altLang="en-US" sz="2800" dirty="0" smtClean="0">
                  <a:solidFill>
                    <a:schemeClr val="accent4"/>
                  </a:solidFill>
                </a:rPr>
                <a:t>章　大数据概念与应用</a:t>
              </a:r>
              <a:endParaRPr lang="zh-CN" altLang="en-US" sz="2800" dirty="0">
                <a:solidFill>
                  <a:schemeClr val="accent4"/>
                </a:solidFill>
              </a:endParaRPr>
            </a:p>
          </p:txBody>
        </p:sp>
      </p:grpSp>
      <p:grpSp>
        <p:nvGrpSpPr>
          <p:cNvPr id="70" name="组合 69"/>
          <p:cNvGrpSpPr/>
          <p:nvPr/>
        </p:nvGrpSpPr>
        <p:grpSpPr>
          <a:xfrm>
            <a:off x="1754534" y="4185131"/>
            <a:ext cx="5693399" cy="426279"/>
            <a:chOff x="1807265" y="3866296"/>
            <a:chExt cx="5693399" cy="426279"/>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3038011"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大</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数据处理方法</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5551520" cy="300082"/>
          </a:xfrm>
          <a:prstGeom prst="rect">
            <a:avLst/>
          </a:prstGeom>
        </p:spPr>
        <p:txBody>
          <a:bodyPr wrap="none">
            <a:spAutoFit/>
          </a:bodyPr>
          <a:lstStyle/>
          <a:p>
            <a:r>
              <a:rPr lang="zh-CN" altLang="en-US" sz="1350" dirty="0" smtClean="0">
                <a:solidFill>
                  <a:schemeClr val="bg1"/>
                </a:solidFill>
              </a:rPr>
              <a:t>全国高校标准教材</a:t>
            </a:r>
            <a:r>
              <a:rPr lang="en-US" altLang="zh-CN" sz="1350" dirty="0" smtClean="0">
                <a:solidFill>
                  <a:schemeClr val="bg1"/>
                </a:solidFill>
              </a:rPr>
              <a:t>《</a:t>
            </a:r>
            <a:r>
              <a:rPr lang="zh-CN" altLang="en-US" sz="1350" dirty="0" smtClean="0">
                <a:solidFill>
                  <a:schemeClr val="bg1"/>
                </a:solidFill>
              </a:rPr>
              <a:t>云计算</a:t>
            </a:r>
            <a:r>
              <a:rPr lang="en-US" altLang="zh-CN" sz="1350" dirty="0" smtClean="0">
                <a:solidFill>
                  <a:schemeClr val="bg1"/>
                </a:solidFill>
              </a:rPr>
              <a:t>》</a:t>
            </a:r>
            <a:r>
              <a:rPr lang="zh-CN" altLang="en-US" sz="1350" dirty="0" smtClean="0">
                <a:solidFill>
                  <a:schemeClr val="bg1"/>
                </a:solidFill>
              </a:rPr>
              <a:t>姊妹篇，剖析大数据核心技术和实战应用</a:t>
            </a:r>
            <a:endParaRPr lang="zh-CN" altLang="en-US" sz="1350" dirty="0">
              <a:solidFill>
                <a:schemeClr val="bg1"/>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40</a:t>
            </a:r>
            <a:endParaRPr lang="es-ES" altLang="zh-CN" sz="1200" b="1" dirty="0">
              <a:solidFill>
                <a:schemeClr val="bg1">
                  <a:lumMod val="50000"/>
                </a:schemeClr>
              </a:solidFill>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3" name="圆角矩形 42"/>
          <p:cNvSpPr/>
          <p:nvPr/>
        </p:nvSpPr>
        <p:spPr>
          <a:xfrm>
            <a:off x="1765366" y="490091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2693045" cy="323165"/>
          </a:xfrm>
          <a:prstGeom prst="rect">
            <a:avLst/>
          </a:prstGeom>
          <a:noFill/>
        </p:spPr>
        <p:txBody>
          <a:bodyPr wrap="none" lIns="0" tIns="0" rIns="0" bIns="0" rtlCol="0">
            <a:spAutoFit/>
          </a:bodyPr>
          <a:lstStyle/>
          <a:p>
            <a:r>
              <a:rPr lang="en-US" altLang="zh-CN" sz="2100" b="1" spc="225" dirty="0" smtClean="0">
                <a:solidFill>
                  <a:prstClr val="white"/>
                </a:solidFill>
              </a:rPr>
              <a:t>1.3 </a:t>
            </a:r>
            <a:r>
              <a:rPr lang="zh-CN" altLang="en-US" sz="2100" b="1" spc="225" dirty="0" smtClean="0">
                <a:solidFill>
                  <a:prstClr val="white"/>
                </a:solidFill>
              </a:rPr>
              <a:t>大数据应用场景</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2140330" cy="300082"/>
          </a:xfrm>
          <a:prstGeom prst="rect">
            <a:avLst/>
          </a:prstGeom>
          <a:noFill/>
        </p:spPr>
        <p:txBody>
          <a:bodyPr wrap="none" rtlCol="0">
            <a:spAutoFit/>
          </a:bodyPr>
          <a:lstStyle/>
          <a:p>
            <a:r>
              <a:rPr lang="zh-CN" altLang="en-US" sz="1350" dirty="0" smtClean="0">
                <a:solidFill>
                  <a:prstClr val="white"/>
                </a:solidFill>
              </a:rPr>
              <a:t>第一章 大数据概念与应用</a:t>
            </a:r>
            <a:endParaRPr lang="zh-CN" altLang="en-US" sz="1350" dirty="0">
              <a:solidFill>
                <a:prstClr val="white"/>
              </a:solidFill>
            </a:endParaRPr>
          </a:p>
        </p:txBody>
      </p:sp>
      <p:pic>
        <p:nvPicPr>
          <p:cNvPr id="53"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60"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40</a:t>
            </a:r>
            <a:endParaRPr lang="es-ES" altLang="zh-CN" sz="1200" b="1" dirty="0">
              <a:solidFill>
                <a:schemeClr val="bg1">
                  <a:lumMod val="50000"/>
                </a:schemeClr>
              </a:solidFill>
            </a:endParaRPr>
          </a:p>
        </p:txBody>
      </p:sp>
      <p:pic>
        <p:nvPicPr>
          <p:cNvPr id="6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pic>
        <p:nvPicPr>
          <p:cNvPr id="2051" name="Picture 3" descr="E:\PPT 胡占利 工作\《大数据》随书美化PPT\2-12060Q4592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987" y="1788092"/>
            <a:ext cx="2703876" cy="168204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E:\PPT 胡占利 工作\《大数据》随书美化PPT\made-in-chin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8558" y="1768335"/>
            <a:ext cx="2405022" cy="1714760"/>
          </a:xfrm>
          <a:prstGeom prst="rect">
            <a:avLst/>
          </a:prstGeom>
          <a:noFill/>
          <a:extLst>
            <a:ext uri="{909E8E84-426E-40DD-AFC4-6F175D3DCCD1}">
              <a14:hiddenFill xmlns:a14="http://schemas.microsoft.com/office/drawing/2010/main">
                <a:solidFill>
                  <a:srgbClr val="FFFFFF"/>
                </a:solidFill>
              </a14:hiddenFill>
            </a:ext>
          </a:extLst>
        </p:spPr>
      </p:pic>
      <p:sp>
        <p:nvSpPr>
          <p:cNvPr id="28" name="矩形 27"/>
          <p:cNvSpPr/>
          <p:nvPr/>
        </p:nvSpPr>
        <p:spPr>
          <a:xfrm>
            <a:off x="345830" y="1511857"/>
            <a:ext cx="8332541" cy="3916551"/>
          </a:xfrm>
          <a:prstGeom prst="rect">
            <a:avLst/>
          </a:prstGeom>
          <a:noFill/>
          <a:ln w="381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prstClr val="white"/>
              </a:solidFill>
            </a:endParaRPr>
          </a:p>
        </p:txBody>
      </p:sp>
      <p:grpSp>
        <p:nvGrpSpPr>
          <p:cNvPr id="30" name="组合 29"/>
          <p:cNvGrpSpPr/>
          <p:nvPr/>
        </p:nvGrpSpPr>
        <p:grpSpPr>
          <a:xfrm>
            <a:off x="509987" y="1788092"/>
            <a:ext cx="8044195" cy="3523094"/>
            <a:chOff x="585193" y="1672292"/>
            <a:chExt cx="10813680" cy="4736037"/>
          </a:xfrm>
        </p:grpSpPr>
        <p:pic>
          <p:nvPicPr>
            <p:cNvPr id="32" name="图片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0372" y="1672292"/>
              <a:ext cx="3763395" cy="2278564"/>
            </a:xfrm>
            <a:prstGeom prst="rect">
              <a:avLst/>
            </a:prstGeom>
          </p:spPr>
        </p:pic>
        <p:pic>
          <p:nvPicPr>
            <p:cNvPr id="37" name="图片 36"/>
            <p:cNvPicPr>
              <a:picLocks noChangeAspect="1"/>
            </p:cNvPicPr>
            <p:nvPr/>
          </p:nvPicPr>
          <p:blipFill>
            <a:blip r:embed="rId6"/>
            <a:stretch>
              <a:fillRect/>
            </a:stretch>
          </p:blipFill>
          <p:spPr>
            <a:xfrm>
              <a:off x="585193" y="3992777"/>
              <a:ext cx="2578315" cy="2397833"/>
            </a:xfrm>
            <a:prstGeom prst="rect">
              <a:avLst/>
            </a:prstGeom>
          </p:spPr>
        </p:pic>
        <p:pic>
          <p:nvPicPr>
            <p:cNvPr id="38" name="图片 37"/>
            <p:cNvPicPr>
              <a:picLocks noChangeAspect="1"/>
            </p:cNvPicPr>
            <p:nvPr/>
          </p:nvPicPr>
          <p:blipFill rotWithShape="1">
            <a:blip r:embed="rId7"/>
            <a:srcRect l="5554" r="6943" b="11198"/>
            <a:stretch>
              <a:fillRect/>
            </a:stretch>
          </p:blipFill>
          <p:spPr>
            <a:xfrm>
              <a:off x="3239305" y="4000780"/>
              <a:ext cx="3439885" cy="2389830"/>
            </a:xfrm>
            <a:prstGeom prst="rect">
              <a:avLst/>
            </a:prstGeom>
          </p:spPr>
        </p:pic>
        <p:pic>
          <p:nvPicPr>
            <p:cNvPr id="39" name="图片 38"/>
            <p:cNvPicPr>
              <a:picLocks noChangeAspect="1"/>
            </p:cNvPicPr>
            <p:nvPr/>
          </p:nvPicPr>
          <p:blipFill rotWithShape="1">
            <a:blip r:embed="rId8"/>
            <a:srcRect l="7409" t="11636" r="4762"/>
            <a:stretch>
              <a:fillRect/>
            </a:stretch>
          </p:blipFill>
          <p:spPr>
            <a:xfrm>
              <a:off x="6735877" y="4000780"/>
              <a:ext cx="2416745" cy="2390311"/>
            </a:xfrm>
            <a:prstGeom prst="rect">
              <a:avLst/>
            </a:prstGeom>
          </p:spPr>
        </p:pic>
        <p:pic>
          <p:nvPicPr>
            <p:cNvPr id="40" name="图片 39"/>
            <p:cNvPicPr>
              <a:picLocks noChangeAspect="1"/>
            </p:cNvPicPr>
            <p:nvPr/>
          </p:nvPicPr>
          <p:blipFill rotWithShape="1">
            <a:blip r:embed="rId9"/>
            <a:srcRect l="15625" r="13000"/>
            <a:stretch>
              <a:fillRect/>
            </a:stretch>
          </p:blipFill>
          <p:spPr>
            <a:xfrm>
              <a:off x="9221096" y="4000780"/>
              <a:ext cx="2177777" cy="2407549"/>
            </a:xfrm>
            <a:prstGeom prst="rect">
              <a:avLst/>
            </a:prstGeom>
          </p:spPr>
        </p:pic>
      </p:grpSp>
      <p:sp>
        <p:nvSpPr>
          <p:cNvPr id="41" name="矩形 40"/>
          <p:cNvSpPr/>
          <p:nvPr/>
        </p:nvSpPr>
        <p:spPr>
          <a:xfrm>
            <a:off x="3336368" y="1315649"/>
            <a:ext cx="2757486" cy="415498"/>
          </a:xfrm>
          <a:prstGeom prst="rect">
            <a:avLst/>
          </a:prstGeom>
          <a:solidFill>
            <a:schemeClr val="tx1">
              <a:lumMod val="65000"/>
              <a:lumOff val="35000"/>
            </a:schemeClr>
          </a:solidFill>
        </p:spPr>
        <p:txBody>
          <a:bodyPr wrap="non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100" spc="225" dirty="0" smtClean="0">
                <a:solidFill>
                  <a:prstClr val="white"/>
                </a:solidFill>
              </a:rPr>
              <a:t>大数据</a:t>
            </a:r>
            <a:r>
              <a:rPr lang="en-US" altLang="zh-CN" sz="2100" spc="225" dirty="0" smtClean="0">
                <a:solidFill>
                  <a:prstClr val="white"/>
                </a:solidFill>
              </a:rPr>
              <a:t>7</a:t>
            </a:r>
            <a:r>
              <a:rPr lang="zh-CN" altLang="en-US" sz="2100" spc="225" dirty="0" smtClean="0">
                <a:solidFill>
                  <a:prstClr val="white"/>
                </a:solidFill>
              </a:rPr>
              <a:t>个应用场景</a:t>
            </a:r>
            <a:endParaRPr lang="zh-CN" altLang="en-US" sz="2100" spc="225" dirty="0">
              <a:solidFill>
                <a:prstClr val="white"/>
              </a:solidFill>
            </a:endParaRPr>
          </a:p>
        </p:txBody>
      </p:sp>
      <p:grpSp>
        <p:nvGrpSpPr>
          <p:cNvPr id="42" name="组合 41"/>
          <p:cNvGrpSpPr/>
          <p:nvPr/>
        </p:nvGrpSpPr>
        <p:grpSpPr>
          <a:xfrm>
            <a:off x="873965" y="2666404"/>
            <a:ext cx="1904349" cy="648885"/>
            <a:chOff x="1307154" y="2302514"/>
            <a:chExt cx="2539132" cy="865180"/>
          </a:xfrm>
        </p:grpSpPr>
        <p:sp>
          <p:nvSpPr>
            <p:cNvPr id="43" name="矩形 42"/>
            <p:cNvSpPr/>
            <p:nvPr/>
          </p:nvSpPr>
          <p:spPr>
            <a:xfrm>
              <a:off x="1307154" y="2302514"/>
              <a:ext cx="2539132" cy="86518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prstClr val="white"/>
                </a:solidFill>
              </a:endParaRPr>
            </a:p>
          </p:txBody>
        </p:sp>
        <p:sp>
          <p:nvSpPr>
            <p:cNvPr id="44" name="矩形 43"/>
            <p:cNvSpPr/>
            <p:nvPr/>
          </p:nvSpPr>
          <p:spPr>
            <a:xfrm>
              <a:off x="1423988" y="2361288"/>
              <a:ext cx="2324100" cy="7476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prstClr val="white"/>
                </a:solidFill>
              </a:endParaRPr>
            </a:p>
          </p:txBody>
        </p:sp>
        <p:sp>
          <p:nvSpPr>
            <p:cNvPr id="45" name="文本框 23"/>
            <p:cNvSpPr txBox="1"/>
            <p:nvPr/>
          </p:nvSpPr>
          <p:spPr>
            <a:xfrm>
              <a:off x="1696263" y="2442717"/>
              <a:ext cx="1983039" cy="61555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b="1" dirty="0" smtClean="0">
                  <a:solidFill>
                    <a:prstClr val="white"/>
                  </a:solidFill>
                </a:rPr>
                <a:t>   环境</a:t>
              </a:r>
              <a:endParaRPr lang="zh-CN" altLang="en-US" sz="2400" b="1" dirty="0">
                <a:solidFill>
                  <a:prstClr val="white"/>
                </a:solidFill>
              </a:endParaRPr>
            </a:p>
          </p:txBody>
        </p:sp>
      </p:grpSp>
      <p:grpSp>
        <p:nvGrpSpPr>
          <p:cNvPr id="46" name="组合 45"/>
          <p:cNvGrpSpPr/>
          <p:nvPr/>
        </p:nvGrpSpPr>
        <p:grpSpPr>
          <a:xfrm>
            <a:off x="3744976" y="2666404"/>
            <a:ext cx="1904349" cy="648885"/>
            <a:chOff x="1307154" y="2302514"/>
            <a:chExt cx="2539132" cy="865180"/>
          </a:xfrm>
        </p:grpSpPr>
        <p:sp>
          <p:nvSpPr>
            <p:cNvPr id="47" name="矩形 46"/>
            <p:cNvSpPr/>
            <p:nvPr/>
          </p:nvSpPr>
          <p:spPr>
            <a:xfrm>
              <a:off x="1307154" y="2302514"/>
              <a:ext cx="2539132" cy="86518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prstClr val="white"/>
                </a:solidFill>
              </a:endParaRPr>
            </a:p>
          </p:txBody>
        </p:sp>
        <p:sp>
          <p:nvSpPr>
            <p:cNvPr id="48" name="矩形 47"/>
            <p:cNvSpPr/>
            <p:nvPr/>
          </p:nvSpPr>
          <p:spPr>
            <a:xfrm>
              <a:off x="1423988" y="2361288"/>
              <a:ext cx="2324100" cy="7476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prstClr val="white"/>
                </a:solidFill>
              </a:endParaRPr>
            </a:p>
          </p:txBody>
        </p:sp>
        <p:sp>
          <p:nvSpPr>
            <p:cNvPr id="49" name="文本框 34"/>
            <p:cNvSpPr txBox="1"/>
            <p:nvPr/>
          </p:nvSpPr>
          <p:spPr>
            <a:xfrm>
              <a:off x="1781957" y="2431329"/>
              <a:ext cx="1983039" cy="61555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b="1" dirty="0" smtClean="0">
                  <a:solidFill>
                    <a:prstClr val="white"/>
                  </a:solidFill>
                </a:rPr>
                <a:t>教育行业</a:t>
              </a:r>
              <a:endParaRPr lang="zh-CN" altLang="en-US" sz="2400" b="1" dirty="0">
                <a:solidFill>
                  <a:prstClr val="white"/>
                </a:solidFill>
              </a:endParaRPr>
            </a:p>
          </p:txBody>
        </p:sp>
      </p:grpSp>
      <p:grpSp>
        <p:nvGrpSpPr>
          <p:cNvPr id="50" name="组合 49"/>
          <p:cNvGrpSpPr/>
          <p:nvPr/>
        </p:nvGrpSpPr>
        <p:grpSpPr>
          <a:xfrm>
            <a:off x="6401466" y="2666404"/>
            <a:ext cx="1904349" cy="648885"/>
            <a:chOff x="1307154" y="2302514"/>
            <a:chExt cx="2539132" cy="865180"/>
          </a:xfrm>
        </p:grpSpPr>
        <p:sp>
          <p:nvSpPr>
            <p:cNvPr id="51" name="矩形 50"/>
            <p:cNvSpPr/>
            <p:nvPr/>
          </p:nvSpPr>
          <p:spPr>
            <a:xfrm>
              <a:off x="1307154" y="2302514"/>
              <a:ext cx="2539132" cy="86518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prstClr val="white"/>
                </a:solidFill>
              </a:endParaRPr>
            </a:p>
          </p:txBody>
        </p:sp>
        <p:sp>
          <p:nvSpPr>
            <p:cNvPr id="52" name="矩形 51"/>
            <p:cNvSpPr/>
            <p:nvPr/>
          </p:nvSpPr>
          <p:spPr>
            <a:xfrm>
              <a:off x="1423988" y="2361288"/>
              <a:ext cx="2324100" cy="7476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prstClr val="white"/>
                </a:solidFill>
              </a:endParaRPr>
            </a:p>
          </p:txBody>
        </p:sp>
        <p:sp>
          <p:nvSpPr>
            <p:cNvPr id="54" name="文本框 38"/>
            <p:cNvSpPr txBox="1"/>
            <p:nvPr/>
          </p:nvSpPr>
          <p:spPr>
            <a:xfrm>
              <a:off x="1712949" y="2431329"/>
              <a:ext cx="1983039" cy="61555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b="1" dirty="0" smtClean="0">
                  <a:solidFill>
                    <a:prstClr val="white"/>
                  </a:solidFill>
                </a:rPr>
                <a:t>医疗行业</a:t>
              </a:r>
              <a:endParaRPr lang="zh-CN" altLang="en-US" sz="2400" b="1" dirty="0">
                <a:solidFill>
                  <a:prstClr val="white"/>
                </a:solidFill>
              </a:endParaRPr>
            </a:p>
          </p:txBody>
        </p:sp>
      </p:grpSp>
      <p:grpSp>
        <p:nvGrpSpPr>
          <p:cNvPr id="56" name="组合 55"/>
          <p:cNvGrpSpPr/>
          <p:nvPr/>
        </p:nvGrpSpPr>
        <p:grpSpPr>
          <a:xfrm>
            <a:off x="523621" y="4537700"/>
            <a:ext cx="1904349" cy="648885"/>
            <a:chOff x="1307154" y="2302514"/>
            <a:chExt cx="2539132" cy="865180"/>
          </a:xfrm>
        </p:grpSpPr>
        <p:sp>
          <p:nvSpPr>
            <p:cNvPr id="57" name="矩形 56"/>
            <p:cNvSpPr/>
            <p:nvPr/>
          </p:nvSpPr>
          <p:spPr>
            <a:xfrm>
              <a:off x="1307154" y="2302514"/>
              <a:ext cx="2539132" cy="86518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prstClr val="white"/>
                </a:solidFill>
              </a:endParaRPr>
            </a:p>
          </p:txBody>
        </p:sp>
        <p:sp>
          <p:nvSpPr>
            <p:cNvPr id="58" name="矩形 57"/>
            <p:cNvSpPr/>
            <p:nvPr/>
          </p:nvSpPr>
          <p:spPr>
            <a:xfrm>
              <a:off x="1423988" y="2361288"/>
              <a:ext cx="2324100" cy="7476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prstClr val="white"/>
                </a:solidFill>
              </a:endParaRPr>
            </a:p>
          </p:txBody>
        </p:sp>
        <p:sp>
          <p:nvSpPr>
            <p:cNvPr id="59" name="文本框 42"/>
            <p:cNvSpPr txBox="1"/>
            <p:nvPr/>
          </p:nvSpPr>
          <p:spPr>
            <a:xfrm>
              <a:off x="1765050" y="2442717"/>
              <a:ext cx="1983039" cy="61555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b="1" dirty="0" smtClean="0">
                  <a:solidFill>
                    <a:prstClr val="white"/>
                  </a:solidFill>
                </a:rPr>
                <a:t>  农业</a:t>
              </a:r>
              <a:endParaRPr lang="zh-CN" altLang="en-US" sz="2400" b="1" dirty="0">
                <a:solidFill>
                  <a:prstClr val="white"/>
                </a:solidFill>
              </a:endParaRPr>
            </a:p>
          </p:txBody>
        </p:sp>
      </p:grpSp>
      <p:grpSp>
        <p:nvGrpSpPr>
          <p:cNvPr id="63" name="组合 62"/>
          <p:cNvGrpSpPr/>
          <p:nvPr/>
        </p:nvGrpSpPr>
        <p:grpSpPr>
          <a:xfrm>
            <a:off x="2811630" y="4537700"/>
            <a:ext cx="1904349" cy="648885"/>
            <a:chOff x="1307154" y="2302514"/>
            <a:chExt cx="2539132" cy="865180"/>
          </a:xfrm>
        </p:grpSpPr>
        <p:sp>
          <p:nvSpPr>
            <p:cNvPr id="64" name="矩形 63"/>
            <p:cNvSpPr/>
            <p:nvPr/>
          </p:nvSpPr>
          <p:spPr>
            <a:xfrm>
              <a:off x="1307154" y="2302514"/>
              <a:ext cx="2539132" cy="86518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prstClr val="white"/>
                </a:solidFill>
              </a:endParaRPr>
            </a:p>
          </p:txBody>
        </p:sp>
        <p:sp>
          <p:nvSpPr>
            <p:cNvPr id="65" name="矩形 64"/>
            <p:cNvSpPr/>
            <p:nvPr/>
          </p:nvSpPr>
          <p:spPr>
            <a:xfrm>
              <a:off x="1423988" y="2361288"/>
              <a:ext cx="2324100" cy="7476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prstClr val="white"/>
                </a:solidFill>
              </a:endParaRPr>
            </a:p>
          </p:txBody>
        </p:sp>
        <p:sp>
          <p:nvSpPr>
            <p:cNvPr id="66" name="文本框 46"/>
            <p:cNvSpPr txBox="1"/>
            <p:nvPr/>
          </p:nvSpPr>
          <p:spPr>
            <a:xfrm>
              <a:off x="1436039" y="2442717"/>
              <a:ext cx="2324100" cy="61555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b="1" dirty="0" smtClean="0">
                  <a:solidFill>
                    <a:prstClr val="white"/>
                  </a:solidFill>
                </a:rPr>
                <a:t>  智慧城市</a:t>
              </a:r>
              <a:endParaRPr lang="zh-CN" altLang="en-US" sz="2400" b="1" dirty="0">
                <a:solidFill>
                  <a:prstClr val="white"/>
                </a:solidFill>
              </a:endParaRPr>
            </a:p>
          </p:txBody>
        </p:sp>
      </p:grpSp>
      <p:grpSp>
        <p:nvGrpSpPr>
          <p:cNvPr id="67" name="组合 66"/>
          <p:cNvGrpSpPr/>
          <p:nvPr/>
        </p:nvGrpSpPr>
        <p:grpSpPr>
          <a:xfrm>
            <a:off x="5130879" y="4537700"/>
            <a:ext cx="1775082" cy="648885"/>
            <a:chOff x="1307154" y="2302514"/>
            <a:chExt cx="2605864" cy="865180"/>
          </a:xfrm>
        </p:grpSpPr>
        <p:sp>
          <p:nvSpPr>
            <p:cNvPr id="68" name="矩形 67"/>
            <p:cNvSpPr/>
            <p:nvPr/>
          </p:nvSpPr>
          <p:spPr>
            <a:xfrm>
              <a:off x="1307154" y="2302514"/>
              <a:ext cx="2539132" cy="86518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prstClr val="white"/>
                </a:solidFill>
              </a:endParaRPr>
            </a:p>
          </p:txBody>
        </p:sp>
        <p:sp>
          <p:nvSpPr>
            <p:cNvPr id="69" name="矩形 68"/>
            <p:cNvSpPr/>
            <p:nvPr/>
          </p:nvSpPr>
          <p:spPr>
            <a:xfrm>
              <a:off x="1423988" y="2361288"/>
              <a:ext cx="2324100" cy="7476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prstClr val="white"/>
                </a:solidFill>
              </a:endParaRPr>
            </a:p>
          </p:txBody>
        </p:sp>
        <p:sp>
          <p:nvSpPr>
            <p:cNvPr id="70" name="文本框 50"/>
            <p:cNvSpPr txBox="1"/>
            <p:nvPr/>
          </p:nvSpPr>
          <p:spPr>
            <a:xfrm>
              <a:off x="1588918" y="2442717"/>
              <a:ext cx="2324100" cy="61555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b="1" dirty="0" smtClean="0">
                  <a:solidFill>
                    <a:prstClr val="white"/>
                  </a:solidFill>
                </a:rPr>
                <a:t>零售行业</a:t>
              </a:r>
              <a:endParaRPr lang="zh-CN" altLang="en-US" sz="2400" b="1" dirty="0">
                <a:solidFill>
                  <a:prstClr val="white"/>
                </a:solidFill>
              </a:endParaRPr>
            </a:p>
          </p:txBody>
        </p:sp>
      </p:grpSp>
      <p:grpSp>
        <p:nvGrpSpPr>
          <p:cNvPr id="71" name="组合 70"/>
          <p:cNvGrpSpPr/>
          <p:nvPr/>
        </p:nvGrpSpPr>
        <p:grpSpPr>
          <a:xfrm>
            <a:off x="6945037" y="4537700"/>
            <a:ext cx="1640555" cy="648885"/>
            <a:chOff x="1307154" y="2302514"/>
            <a:chExt cx="2605864" cy="865180"/>
          </a:xfrm>
        </p:grpSpPr>
        <p:sp>
          <p:nvSpPr>
            <p:cNvPr id="72" name="矩形 71"/>
            <p:cNvSpPr/>
            <p:nvPr/>
          </p:nvSpPr>
          <p:spPr>
            <a:xfrm>
              <a:off x="1307154" y="2302514"/>
              <a:ext cx="2539132" cy="86518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prstClr val="white"/>
                </a:solidFill>
              </a:endParaRPr>
            </a:p>
          </p:txBody>
        </p:sp>
        <p:sp>
          <p:nvSpPr>
            <p:cNvPr id="73" name="矩形 72"/>
            <p:cNvSpPr/>
            <p:nvPr/>
          </p:nvSpPr>
          <p:spPr>
            <a:xfrm>
              <a:off x="1423988" y="2361288"/>
              <a:ext cx="2324100" cy="7476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350">
                <a:solidFill>
                  <a:prstClr val="white"/>
                </a:solidFill>
              </a:endParaRPr>
            </a:p>
          </p:txBody>
        </p:sp>
        <p:sp>
          <p:nvSpPr>
            <p:cNvPr id="74" name="文本框 54"/>
            <p:cNvSpPr txBox="1"/>
            <p:nvPr/>
          </p:nvSpPr>
          <p:spPr>
            <a:xfrm>
              <a:off x="1588916" y="2442717"/>
              <a:ext cx="2324102" cy="61555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400" b="1" dirty="0" smtClean="0">
                  <a:solidFill>
                    <a:prstClr val="white"/>
                  </a:solidFill>
                </a:rPr>
                <a:t>金融行业</a:t>
              </a:r>
              <a:endParaRPr lang="zh-CN" altLang="en-US" sz="2400" b="1" dirty="0">
                <a:solidFill>
                  <a:prstClr val="white"/>
                </a:solidFill>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2693045" cy="323165"/>
          </a:xfrm>
          <a:prstGeom prst="rect">
            <a:avLst/>
          </a:prstGeom>
          <a:noFill/>
        </p:spPr>
        <p:txBody>
          <a:bodyPr wrap="none" lIns="0" tIns="0" rIns="0" bIns="0" rtlCol="0">
            <a:spAutoFit/>
          </a:bodyPr>
          <a:lstStyle/>
          <a:p>
            <a:r>
              <a:rPr lang="en-US" altLang="zh-CN" sz="2100" b="1" spc="225" dirty="0" smtClean="0">
                <a:solidFill>
                  <a:prstClr val="white"/>
                </a:solidFill>
              </a:rPr>
              <a:t>1.3 </a:t>
            </a:r>
            <a:r>
              <a:rPr lang="zh-CN" altLang="en-US" sz="2100" b="1" spc="225" dirty="0" smtClean="0">
                <a:solidFill>
                  <a:prstClr val="white"/>
                </a:solidFill>
              </a:rPr>
              <a:t>大数据应用场景</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2140330" cy="300082"/>
          </a:xfrm>
          <a:prstGeom prst="rect">
            <a:avLst/>
          </a:prstGeom>
          <a:noFill/>
        </p:spPr>
        <p:txBody>
          <a:bodyPr wrap="none" rtlCol="0">
            <a:spAutoFit/>
          </a:bodyPr>
          <a:lstStyle/>
          <a:p>
            <a:r>
              <a:rPr lang="zh-CN" altLang="en-US" sz="1350" dirty="0" smtClean="0">
                <a:solidFill>
                  <a:prstClr val="white"/>
                </a:solidFill>
              </a:rPr>
              <a:t>第一章 大数据概念与应用</a:t>
            </a:r>
            <a:endParaRPr lang="zh-CN" altLang="en-US" sz="1350" dirty="0">
              <a:solidFill>
                <a:prstClr val="white"/>
              </a:solidFill>
            </a:endParaRPr>
          </a:p>
        </p:txBody>
      </p:sp>
      <p:pic>
        <p:nvPicPr>
          <p:cNvPr id="53"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60"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40</a:t>
            </a:r>
            <a:endParaRPr lang="es-ES" altLang="zh-CN" sz="1200" b="1" dirty="0">
              <a:solidFill>
                <a:schemeClr val="bg1">
                  <a:lumMod val="50000"/>
                </a:schemeClr>
              </a:solidFill>
            </a:endParaRPr>
          </a:p>
        </p:txBody>
      </p:sp>
      <p:pic>
        <p:nvPicPr>
          <p:cNvPr id="6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pic>
        <p:nvPicPr>
          <p:cNvPr id="76" name="图片 75"/>
          <p:cNvPicPr>
            <a:picLocks noChangeAspect="1"/>
          </p:cNvPicPr>
          <p:nvPr/>
        </p:nvPicPr>
        <p:blipFill rotWithShape="1">
          <a:blip r:embed="rId3"/>
          <a:srcRect l="7409" t="11636" r="4762"/>
          <a:stretch>
            <a:fillRect/>
          </a:stretch>
        </p:blipFill>
        <p:spPr>
          <a:xfrm>
            <a:off x="508958" y="1034459"/>
            <a:ext cx="673313" cy="665948"/>
          </a:xfrm>
          <a:prstGeom prst="rect">
            <a:avLst/>
          </a:prstGeom>
        </p:spPr>
      </p:pic>
      <p:grpSp>
        <p:nvGrpSpPr>
          <p:cNvPr id="77" name="组合 76"/>
          <p:cNvGrpSpPr/>
          <p:nvPr/>
        </p:nvGrpSpPr>
        <p:grpSpPr>
          <a:xfrm>
            <a:off x="1302161" y="1034459"/>
            <a:ext cx="1840996" cy="661406"/>
            <a:chOff x="1307154" y="2302514"/>
            <a:chExt cx="2539132" cy="865180"/>
          </a:xfrm>
        </p:grpSpPr>
        <p:sp>
          <p:nvSpPr>
            <p:cNvPr id="78" name="矩形 77"/>
            <p:cNvSpPr/>
            <p:nvPr/>
          </p:nvSpPr>
          <p:spPr>
            <a:xfrm>
              <a:off x="1307154" y="2302514"/>
              <a:ext cx="2539132" cy="86518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9" name="矩形 78"/>
            <p:cNvSpPr/>
            <p:nvPr/>
          </p:nvSpPr>
          <p:spPr>
            <a:xfrm>
              <a:off x="1423988" y="2361288"/>
              <a:ext cx="2324100" cy="7476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0" name="文本框 50"/>
            <p:cNvSpPr txBox="1"/>
            <p:nvPr/>
          </p:nvSpPr>
          <p:spPr>
            <a:xfrm>
              <a:off x="1602699" y="2419137"/>
              <a:ext cx="1966674" cy="615553"/>
            </a:xfrm>
            <a:prstGeom prst="rect">
              <a:avLst/>
            </a:prstGeom>
            <a:noFill/>
          </p:spPr>
          <p:txBody>
            <a:bodyPr wrap="square" rtlCol="0">
              <a:spAutoFit/>
            </a:bodyPr>
            <a:lstStyle/>
            <a:p>
              <a:pPr algn="ctr"/>
              <a:r>
                <a:rPr lang="zh-CN" altLang="en-US" sz="2400" b="1" dirty="0" smtClean="0">
                  <a:solidFill>
                    <a:prstClr val="white"/>
                  </a:solidFill>
                </a:rPr>
                <a:t>零售行业</a:t>
              </a:r>
              <a:endParaRPr lang="zh-CN" altLang="en-US" sz="2400" b="1" dirty="0">
                <a:solidFill>
                  <a:prstClr val="white"/>
                </a:solidFill>
              </a:endParaRPr>
            </a:p>
          </p:txBody>
        </p:sp>
      </p:grpSp>
      <p:sp>
        <p:nvSpPr>
          <p:cNvPr id="2" name="矩形 1"/>
          <p:cNvSpPr/>
          <p:nvPr/>
        </p:nvSpPr>
        <p:spPr>
          <a:xfrm>
            <a:off x="508958" y="1837426"/>
            <a:ext cx="3417723" cy="3890514"/>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664482" y="2109151"/>
            <a:ext cx="3088010" cy="2677656"/>
          </a:xfrm>
          <a:prstGeom prst="rect">
            <a:avLst/>
          </a:prstGeom>
        </p:spPr>
        <p:txBody>
          <a:bodyPr wrap="square">
            <a:spAutoFit/>
          </a:bodyPr>
          <a:lstStyle/>
          <a:p>
            <a:r>
              <a:rPr lang="zh-CN" altLang="zh-CN" sz="1400" dirty="0"/>
              <a:t>零售行业大数据应用有两个层面，一个层面是零售行业可以了解客户的消费喜好和趋势，进行商品的精准营销，降低营销成本</a:t>
            </a:r>
            <a:r>
              <a:rPr lang="zh-CN" altLang="zh-CN" sz="1400" dirty="0" smtClean="0"/>
              <a:t>。</a:t>
            </a:r>
            <a:r>
              <a:rPr lang="zh-CN" altLang="zh-CN" sz="1400" dirty="0"/>
              <a:t>另一个层面是依据客户购买的产品，为客户提供可能购买的其他产品，扩大销售额，也属于精准营销范畴。</a:t>
            </a:r>
            <a:endParaRPr lang="en-US" altLang="zh-CN" sz="1400" dirty="0"/>
          </a:p>
          <a:p>
            <a:endParaRPr lang="en-US" altLang="zh-CN" sz="1400" dirty="0" smtClean="0"/>
          </a:p>
          <a:p>
            <a:r>
              <a:rPr lang="zh-CN" altLang="zh-CN" sz="1400" dirty="0"/>
              <a:t>未来考验零售企业的是如何挖掘消费者需求，以及高效整合供应链满足其需求的能力，因此，信息技术水平的高低成为获得竞争优势的关键要素。</a:t>
            </a:r>
            <a:endParaRPr lang="zh-CN" altLang="zh-CN" sz="1400" dirty="0"/>
          </a:p>
        </p:txBody>
      </p:sp>
      <p:grpSp>
        <p:nvGrpSpPr>
          <p:cNvPr id="88" name="组合 87"/>
          <p:cNvGrpSpPr/>
          <p:nvPr/>
        </p:nvGrpSpPr>
        <p:grpSpPr>
          <a:xfrm>
            <a:off x="5442641" y="1034459"/>
            <a:ext cx="1840996" cy="661406"/>
            <a:chOff x="1307154" y="2302514"/>
            <a:chExt cx="2539132" cy="865180"/>
          </a:xfrm>
        </p:grpSpPr>
        <p:sp>
          <p:nvSpPr>
            <p:cNvPr id="89" name="矩形 88"/>
            <p:cNvSpPr/>
            <p:nvPr/>
          </p:nvSpPr>
          <p:spPr>
            <a:xfrm>
              <a:off x="1307154" y="2302514"/>
              <a:ext cx="2539132" cy="86518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90" name="矩形 89"/>
            <p:cNvSpPr/>
            <p:nvPr/>
          </p:nvSpPr>
          <p:spPr>
            <a:xfrm>
              <a:off x="1423988" y="2361288"/>
              <a:ext cx="2324100" cy="7476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91" name="文本框 50"/>
            <p:cNvSpPr txBox="1"/>
            <p:nvPr/>
          </p:nvSpPr>
          <p:spPr>
            <a:xfrm>
              <a:off x="1602699" y="2419137"/>
              <a:ext cx="1966674" cy="615553"/>
            </a:xfrm>
            <a:prstGeom prst="rect">
              <a:avLst/>
            </a:prstGeom>
            <a:noFill/>
          </p:spPr>
          <p:txBody>
            <a:bodyPr wrap="square" rtlCol="0">
              <a:spAutoFit/>
            </a:bodyPr>
            <a:lstStyle/>
            <a:p>
              <a:pPr algn="ctr"/>
              <a:r>
                <a:rPr lang="zh-CN" altLang="en-US" sz="2400" b="1" dirty="0" smtClean="0">
                  <a:solidFill>
                    <a:prstClr val="white"/>
                  </a:solidFill>
                </a:rPr>
                <a:t>金融行业</a:t>
              </a:r>
              <a:endParaRPr lang="zh-CN" altLang="en-US" sz="2400" b="1" dirty="0">
                <a:solidFill>
                  <a:prstClr val="white"/>
                </a:solidFill>
              </a:endParaRPr>
            </a:p>
          </p:txBody>
        </p:sp>
      </p:grpSp>
      <p:sp>
        <p:nvSpPr>
          <p:cNvPr id="92" name="矩形 91"/>
          <p:cNvSpPr/>
          <p:nvPr/>
        </p:nvSpPr>
        <p:spPr>
          <a:xfrm>
            <a:off x="4649438" y="1837426"/>
            <a:ext cx="3417723" cy="3890514"/>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矩形 92"/>
          <p:cNvSpPr/>
          <p:nvPr/>
        </p:nvSpPr>
        <p:spPr>
          <a:xfrm>
            <a:off x="4804962" y="2109151"/>
            <a:ext cx="3088010" cy="2893100"/>
          </a:xfrm>
          <a:prstGeom prst="rect">
            <a:avLst/>
          </a:prstGeom>
        </p:spPr>
        <p:txBody>
          <a:bodyPr wrap="square">
            <a:spAutoFit/>
          </a:bodyPr>
          <a:lstStyle/>
          <a:p>
            <a:r>
              <a:rPr lang="en-US" altLang="zh-CN" sz="1400" b="1" dirty="0">
                <a:solidFill>
                  <a:schemeClr val="accent1"/>
                </a:solidFill>
              </a:rPr>
              <a:t>1</a:t>
            </a:r>
            <a:r>
              <a:rPr lang="zh-CN" altLang="zh-CN" sz="1400" b="1" dirty="0">
                <a:solidFill>
                  <a:schemeClr val="accent1"/>
                </a:solidFill>
              </a:rPr>
              <a:t>）银行数据应用</a:t>
            </a:r>
            <a:r>
              <a:rPr lang="zh-CN" altLang="zh-CN" sz="1400" b="1" dirty="0" smtClean="0">
                <a:solidFill>
                  <a:schemeClr val="accent1"/>
                </a:solidFill>
              </a:rPr>
              <a:t>场景</a:t>
            </a:r>
            <a:endParaRPr lang="en-US" altLang="zh-CN" sz="1400" b="1" dirty="0" smtClean="0">
              <a:solidFill>
                <a:schemeClr val="accent1"/>
              </a:solidFill>
            </a:endParaRPr>
          </a:p>
          <a:p>
            <a:r>
              <a:rPr lang="zh-CN" altLang="zh-CN" sz="1400" dirty="0" smtClean="0"/>
              <a:t>利用</a:t>
            </a:r>
            <a:r>
              <a:rPr lang="zh-CN" altLang="zh-CN" sz="1400" dirty="0"/>
              <a:t>数据挖掘来分析出一些交易数据背后的商业价值。</a:t>
            </a:r>
            <a:endParaRPr lang="zh-CN" altLang="zh-CN" sz="1400" dirty="0"/>
          </a:p>
          <a:p>
            <a:endParaRPr lang="en-US" altLang="zh-CN" sz="1400" dirty="0" smtClean="0"/>
          </a:p>
          <a:p>
            <a:endParaRPr lang="en-US" altLang="zh-CN" sz="1400" dirty="0" smtClean="0"/>
          </a:p>
          <a:p>
            <a:r>
              <a:rPr lang="en-US" altLang="zh-CN" sz="1400" b="1" dirty="0" smtClean="0">
                <a:solidFill>
                  <a:schemeClr val="accent1"/>
                </a:solidFill>
              </a:rPr>
              <a:t>2</a:t>
            </a:r>
            <a:r>
              <a:rPr lang="zh-CN" altLang="en-US" sz="1400" b="1" dirty="0" smtClean="0">
                <a:solidFill>
                  <a:schemeClr val="accent1"/>
                </a:solidFill>
              </a:rPr>
              <a:t>）</a:t>
            </a:r>
            <a:r>
              <a:rPr lang="zh-CN" altLang="zh-CN" sz="1400" b="1" dirty="0">
                <a:solidFill>
                  <a:schemeClr val="accent1"/>
                </a:solidFill>
              </a:rPr>
              <a:t>保险数据应用</a:t>
            </a:r>
            <a:r>
              <a:rPr lang="zh-CN" altLang="zh-CN" sz="1400" b="1" dirty="0" smtClean="0">
                <a:solidFill>
                  <a:schemeClr val="accent1"/>
                </a:solidFill>
              </a:rPr>
              <a:t>场景</a:t>
            </a:r>
            <a:endParaRPr lang="en-US" altLang="zh-CN" sz="1400" b="1" dirty="0" smtClean="0">
              <a:solidFill>
                <a:schemeClr val="accent1"/>
              </a:solidFill>
            </a:endParaRPr>
          </a:p>
          <a:p>
            <a:r>
              <a:rPr lang="zh-CN" altLang="zh-CN" sz="1400" dirty="0"/>
              <a:t>用数据来提升保险产品的精算水平，提高利润水平和投资收益。</a:t>
            </a:r>
            <a:endParaRPr lang="zh-CN" altLang="zh-CN" sz="1400" dirty="0"/>
          </a:p>
          <a:p>
            <a:endParaRPr lang="en-US" altLang="zh-CN" sz="1400" dirty="0" smtClean="0"/>
          </a:p>
          <a:p>
            <a:endParaRPr lang="en-US" altLang="zh-CN" sz="1400" dirty="0" smtClean="0"/>
          </a:p>
          <a:p>
            <a:r>
              <a:rPr lang="en-US" altLang="zh-CN" sz="1400" b="1" dirty="0" smtClean="0">
                <a:solidFill>
                  <a:schemeClr val="accent1"/>
                </a:solidFill>
              </a:rPr>
              <a:t>3</a:t>
            </a:r>
            <a:r>
              <a:rPr lang="zh-CN" altLang="en-US" sz="1400" b="1" dirty="0" smtClean="0">
                <a:solidFill>
                  <a:schemeClr val="accent1"/>
                </a:solidFill>
              </a:rPr>
              <a:t>）</a:t>
            </a:r>
            <a:r>
              <a:rPr lang="zh-CN" altLang="zh-CN" sz="1400" b="1" dirty="0">
                <a:solidFill>
                  <a:schemeClr val="accent1"/>
                </a:solidFill>
              </a:rPr>
              <a:t>证券数据应用</a:t>
            </a:r>
            <a:r>
              <a:rPr lang="zh-CN" altLang="zh-CN" sz="1400" b="1" dirty="0" smtClean="0">
                <a:solidFill>
                  <a:schemeClr val="accent1"/>
                </a:solidFill>
              </a:rPr>
              <a:t>场景</a:t>
            </a:r>
            <a:endParaRPr lang="en-US" altLang="zh-CN" sz="1400" b="1" dirty="0" smtClean="0">
              <a:solidFill>
                <a:schemeClr val="accent1"/>
              </a:solidFill>
            </a:endParaRPr>
          </a:p>
          <a:p>
            <a:r>
              <a:rPr lang="zh-CN" altLang="zh-CN" sz="1400" dirty="0"/>
              <a:t>对客户交易习惯和行为分析可以帮助证券公司获得更多的收益</a:t>
            </a:r>
            <a:r>
              <a:rPr lang="zh-CN" altLang="zh-CN" sz="1400" dirty="0" smtClean="0"/>
              <a:t>。</a:t>
            </a:r>
            <a:endParaRPr lang="zh-CN" altLang="zh-CN" sz="1400" dirty="0"/>
          </a:p>
        </p:txBody>
      </p:sp>
      <p:pic>
        <p:nvPicPr>
          <p:cNvPr id="94" name="图片 93"/>
          <p:cNvPicPr>
            <a:picLocks noChangeAspect="1"/>
          </p:cNvPicPr>
          <p:nvPr/>
        </p:nvPicPr>
        <p:blipFill rotWithShape="1">
          <a:blip r:embed="rId4"/>
          <a:srcRect l="15625" r="13000"/>
          <a:stretch>
            <a:fillRect/>
          </a:stretch>
        </p:blipFill>
        <p:spPr>
          <a:xfrm>
            <a:off x="4630237" y="1028197"/>
            <a:ext cx="735818" cy="66140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2693045" cy="323165"/>
          </a:xfrm>
          <a:prstGeom prst="rect">
            <a:avLst/>
          </a:prstGeom>
          <a:noFill/>
        </p:spPr>
        <p:txBody>
          <a:bodyPr wrap="none" lIns="0" tIns="0" rIns="0" bIns="0" rtlCol="0">
            <a:spAutoFit/>
          </a:bodyPr>
          <a:lstStyle/>
          <a:p>
            <a:r>
              <a:rPr lang="en-US" altLang="zh-CN" sz="2100" b="1" spc="225" dirty="0" smtClean="0">
                <a:solidFill>
                  <a:prstClr val="white"/>
                </a:solidFill>
              </a:rPr>
              <a:t>1.3 </a:t>
            </a:r>
            <a:r>
              <a:rPr lang="zh-CN" altLang="en-US" sz="2100" b="1" spc="225" dirty="0" smtClean="0">
                <a:solidFill>
                  <a:prstClr val="white"/>
                </a:solidFill>
              </a:rPr>
              <a:t>大数据应用场景</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2140330" cy="300082"/>
          </a:xfrm>
          <a:prstGeom prst="rect">
            <a:avLst/>
          </a:prstGeom>
          <a:noFill/>
        </p:spPr>
        <p:txBody>
          <a:bodyPr wrap="none" rtlCol="0">
            <a:spAutoFit/>
          </a:bodyPr>
          <a:lstStyle/>
          <a:p>
            <a:r>
              <a:rPr lang="zh-CN" altLang="en-US" sz="1350" dirty="0" smtClean="0">
                <a:solidFill>
                  <a:prstClr val="white"/>
                </a:solidFill>
              </a:rPr>
              <a:t>第一章 大数据概念与应用</a:t>
            </a:r>
            <a:endParaRPr lang="zh-CN" altLang="en-US" sz="1350" dirty="0">
              <a:solidFill>
                <a:prstClr val="white"/>
              </a:solidFill>
            </a:endParaRPr>
          </a:p>
        </p:txBody>
      </p:sp>
      <p:pic>
        <p:nvPicPr>
          <p:cNvPr id="53"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60"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40</a:t>
            </a:r>
            <a:endParaRPr lang="es-ES" altLang="zh-CN" sz="1200" b="1" dirty="0">
              <a:solidFill>
                <a:schemeClr val="bg1">
                  <a:lumMod val="50000"/>
                </a:schemeClr>
              </a:solidFill>
            </a:endParaRPr>
          </a:p>
        </p:txBody>
      </p:sp>
      <p:pic>
        <p:nvPicPr>
          <p:cNvPr id="6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pic>
        <p:nvPicPr>
          <p:cNvPr id="81" name="Picture 2" descr="E:\PPT 胡占利 工作\《大数据》随书美化PPT\made-in-chin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958" y="1034459"/>
            <a:ext cx="1105790" cy="665948"/>
          </a:xfrm>
          <a:prstGeom prst="rect">
            <a:avLst/>
          </a:prstGeom>
          <a:noFill/>
          <a:extLst>
            <a:ext uri="{909E8E84-426E-40DD-AFC4-6F175D3DCCD1}">
              <a14:hiddenFill xmlns:a14="http://schemas.microsoft.com/office/drawing/2010/main">
                <a:solidFill>
                  <a:srgbClr val="FFFFFF"/>
                </a:solidFill>
              </a14:hiddenFill>
            </a:ext>
          </a:extLst>
        </p:spPr>
      </p:pic>
      <p:grpSp>
        <p:nvGrpSpPr>
          <p:cNvPr id="82" name="组合 81"/>
          <p:cNvGrpSpPr/>
          <p:nvPr/>
        </p:nvGrpSpPr>
        <p:grpSpPr>
          <a:xfrm>
            <a:off x="1728370" y="1034458"/>
            <a:ext cx="1830701" cy="665949"/>
            <a:chOff x="1307154" y="2302514"/>
            <a:chExt cx="2539132" cy="865180"/>
          </a:xfrm>
        </p:grpSpPr>
        <p:sp>
          <p:nvSpPr>
            <p:cNvPr id="83" name="矩形 82"/>
            <p:cNvSpPr/>
            <p:nvPr/>
          </p:nvSpPr>
          <p:spPr>
            <a:xfrm>
              <a:off x="1307154" y="2302514"/>
              <a:ext cx="2539132" cy="86518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4" name="矩形 83"/>
            <p:cNvSpPr/>
            <p:nvPr/>
          </p:nvSpPr>
          <p:spPr>
            <a:xfrm>
              <a:off x="1423988" y="2361288"/>
              <a:ext cx="2324100" cy="7476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5" name="文本框 38"/>
            <p:cNvSpPr txBox="1"/>
            <p:nvPr/>
          </p:nvSpPr>
          <p:spPr>
            <a:xfrm>
              <a:off x="1585198" y="2424733"/>
              <a:ext cx="1983039" cy="615553"/>
            </a:xfrm>
            <a:prstGeom prst="rect">
              <a:avLst/>
            </a:prstGeom>
            <a:noFill/>
          </p:spPr>
          <p:txBody>
            <a:bodyPr wrap="square" rtlCol="0">
              <a:spAutoFit/>
            </a:bodyPr>
            <a:lstStyle/>
            <a:p>
              <a:pPr algn="ctr"/>
              <a:r>
                <a:rPr lang="zh-CN" altLang="en-US" sz="2400" b="1" dirty="0" smtClean="0">
                  <a:solidFill>
                    <a:prstClr val="white"/>
                  </a:solidFill>
                </a:rPr>
                <a:t>医疗行业</a:t>
              </a:r>
              <a:endParaRPr lang="zh-CN" altLang="en-US" sz="2400" b="1" dirty="0">
                <a:solidFill>
                  <a:prstClr val="white"/>
                </a:solidFill>
              </a:endParaRPr>
            </a:p>
          </p:txBody>
        </p:sp>
      </p:grpSp>
      <p:sp>
        <p:nvSpPr>
          <p:cNvPr id="86" name="矩形 85"/>
          <p:cNvSpPr/>
          <p:nvPr/>
        </p:nvSpPr>
        <p:spPr>
          <a:xfrm>
            <a:off x="508958" y="1837426"/>
            <a:ext cx="3417723" cy="3890514"/>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矩形 86"/>
          <p:cNvSpPr/>
          <p:nvPr/>
        </p:nvSpPr>
        <p:spPr>
          <a:xfrm>
            <a:off x="673814" y="2109151"/>
            <a:ext cx="3088010" cy="3539430"/>
          </a:xfrm>
          <a:prstGeom prst="rect">
            <a:avLst/>
          </a:prstGeom>
        </p:spPr>
        <p:txBody>
          <a:bodyPr wrap="square">
            <a:spAutoFit/>
          </a:bodyPr>
          <a:lstStyle/>
          <a:p>
            <a:r>
              <a:rPr lang="zh-CN" altLang="zh-CN" sz="1400" dirty="0"/>
              <a:t>医疗行业拥有大量的病例、病理报告、治愈方案、药物报告等，通过对这些数据进行整理和分析将会极大地辅助医生提出治疗方案，帮助病人早日康复。可以构建大数据平台来收集不同病例和治疗方案，以及病人的基本特征，建立针对疾病特点的数据库，帮助医生进行疾病诊断</a:t>
            </a:r>
            <a:r>
              <a:rPr lang="zh-CN" altLang="zh-CN" sz="1400" dirty="0" smtClean="0"/>
              <a:t>。</a:t>
            </a:r>
            <a:endParaRPr lang="en-US" altLang="zh-CN" sz="1400" dirty="0" smtClean="0"/>
          </a:p>
          <a:p>
            <a:endParaRPr lang="en-US" altLang="zh-CN" sz="1400" dirty="0"/>
          </a:p>
          <a:p>
            <a:r>
              <a:rPr lang="zh-CN" altLang="zh-CN" sz="1400" dirty="0"/>
              <a:t>医疗行业的大数据应用一直在进行，但是数据并没有完全打通，基本都是孤岛数据，没办法进行大规模的应用。未来可以将这些数据统一采集起来，纳入统一的大数据平台，为人类健康造福。</a:t>
            </a:r>
            <a:endParaRPr lang="zh-CN" altLang="zh-CN" sz="1400" dirty="0"/>
          </a:p>
          <a:p>
            <a:endParaRPr lang="zh-CN" altLang="zh-CN" sz="1400" dirty="0"/>
          </a:p>
        </p:txBody>
      </p:sp>
      <p:grpSp>
        <p:nvGrpSpPr>
          <p:cNvPr id="34" name="组合 33"/>
          <p:cNvGrpSpPr/>
          <p:nvPr/>
        </p:nvGrpSpPr>
        <p:grpSpPr>
          <a:xfrm>
            <a:off x="5869667" y="1034458"/>
            <a:ext cx="1830701" cy="665949"/>
            <a:chOff x="1307154" y="2302514"/>
            <a:chExt cx="2539132" cy="865180"/>
          </a:xfrm>
        </p:grpSpPr>
        <p:sp>
          <p:nvSpPr>
            <p:cNvPr id="35" name="矩形 34"/>
            <p:cNvSpPr/>
            <p:nvPr/>
          </p:nvSpPr>
          <p:spPr>
            <a:xfrm>
              <a:off x="1307154" y="2302514"/>
              <a:ext cx="2539132" cy="86518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6" name="矩形 35"/>
            <p:cNvSpPr/>
            <p:nvPr/>
          </p:nvSpPr>
          <p:spPr>
            <a:xfrm>
              <a:off x="1423988" y="2361288"/>
              <a:ext cx="2324100" cy="7476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7" name="文本框 38"/>
            <p:cNvSpPr txBox="1"/>
            <p:nvPr/>
          </p:nvSpPr>
          <p:spPr>
            <a:xfrm>
              <a:off x="1585198" y="2424733"/>
              <a:ext cx="1983039" cy="599780"/>
            </a:xfrm>
            <a:prstGeom prst="rect">
              <a:avLst/>
            </a:prstGeom>
            <a:noFill/>
          </p:spPr>
          <p:txBody>
            <a:bodyPr wrap="square" rtlCol="0">
              <a:spAutoFit/>
            </a:bodyPr>
            <a:lstStyle/>
            <a:p>
              <a:pPr algn="ctr"/>
              <a:r>
                <a:rPr lang="zh-CN" altLang="en-US" sz="2400" b="1" dirty="0">
                  <a:solidFill>
                    <a:prstClr val="white"/>
                  </a:solidFill>
                </a:rPr>
                <a:t>教育</a:t>
              </a:r>
              <a:r>
                <a:rPr lang="zh-CN" altLang="en-US" sz="2400" b="1" dirty="0" smtClean="0">
                  <a:solidFill>
                    <a:prstClr val="white"/>
                  </a:solidFill>
                </a:rPr>
                <a:t>行业</a:t>
              </a:r>
              <a:endParaRPr lang="zh-CN" altLang="en-US" sz="2400" b="1" dirty="0">
                <a:solidFill>
                  <a:prstClr val="white"/>
                </a:solidFill>
              </a:endParaRPr>
            </a:p>
          </p:txBody>
        </p:sp>
      </p:grpSp>
      <p:sp>
        <p:nvSpPr>
          <p:cNvPr id="38" name="矩形 37"/>
          <p:cNvSpPr/>
          <p:nvPr/>
        </p:nvSpPr>
        <p:spPr>
          <a:xfrm>
            <a:off x="4650255" y="1837426"/>
            <a:ext cx="3417723" cy="3890514"/>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4815111" y="2109151"/>
            <a:ext cx="3088010" cy="2893100"/>
          </a:xfrm>
          <a:prstGeom prst="rect">
            <a:avLst/>
          </a:prstGeom>
        </p:spPr>
        <p:txBody>
          <a:bodyPr wrap="square">
            <a:spAutoFit/>
          </a:bodyPr>
          <a:lstStyle/>
          <a:p>
            <a:r>
              <a:rPr lang="zh-CN" altLang="zh-CN" sz="1400" dirty="0"/>
              <a:t>信息技术已在教育领域有了越来越广泛的应用，教学、考试、师生互动、校园安全、家校关系等，只要技术达到的地方，各个环节都被数据包裹</a:t>
            </a:r>
            <a:r>
              <a:rPr lang="zh-CN" altLang="zh-CN" sz="1400" dirty="0" smtClean="0"/>
              <a:t>。</a:t>
            </a:r>
            <a:endParaRPr lang="en-US" altLang="zh-CN" sz="1400" dirty="0" smtClean="0"/>
          </a:p>
          <a:p>
            <a:endParaRPr lang="en-US" altLang="zh-CN" sz="1400" dirty="0"/>
          </a:p>
          <a:p>
            <a:r>
              <a:rPr lang="zh-CN" altLang="zh-CN" sz="1400" dirty="0"/>
              <a:t>通过大数据的分析来优化教育机制，也可以作出更科学的决策，这将带来潜在的教育革命，在不久的将来，个性化学习终端将会更多地融入学习资源云平台，根据每个学生的不同兴趣爱好和特长，推送相关领域的前沿技术、资讯、资源乃至未来职业发展</a:t>
            </a:r>
            <a:r>
              <a:rPr lang="zh-CN" altLang="zh-CN" sz="1400" dirty="0" smtClean="0"/>
              <a:t>方向</a:t>
            </a:r>
            <a:r>
              <a:rPr lang="zh-CN" altLang="en-US" sz="1400" dirty="0" smtClean="0"/>
              <a:t>。</a:t>
            </a:r>
            <a:endParaRPr lang="zh-CN" altLang="zh-CN" sz="1400" dirty="0"/>
          </a:p>
        </p:txBody>
      </p:sp>
      <p:pic>
        <p:nvPicPr>
          <p:cNvPr id="40" name="图片 3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0885" y="1034459"/>
            <a:ext cx="1094307" cy="665947"/>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p:cNvPicPr>
            <a:picLocks noChangeAspect="1"/>
          </p:cNvPicPr>
          <p:nvPr/>
        </p:nvPicPr>
        <p:blipFill>
          <a:blip r:embed="rId1"/>
          <a:stretch>
            <a:fillRect/>
          </a:stretch>
        </p:blipFill>
        <p:spPr>
          <a:xfrm>
            <a:off x="414867" y="1031437"/>
            <a:ext cx="663892" cy="664427"/>
          </a:xfrm>
          <a:prstGeom prst="rect">
            <a:avLst/>
          </a:prstGeom>
        </p:spPr>
      </p:pic>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2693045" cy="323165"/>
          </a:xfrm>
          <a:prstGeom prst="rect">
            <a:avLst/>
          </a:prstGeom>
          <a:noFill/>
        </p:spPr>
        <p:txBody>
          <a:bodyPr wrap="none" lIns="0" tIns="0" rIns="0" bIns="0" rtlCol="0">
            <a:spAutoFit/>
          </a:bodyPr>
          <a:lstStyle/>
          <a:p>
            <a:r>
              <a:rPr lang="en-US" altLang="zh-CN" sz="2100" b="1" spc="225" dirty="0" smtClean="0">
                <a:solidFill>
                  <a:prstClr val="white"/>
                </a:solidFill>
              </a:rPr>
              <a:t>1.3 </a:t>
            </a:r>
            <a:r>
              <a:rPr lang="zh-CN" altLang="en-US" sz="2100" b="1" spc="225" dirty="0" smtClean="0">
                <a:solidFill>
                  <a:prstClr val="white"/>
                </a:solidFill>
              </a:rPr>
              <a:t>大数据应用场景</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2140330" cy="300082"/>
          </a:xfrm>
          <a:prstGeom prst="rect">
            <a:avLst/>
          </a:prstGeom>
          <a:noFill/>
        </p:spPr>
        <p:txBody>
          <a:bodyPr wrap="none" rtlCol="0">
            <a:spAutoFit/>
          </a:bodyPr>
          <a:lstStyle/>
          <a:p>
            <a:r>
              <a:rPr lang="zh-CN" altLang="en-US" sz="1350" dirty="0" smtClean="0">
                <a:solidFill>
                  <a:prstClr val="white"/>
                </a:solidFill>
              </a:rPr>
              <a:t>第一章 大数据概念与应用</a:t>
            </a:r>
            <a:endParaRPr lang="zh-CN" altLang="en-US" sz="1350" dirty="0">
              <a:solidFill>
                <a:prstClr val="white"/>
              </a:solidFill>
            </a:endParaRPr>
          </a:p>
        </p:txBody>
      </p:sp>
      <p:pic>
        <p:nvPicPr>
          <p:cNvPr id="53"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60"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40</a:t>
            </a:r>
            <a:endParaRPr lang="es-ES" altLang="zh-CN" sz="1200" b="1" dirty="0">
              <a:solidFill>
                <a:schemeClr val="bg1">
                  <a:lumMod val="50000"/>
                </a:schemeClr>
              </a:solidFill>
            </a:endParaRPr>
          </a:p>
        </p:txBody>
      </p:sp>
      <p:pic>
        <p:nvPicPr>
          <p:cNvPr id="61"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grpSp>
        <p:nvGrpSpPr>
          <p:cNvPr id="77" name="组合 76"/>
          <p:cNvGrpSpPr/>
          <p:nvPr/>
        </p:nvGrpSpPr>
        <p:grpSpPr>
          <a:xfrm>
            <a:off x="1112389" y="1034459"/>
            <a:ext cx="1799145" cy="661406"/>
            <a:chOff x="1307154" y="2302514"/>
            <a:chExt cx="2539132" cy="865180"/>
          </a:xfrm>
        </p:grpSpPr>
        <p:sp>
          <p:nvSpPr>
            <p:cNvPr id="78" name="矩形 77"/>
            <p:cNvSpPr/>
            <p:nvPr/>
          </p:nvSpPr>
          <p:spPr>
            <a:xfrm>
              <a:off x="1307154" y="2302514"/>
              <a:ext cx="2539132" cy="86518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9" name="矩形 78"/>
            <p:cNvSpPr/>
            <p:nvPr/>
          </p:nvSpPr>
          <p:spPr>
            <a:xfrm>
              <a:off x="1423988" y="2361288"/>
              <a:ext cx="2324100" cy="7476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0" name="文本框 50"/>
            <p:cNvSpPr txBox="1"/>
            <p:nvPr/>
          </p:nvSpPr>
          <p:spPr>
            <a:xfrm>
              <a:off x="1423987" y="2419137"/>
              <a:ext cx="2323015" cy="615553"/>
            </a:xfrm>
            <a:prstGeom prst="rect">
              <a:avLst/>
            </a:prstGeom>
            <a:noFill/>
          </p:spPr>
          <p:txBody>
            <a:bodyPr wrap="square" rtlCol="0">
              <a:spAutoFit/>
            </a:bodyPr>
            <a:lstStyle/>
            <a:p>
              <a:pPr algn="ctr"/>
              <a:r>
                <a:rPr lang="zh-CN" altLang="en-US" sz="2400" b="1" dirty="0" smtClean="0">
                  <a:solidFill>
                    <a:prstClr val="white"/>
                  </a:solidFill>
                </a:rPr>
                <a:t>农业行业</a:t>
              </a:r>
              <a:endParaRPr lang="zh-CN" altLang="en-US" sz="2400" b="1" dirty="0">
                <a:solidFill>
                  <a:prstClr val="white"/>
                </a:solidFill>
              </a:endParaRPr>
            </a:p>
          </p:txBody>
        </p:sp>
      </p:grpSp>
      <p:grpSp>
        <p:nvGrpSpPr>
          <p:cNvPr id="82" name="组合 81"/>
          <p:cNvGrpSpPr/>
          <p:nvPr/>
        </p:nvGrpSpPr>
        <p:grpSpPr>
          <a:xfrm>
            <a:off x="4035664" y="1027436"/>
            <a:ext cx="1651896" cy="665949"/>
            <a:chOff x="1307154" y="2302514"/>
            <a:chExt cx="2539132" cy="865180"/>
          </a:xfrm>
        </p:grpSpPr>
        <p:sp>
          <p:nvSpPr>
            <p:cNvPr id="83" name="矩形 82"/>
            <p:cNvSpPr/>
            <p:nvPr/>
          </p:nvSpPr>
          <p:spPr>
            <a:xfrm>
              <a:off x="1307154" y="2302514"/>
              <a:ext cx="2539132" cy="86518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4" name="矩形 83"/>
            <p:cNvSpPr/>
            <p:nvPr/>
          </p:nvSpPr>
          <p:spPr>
            <a:xfrm>
              <a:off x="1423988" y="2361288"/>
              <a:ext cx="2324100" cy="7476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85" name="文本框 38"/>
            <p:cNvSpPr txBox="1"/>
            <p:nvPr/>
          </p:nvSpPr>
          <p:spPr>
            <a:xfrm>
              <a:off x="1585196" y="2424733"/>
              <a:ext cx="2162891" cy="615553"/>
            </a:xfrm>
            <a:prstGeom prst="rect">
              <a:avLst/>
            </a:prstGeom>
            <a:noFill/>
          </p:spPr>
          <p:txBody>
            <a:bodyPr wrap="square" rtlCol="0">
              <a:spAutoFit/>
            </a:bodyPr>
            <a:lstStyle/>
            <a:p>
              <a:pPr algn="ctr"/>
              <a:r>
                <a:rPr lang="zh-CN" altLang="en-US" sz="2400" b="1" dirty="0" smtClean="0">
                  <a:solidFill>
                    <a:prstClr val="white"/>
                  </a:solidFill>
                </a:rPr>
                <a:t>环境行业</a:t>
              </a:r>
              <a:endParaRPr lang="zh-CN" altLang="en-US" sz="2400" b="1" dirty="0">
                <a:solidFill>
                  <a:prstClr val="white"/>
                </a:solidFill>
              </a:endParaRPr>
            </a:p>
          </p:txBody>
        </p:sp>
      </p:grpSp>
      <p:grpSp>
        <p:nvGrpSpPr>
          <p:cNvPr id="5" name="组合 4"/>
          <p:cNvGrpSpPr/>
          <p:nvPr/>
        </p:nvGrpSpPr>
        <p:grpSpPr>
          <a:xfrm>
            <a:off x="478110" y="1837426"/>
            <a:ext cx="2433424" cy="3890514"/>
            <a:chOff x="508958" y="1837426"/>
            <a:chExt cx="3417723" cy="3890514"/>
          </a:xfrm>
        </p:grpSpPr>
        <p:sp>
          <p:nvSpPr>
            <p:cNvPr id="2" name="矩形 1"/>
            <p:cNvSpPr/>
            <p:nvPr/>
          </p:nvSpPr>
          <p:spPr>
            <a:xfrm>
              <a:off x="508958" y="1837426"/>
              <a:ext cx="3417723" cy="3890514"/>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664482" y="2109151"/>
              <a:ext cx="3088010" cy="2031325"/>
            </a:xfrm>
            <a:prstGeom prst="rect">
              <a:avLst/>
            </a:prstGeom>
          </p:spPr>
          <p:txBody>
            <a:bodyPr wrap="square">
              <a:spAutoFit/>
            </a:bodyPr>
            <a:lstStyle/>
            <a:p>
              <a:r>
                <a:rPr lang="zh-CN" altLang="zh-CN" sz="1400" dirty="0"/>
                <a:t>借助于大数据提供的消费能力和趋势报告，政府可为农业生产进行合理引导，依据需求进行生产，避免产能过剩造成不必要的资源和社会财富浪费。</a:t>
              </a:r>
              <a:endParaRPr lang="zh-CN" altLang="zh-CN" sz="1400" dirty="0"/>
            </a:p>
            <a:p>
              <a:endParaRPr lang="en-US" altLang="zh-CN" sz="1400" dirty="0" smtClean="0"/>
            </a:p>
            <a:p>
              <a:r>
                <a:rPr lang="zh-CN" altLang="zh-CN" sz="1400" dirty="0"/>
                <a:t>通过大数据的分析将会更精确地预测未来的天气，帮助农民做好自然灾害的预防工作，帮助政府实现农业的精细化管理和科学决策。</a:t>
              </a:r>
              <a:endParaRPr lang="zh-CN" altLang="zh-CN" sz="1400" dirty="0"/>
            </a:p>
          </p:txBody>
        </p:sp>
      </p:grpSp>
      <p:grpSp>
        <p:nvGrpSpPr>
          <p:cNvPr id="6" name="组合 5"/>
          <p:cNvGrpSpPr/>
          <p:nvPr/>
        </p:nvGrpSpPr>
        <p:grpSpPr>
          <a:xfrm>
            <a:off x="3254136" y="1820173"/>
            <a:ext cx="2433424" cy="3890514"/>
            <a:chOff x="4650255" y="1837426"/>
            <a:chExt cx="3417723" cy="3890514"/>
          </a:xfrm>
        </p:grpSpPr>
        <p:sp>
          <p:nvSpPr>
            <p:cNvPr id="86" name="矩形 85"/>
            <p:cNvSpPr/>
            <p:nvPr/>
          </p:nvSpPr>
          <p:spPr>
            <a:xfrm>
              <a:off x="4650255" y="1837426"/>
              <a:ext cx="3417723" cy="3890514"/>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矩形 86"/>
            <p:cNvSpPr/>
            <p:nvPr/>
          </p:nvSpPr>
          <p:spPr>
            <a:xfrm>
              <a:off x="4815111" y="2109151"/>
              <a:ext cx="3088010" cy="1815882"/>
            </a:xfrm>
            <a:prstGeom prst="rect">
              <a:avLst/>
            </a:prstGeom>
          </p:spPr>
          <p:txBody>
            <a:bodyPr wrap="square">
              <a:spAutoFit/>
            </a:bodyPr>
            <a:lstStyle/>
            <a:p>
              <a:r>
                <a:rPr lang="zh-CN" altLang="zh-CN" sz="1400" dirty="0"/>
                <a:t>借助于大数据技术，天气预报的准确性和实效性将会大大提高，预报的及时性将会大大提升，同时对于重大自然灾害如龙卷风，通过大数据计算平台，人们将会更加精确地了解其运动轨迹和危害的等级，有利于帮助人们提高应对自然灾害的能力。</a:t>
              </a:r>
              <a:endParaRPr lang="zh-CN" altLang="zh-CN" sz="1400" dirty="0"/>
            </a:p>
            <a:p>
              <a:endParaRPr lang="zh-CN" altLang="zh-CN" sz="1400" dirty="0"/>
            </a:p>
          </p:txBody>
        </p:sp>
      </p:grpSp>
      <p:pic>
        <p:nvPicPr>
          <p:cNvPr id="34" name="Picture 3" descr="E:\PPT 胡占利 工作\《大数据》随书美化PPT\2-12060Q4592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91541" y="1017858"/>
            <a:ext cx="792288" cy="668970"/>
          </a:xfrm>
          <a:prstGeom prst="rect">
            <a:avLst/>
          </a:prstGeom>
          <a:noFill/>
          <a:extLst>
            <a:ext uri="{909E8E84-426E-40DD-AFC4-6F175D3DCCD1}">
              <a14:hiddenFill xmlns:a14="http://schemas.microsoft.com/office/drawing/2010/main">
                <a:solidFill>
                  <a:srgbClr val="FFFFFF"/>
                </a:solidFill>
              </a14:hiddenFill>
            </a:ext>
          </a:extLst>
        </p:spPr>
      </p:pic>
      <p:sp>
        <p:nvSpPr>
          <p:cNvPr id="38" name="矩形 37"/>
          <p:cNvSpPr/>
          <p:nvPr/>
        </p:nvSpPr>
        <p:spPr>
          <a:xfrm>
            <a:off x="6023211" y="1820173"/>
            <a:ext cx="2433424" cy="3890514"/>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6140589" y="2091898"/>
            <a:ext cx="2198668" cy="2893100"/>
          </a:xfrm>
          <a:prstGeom prst="rect">
            <a:avLst/>
          </a:prstGeom>
        </p:spPr>
        <p:txBody>
          <a:bodyPr wrap="square">
            <a:spAutoFit/>
          </a:bodyPr>
          <a:lstStyle/>
          <a:p>
            <a:r>
              <a:rPr lang="zh-CN" altLang="zh-CN" sz="1400" dirty="0"/>
              <a:t>大数据技术可以了解经济发展情况、各产业发展情况、消费支出和产品销售情况等，依据分析结果，科学地制定宏观政策，平衡各产业发展，避免产能过剩，有效利用自然资源和社会资源，提高社会生产效率。大数据技术也能帮助政府进行支出管理，透明合理的财政支出将有利于提高公信力和监督财政支出</a:t>
            </a:r>
            <a:r>
              <a:rPr lang="zh-CN" altLang="zh-CN" sz="1400" dirty="0" smtClean="0"/>
              <a:t>。</a:t>
            </a:r>
            <a:endParaRPr lang="zh-CN" altLang="zh-CN" sz="1400" dirty="0"/>
          </a:p>
        </p:txBody>
      </p:sp>
      <p:pic>
        <p:nvPicPr>
          <p:cNvPr id="40" name="图片 39"/>
          <p:cNvPicPr>
            <a:picLocks noChangeAspect="1"/>
          </p:cNvPicPr>
          <p:nvPr/>
        </p:nvPicPr>
        <p:blipFill rotWithShape="1">
          <a:blip r:embed="rId5"/>
          <a:srcRect l="5554" r="6943" b="11198"/>
          <a:stretch>
            <a:fillRect/>
          </a:stretch>
        </p:blipFill>
        <p:spPr>
          <a:xfrm>
            <a:off x="6023211" y="1024415"/>
            <a:ext cx="786360" cy="671450"/>
          </a:xfrm>
          <a:prstGeom prst="rect">
            <a:avLst/>
          </a:prstGeom>
        </p:spPr>
      </p:pic>
      <p:grpSp>
        <p:nvGrpSpPr>
          <p:cNvPr id="41" name="组合 40"/>
          <p:cNvGrpSpPr/>
          <p:nvPr/>
        </p:nvGrpSpPr>
        <p:grpSpPr>
          <a:xfrm>
            <a:off x="6854472" y="1027436"/>
            <a:ext cx="1625301" cy="665949"/>
            <a:chOff x="1307154" y="2302514"/>
            <a:chExt cx="2539132" cy="865180"/>
          </a:xfrm>
        </p:grpSpPr>
        <p:sp>
          <p:nvSpPr>
            <p:cNvPr id="42" name="矩形 41"/>
            <p:cNvSpPr/>
            <p:nvPr/>
          </p:nvSpPr>
          <p:spPr>
            <a:xfrm>
              <a:off x="1307154" y="2302514"/>
              <a:ext cx="2539132" cy="86518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3" name="矩形 42"/>
            <p:cNvSpPr/>
            <p:nvPr/>
          </p:nvSpPr>
          <p:spPr>
            <a:xfrm>
              <a:off x="1423988" y="2361288"/>
              <a:ext cx="2324100" cy="7476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4" name="文本框 38"/>
            <p:cNvSpPr txBox="1"/>
            <p:nvPr/>
          </p:nvSpPr>
          <p:spPr>
            <a:xfrm>
              <a:off x="1423988" y="2424733"/>
              <a:ext cx="2422298" cy="599781"/>
            </a:xfrm>
            <a:prstGeom prst="rect">
              <a:avLst/>
            </a:prstGeom>
            <a:noFill/>
          </p:spPr>
          <p:txBody>
            <a:bodyPr wrap="square" rtlCol="0">
              <a:spAutoFit/>
            </a:bodyPr>
            <a:lstStyle/>
            <a:p>
              <a:pPr algn="ctr"/>
              <a:r>
                <a:rPr lang="zh-CN" altLang="en-US" sz="2400" b="1" dirty="0" smtClean="0">
                  <a:solidFill>
                    <a:prstClr val="white"/>
                  </a:solidFill>
                </a:rPr>
                <a:t>智慧城市</a:t>
              </a:r>
              <a:endParaRPr lang="zh-CN" altLang="en-US" sz="2400" b="1" dirty="0">
                <a:solidFill>
                  <a:prstClr val="white"/>
                </a:solidFill>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组合 50"/>
          <p:cNvGrpSpPr/>
          <p:nvPr/>
        </p:nvGrpSpPr>
        <p:grpSpPr>
          <a:xfrm>
            <a:off x="1754534" y="3482079"/>
            <a:ext cx="5693399" cy="426278"/>
            <a:chOff x="1807265" y="3400693"/>
            <a:chExt cx="5693399" cy="426278"/>
          </a:xfrm>
        </p:grpSpPr>
        <p:sp>
          <p:nvSpPr>
            <p:cNvPr id="52" name="圆角矩形 51"/>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0" name="矩形 59"/>
            <p:cNvSpPr/>
            <p:nvPr/>
          </p:nvSpPr>
          <p:spPr>
            <a:xfrm>
              <a:off x="1881814" y="3411473"/>
              <a:ext cx="3038011"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大</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数据应用场景</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44" name="组合 43"/>
          <p:cNvGrpSpPr/>
          <p:nvPr/>
        </p:nvGrpSpPr>
        <p:grpSpPr>
          <a:xfrm>
            <a:off x="1754534" y="4163833"/>
            <a:ext cx="5693399" cy="415498"/>
            <a:chOff x="1807265" y="2462595"/>
            <a:chExt cx="5693399" cy="415498"/>
          </a:xfrm>
        </p:grpSpPr>
        <p:sp>
          <p:nvSpPr>
            <p:cNvPr id="45" name="圆角矩形 44"/>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6" name="矩形 45"/>
            <p:cNvSpPr/>
            <p:nvPr/>
          </p:nvSpPr>
          <p:spPr>
            <a:xfrm>
              <a:off x="1883286" y="2462595"/>
              <a:ext cx="3038011" cy="415498"/>
            </a:xfrm>
            <a:prstGeom prst="rect">
              <a:avLst/>
            </a:prstGeom>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1.4</a:t>
              </a:r>
              <a:r>
                <a:rPr lang="zh-CN" altLang="en-US" sz="2100" spc="225" dirty="0">
                  <a:solidFill>
                    <a:schemeClr val="bg1"/>
                  </a:solidFill>
                  <a:latin typeface="微软雅黑" panose="020B0503020204020204" pitchFamily="34" charset="-122"/>
                  <a:ea typeface="微软雅黑" panose="020B0503020204020204" pitchFamily="34" charset="-122"/>
                </a:rPr>
                <a:t>　</a:t>
              </a:r>
              <a:r>
                <a:rPr lang="zh-CN" altLang="en-US" sz="2100" spc="225" dirty="0" smtClean="0">
                  <a:solidFill>
                    <a:schemeClr val="bg1"/>
                  </a:solidFill>
                  <a:latin typeface="微软雅黑" panose="020B0503020204020204" pitchFamily="34" charset="-122"/>
                  <a:ea typeface="微软雅黑" panose="020B0503020204020204" pitchFamily="34" charset="-122"/>
                </a:rPr>
                <a:t>大数据处理方法</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47" name="组合 46"/>
          <p:cNvGrpSpPr/>
          <p:nvPr/>
        </p:nvGrpSpPr>
        <p:grpSpPr>
          <a:xfrm>
            <a:off x="1754534" y="2780267"/>
            <a:ext cx="5693399" cy="426278"/>
            <a:chOff x="1807265" y="3400693"/>
            <a:chExt cx="5693399" cy="426278"/>
          </a:xfrm>
        </p:grpSpPr>
        <p:sp>
          <p:nvSpPr>
            <p:cNvPr id="48" name="圆角矩形 47"/>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9" name="矩形 48"/>
            <p:cNvSpPr/>
            <p:nvPr/>
          </p:nvSpPr>
          <p:spPr>
            <a:xfrm>
              <a:off x="1881814" y="3411473"/>
              <a:ext cx="2739853"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大</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数据的来源</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55" name="组合 54"/>
          <p:cNvGrpSpPr/>
          <p:nvPr/>
        </p:nvGrpSpPr>
        <p:grpSpPr>
          <a:xfrm>
            <a:off x="1754534" y="2064479"/>
            <a:ext cx="5693399" cy="426279"/>
            <a:chOff x="1807265" y="3866296"/>
            <a:chExt cx="5693399" cy="426279"/>
          </a:xfrm>
        </p:grpSpPr>
        <p:sp>
          <p:nvSpPr>
            <p:cNvPr id="56" name="圆角矩形 55"/>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7" name="矩形 56"/>
            <p:cNvSpPr/>
            <p:nvPr/>
          </p:nvSpPr>
          <p:spPr>
            <a:xfrm>
              <a:off x="1881814" y="3877077"/>
              <a:ext cx="3634328"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1.1</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大数据的概念与意义</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501851" y="1169836"/>
              <a:ext cx="2140281" cy="523220"/>
            </a:xfrm>
            <a:prstGeom prst="rect">
              <a:avLst/>
            </a:prstGeom>
            <a:noFill/>
          </p:spPr>
          <p:txBody>
            <a:bodyPr wrap="none" rtlCol="0">
              <a:spAutoFit/>
            </a:bodyPr>
            <a:lstStyle/>
            <a:p>
              <a:pPr algn="ctr"/>
              <a:r>
                <a:rPr lang="zh-CN" altLang="en-US" sz="2800" dirty="0">
                  <a:solidFill>
                    <a:schemeClr val="accent4"/>
                  </a:solidFill>
                </a:rPr>
                <a:t>第一</a:t>
              </a:r>
              <a:r>
                <a:rPr lang="zh-CN" altLang="en-US" sz="2800" dirty="0" smtClean="0">
                  <a:solidFill>
                    <a:schemeClr val="accent4"/>
                  </a:solidFill>
                </a:rPr>
                <a:t>章　大数据概念与应用</a:t>
              </a:r>
              <a:endParaRPr lang="zh-CN" altLang="en-US" sz="2800" dirty="0">
                <a:solidFill>
                  <a:schemeClr val="accent4"/>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5551520" cy="300082"/>
          </a:xfrm>
          <a:prstGeom prst="rect">
            <a:avLst/>
          </a:prstGeom>
        </p:spPr>
        <p:txBody>
          <a:bodyPr wrap="none">
            <a:spAutoFit/>
          </a:bodyPr>
          <a:lstStyle/>
          <a:p>
            <a:r>
              <a:rPr lang="zh-CN" altLang="en-US" sz="1350" dirty="0" smtClean="0">
                <a:solidFill>
                  <a:schemeClr val="bg1"/>
                </a:solidFill>
              </a:rPr>
              <a:t>全国高校标准教材</a:t>
            </a:r>
            <a:r>
              <a:rPr lang="en-US" altLang="zh-CN" sz="1350" dirty="0" smtClean="0">
                <a:solidFill>
                  <a:schemeClr val="bg1"/>
                </a:solidFill>
              </a:rPr>
              <a:t>《</a:t>
            </a:r>
            <a:r>
              <a:rPr lang="zh-CN" altLang="en-US" sz="1350" dirty="0" smtClean="0">
                <a:solidFill>
                  <a:schemeClr val="bg1"/>
                </a:solidFill>
              </a:rPr>
              <a:t>云计算</a:t>
            </a:r>
            <a:r>
              <a:rPr lang="en-US" altLang="zh-CN" sz="1350" dirty="0" smtClean="0">
                <a:solidFill>
                  <a:schemeClr val="bg1"/>
                </a:solidFill>
              </a:rPr>
              <a:t>》</a:t>
            </a:r>
            <a:r>
              <a:rPr lang="zh-CN" altLang="en-US" sz="1350" dirty="0" smtClean="0">
                <a:solidFill>
                  <a:schemeClr val="bg1"/>
                </a:solidFill>
              </a:rPr>
              <a:t>姊妹篇，剖析大数据核心技术和实战应用</a:t>
            </a:r>
            <a:endParaRPr lang="zh-CN" altLang="en-US" sz="1350" dirty="0">
              <a:solidFill>
                <a:schemeClr val="bg1"/>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40</a:t>
            </a:r>
            <a:endParaRPr lang="es-ES" altLang="zh-CN" sz="1200" b="1" dirty="0">
              <a:solidFill>
                <a:schemeClr val="bg1">
                  <a:lumMod val="50000"/>
                </a:schemeClr>
              </a:solidFill>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3" name="圆角矩形 42"/>
          <p:cNvSpPr/>
          <p:nvPr/>
        </p:nvSpPr>
        <p:spPr>
          <a:xfrm>
            <a:off x="1765366" y="490091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2693045" cy="323165"/>
          </a:xfrm>
          <a:prstGeom prst="rect">
            <a:avLst/>
          </a:prstGeom>
          <a:noFill/>
        </p:spPr>
        <p:txBody>
          <a:bodyPr wrap="none" lIns="0" tIns="0" rIns="0" bIns="0" rtlCol="0">
            <a:spAutoFit/>
          </a:bodyPr>
          <a:lstStyle/>
          <a:p>
            <a:r>
              <a:rPr lang="en-US" altLang="zh-CN" sz="2100" b="1" spc="225" dirty="0" smtClean="0">
                <a:solidFill>
                  <a:prstClr val="white"/>
                </a:solidFill>
              </a:rPr>
              <a:t>1.4 </a:t>
            </a:r>
            <a:r>
              <a:rPr lang="zh-CN" altLang="en-US" sz="2100" b="1" spc="225" dirty="0" smtClean="0">
                <a:solidFill>
                  <a:prstClr val="white"/>
                </a:solidFill>
              </a:rPr>
              <a:t>大数据处理方法</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2140330" cy="300082"/>
          </a:xfrm>
          <a:prstGeom prst="rect">
            <a:avLst/>
          </a:prstGeom>
          <a:noFill/>
        </p:spPr>
        <p:txBody>
          <a:bodyPr wrap="none" rtlCol="0">
            <a:spAutoFit/>
          </a:bodyPr>
          <a:lstStyle/>
          <a:p>
            <a:r>
              <a:rPr lang="zh-CN" altLang="en-US" sz="1350" dirty="0" smtClean="0">
                <a:solidFill>
                  <a:prstClr val="white"/>
                </a:solidFill>
              </a:rPr>
              <a:t>第一章 大数据概念与应用</a:t>
            </a:r>
            <a:endParaRPr lang="zh-CN" altLang="en-US" sz="1350" dirty="0">
              <a:solidFill>
                <a:prstClr val="white"/>
              </a:solidFill>
            </a:endParaRPr>
          </a:p>
        </p:txBody>
      </p:sp>
      <p:pic>
        <p:nvPicPr>
          <p:cNvPr id="30"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2"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40</a:t>
            </a:r>
            <a:endParaRPr lang="es-ES" altLang="zh-CN" sz="1200" b="1" dirty="0">
              <a:solidFill>
                <a:schemeClr val="bg1">
                  <a:lumMod val="50000"/>
                </a:schemeClr>
              </a:solidFill>
            </a:endParaRPr>
          </a:p>
        </p:txBody>
      </p:sp>
      <p:pic>
        <p:nvPicPr>
          <p:cNvPr id="34"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38" name="任意多边形 37"/>
          <p:cNvSpPr/>
          <p:nvPr>
            <p:custDataLst>
              <p:tags r:id="rId3"/>
            </p:custDataLst>
          </p:nvPr>
        </p:nvSpPr>
        <p:spPr>
          <a:xfrm rot="16200000">
            <a:off x="1235075" y="3997325"/>
            <a:ext cx="1322070" cy="449580"/>
          </a:xfrm>
          <a:custGeom>
            <a:avLst/>
            <a:gdLst>
              <a:gd name="connsiteX0" fmla="*/ 873664 w 1747328"/>
              <a:gd name="connsiteY0" fmla="*/ 0 h 668233"/>
              <a:gd name="connsiteX1" fmla="*/ 1712493 w 1747328"/>
              <a:gd name="connsiteY1" fmla="*/ 556013 h 668233"/>
              <a:gd name="connsiteX2" fmla="*/ 1747328 w 1747328"/>
              <a:gd name="connsiteY2" fmla="*/ 668233 h 668233"/>
              <a:gd name="connsiteX3" fmla="*/ 1620818 w 1747328"/>
              <a:gd name="connsiteY3" fmla="*/ 668233 h 668233"/>
              <a:gd name="connsiteX4" fmla="*/ 1600649 w 1747328"/>
              <a:gd name="connsiteY4" fmla="*/ 603261 h 668233"/>
              <a:gd name="connsiteX5" fmla="*/ 873664 w 1747328"/>
              <a:gd name="connsiteY5" fmla="*/ 121383 h 668233"/>
              <a:gd name="connsiteX6" fmla="*/ 146680 w 1747328"/>
              <a:gd name="connsiteY6" fmla="*/ 603261 h 668233"/>
              <a:gd name="connsiteX7" fmla="*/ 126511 w 1747328"/>
              <a:gd name="connsiteY7" fmla="*/ 668233 h 668233"/>
              <a:gd name="connsiteX8" fmla="*/ 0 w 1747328"/>
              <a:gd name="connsiteY8" fmla="*/ 668233 h 668233"/>
              <a:gd name="connsiteX9" fmla="*/ 34836 w 1747328"/>
              <a:gd name="connsiteY9" fmla="*/ 556013 h 668233"/>
              <a:gd name="connsiteX10" fmla="*/ 873664 w 1747328"/>
              <a:gd name="connsiteY10" fmla="*/ 0 h 668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47328" h="668233">
                <a:moveTo>
                  <a:pt x="873664" y="0"/>
                </a:moveTo>
                <a:cubicBezTo>
                  <a:pt x="1250752" y="0"/>
                  <a:pt x="1574291" y="229267"/>
                  <a:pt x="1712493" y="556013"/>
                </a:cubicBezTo>
                <a:lnTo>
                  <a:pt x="1747328" y="668233"/>
                </a:lnTo>
                <a:lnTo>
                  <a:pt x="1620818" y="668233"/>
                </a:lnTo>
                <a:lnTo>
                  <a:pt x="1600649" y="603261"/>
                </a:lnTo>
                <a:cubicBezTo>
                  <a:pt x="1480874" y="320081"/>
                  <a:pt x="1200473" y="121383"/>
                  <a:pt x="873664" y="121383"/>
                </a:cubicBezTo>
                <a:cubicBezTo>
                  <a:pt x="546855" y="121383"/>
                  <a:pt x="266454" y="320081"/>
                  <a:pt x="146680" y="603261"/>
                </a:cubicBezTo>
                <a:lnTo>
                  <a:pt x="126511" y="668233"/>
                </a:lnTo>
                <a:lnTo>
                  <a:pt x="0" y="668233"/>
                </a:lnTo>
                <a:lnTo>
                  <a:pt x="34836" y="556013"/>
                </a:lnTo>
                <a:cubicBezTo>
                  <a:pt x="173037" y="229267"/>
                  <a:pt x="496576" y="0"/>
                  <a:pt x="873664" y="0"/>
                </a:cubicBezTo>
                <a:close/>
              </a:path>
            </a:pathLst>
          </a:custGeom>
          <a:solidFill>
            <a:schemeClr val="accent2"/>
          </a:solidFill>
        </p:spPr>
        <p:txBody>
          <a:bodyPr rot="0" spcFirstLastPara="0" vertOverflow="overflow" horzOverflow="overflow" vert="horz" wrap="square" lIns="91440" tIns="45720" rIns="91440" bIns="45720" numCol="1" spcCol="0" rtlCol="0" fromWordArt="0" anchor="ctr" anchorCtr="0" forceAA="0" compatLnSpc="1">
            <a:normAutofit/>
          </a:bodyPr>
          <a:lstStyle/>
          <a:p>
            <a:pPr algn="just">
              <a:lnSpc>
                <a:spcPct val="130000"/>
              </a:lnSpc>
            </a:pPr>
            <a:endParaRPr lang="zh-CN" altLang="en-US" dirty="0" err="1" smtClean="0">
              <a:solidFill>
                <a:srgbClr val="FFFFFF"/>
              </a:solidFill>
              <a:sym typeface="Arial" panose="020B0604020202020204" pitchFamily="34" charset="0"/>
            </a:endParaRPr>
          </a:p>
        </p:txBody>
      </p:sp>
      <p:sp>
        <p:nvSpPr>
          <p:cNvPr id="17" name="任意多边形 16"/>
          <p:cNvSpPr/>
          <p:nvPr>
            <p:custDataLst>
              <p:tags r:id="rId4"/>
            </p:custDataLst>
          </p:nvPr>
        </p:nvSpPr>
        <p:spPr>
          <a:xfrm rot="16200000">
            <a:off x="559435" y="3322955"/>
            <a:ext cx="2264410" cy="857885"/>
          </a:xfrm>
          <a:custGeom>
            <a:avLst/>
            <a:gdLst>
              <a:gd name="connsiteX0" fmla="*/ 1496172 w 2992343"/>
              <a:gd name="connsiteY0" fmla="*/ 0 h 1275146"/>
              <a:gd name="connsiteX1" fmla="*/ 2982629 w 2992343"/>
              <a:gd name="connsiteY1" fmla="*/ 1211498 h 1275146"/>
              <a:gd name="connsiteX2" fmla="*/ 2992343 w 2992343"/>
              <a:gd name="connsiteY2" fmla="*/ 1275146 h 1275146"/>
              <a:gd name="connsiteX3" fmla="*/ 2869693 w 2992343"/>
              <a:gd name="connsiteY3" fmla="*/ 1275146 h 1275146"/>
              <a:gd name="connsiteX4" fmla="*/ 2863713 w 2992343"/>
              <a:gd name="connsiteY4" fmla="*/ 1235961 h 1275146"/>
              <a:gd name="connsiteX5" fmla="*/ 1496172 w 2992343"/>
              <a:gd name="connsiteY5" fmla="*/ 121383 h 1275146"/>
              <a:gd name="connsiteX6" fmla="*/ 128631 w 2992343"/>
              <a:gd name="connsiteY6" fmla="*/ 1235961 h 1275146"/>
              <a:gd name="connsiteX7" fmla="*/ 122650 w 2992343"/>
              <a:gd name="connsiteY7" fmla="*/ 1275146 h 1275146"/>
              <a:gd name="connsiteX8" fmla="*/ 0 w 2992343"/>
              <a:gd name="connsiteY8" fmla="*/ 1275146 h 1275146"/>
              <a:gd name="connsiteX9" fmla="*/ 9714 w 2992343"/>
              <a:gd name="connsiteY9" fmla="*/ 1211498 h 1275146"/>
              <a:gd name="connsiteX10" fmla="*/ 1496172 w 2992343"/>
              <a:gd name="connsiteY10" fmla="*/ 0 h 1275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92343" h="1275146">
                <a:moveTo>
                  <a:pt x="1496172" y="0"/>
                </a:moveTo>
                <a:cubicBezTo>
                  <a:pt x="2229397" y="0"/>
                  <a:pt x="2841148" y="520098"/>
                  <a:pt x="2982629" y="1211498"/>
                </a:cubicBezTo>
                <a:lnTo>
                  <a:pt x="2992343" y="1275146"/>
                </a:lnTo>
                <a:lnTo>
                  <a:pt x="2869693" y="1275146"/>
                </a:lnTo>
                <a:lnTo>
                  <a:pt x="2863713" y="1235961"/>
                </a:lnTo>
                <a:cubicBezTo>
                  <a:pt x="2733550" y="599872"/>
                  <a:pt x="2170740" y="121383"/>
                  <a:pt x="1496172" y="121383"/>
                </a:cubicBezTo>
                <a:cubicBezTo>
                  <a:pt x="821603" y="121383"/>
                  <a:pt x="258793" y="599872"/>
                  <a:pt x="128631" y="1235961"/>
                </a:cubicBezTo>
                <a:lnTo>
                  <a:pt x="122650" y="1275146"/>
                </a:lnTo>
                <a:lnTo>
                  <a:pt x="0" y="1275146"/>
                </a:lnTo>
                <a:lnTo>
                  <a:pt x="9714" y="1211498"/>
                </a:lnTo>
                <a:cubicBezTo>
                  <a:pt x="151195" y="520098"/>
                  <a:pt x="762946" y="0"/>
                  <a:pt x="1496172" y="0"/>
                </a:cubicBezTo>
                <a:close/>
              </a:path>
            </a:pathLst>
          </a:cu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lstStyle/>
          <a:p>
            <a:pPr algn="just">
              <a:lnSpc>
                <a:spcPct val="130000"/>
              </a:lnSpc>
            </a:pPr>
            <a:endParaRPr lang="zh-CN" altLang="en-US" dirty="0" err="1" smtClean="0">
              <a:solidFill>
                <a:srgbClr val="FFFFFF"/>
              </a:solidFill>
              <a:sym typeface="Arial" panose="020B0604020202020204" pitchFamily="34" charset="0"/>
            </a:endParaRPr>
          </a:p>
        </p:txBody>
      </p:sp>
      <p:sp>
        <p:nvSpPr>
          <p:cNvPr id="18" name="任意多边形 17"/>
          <p:cNvSpPr/>
          <p:nvPr>
            <p:custDataLst>
              <p:tags r:id="rId5"/>
            </p:custDataLst>
          </p:nvPr>
        </p:nvSpPr>
        <p:spPr>
          <a:xfrm rot="16200000">
            <a:off x="-107950" y="2654300"/>
            <a:ext cx="3191510" cy="1266190"/>
          </a:xfrm>
          <a:custGeom>
            <a:avLst/>
            <a:gdLst>
              <a:gd name="connsiteX0" fmla="*/ 2109422 w 4218844"/>
              <a:gd name="connsiteY0" fmla="*/ 0 h 1882060"/>
              <a:gd name="connsiteX1" fmla="*/ 4190463 w 4218844"/>
              <a:gd name="connsiteY1" fmla="*/ 1696097 h 1882060"/>
              <a:gd name="connsiteX2" fmla="*/ 4218844 w 4218844"/>
              <a:gd name="connsiteY2" fmla="*/ 1882060 h 1882060"/>
              <a:gd name="connsiteX3" fmla="*/ 4096194 w 4218844"/>
              <a:gd name="connsiteY3" fmla="*/ 1882060 h 1882060"/>
              <a:gd name="connsiteX4" fmla="*/ 4071546 w 4218844"/>
              <a:gd name="connsiteY4" fmla="*/ 1720560 h 1882060"/>
              <a:gd name="connsiteX5" fmla="*/ 2109422 w 4218844"/>
              <a:gd name="connsiteY5" fmla="*/ 121383 h 1882060"/>
              <a:gd name="connsiteX6" fmla="*/ 147298 w 4218844"/>
              <a:gd name="connsiteY6" fmla="*/ 1720560 h 1882060"/>
              <a:gd name="connsiteX7" fmla="*/ 122650 w 4218844"/>
              <a:gd name="connsiteY7" fmla="*/ 1882060 h 1882060"/>
              <a:gd name="connsiteX8" fmla="*/ 0 w 4218844"/>
              <a:gd name="connsiteY8" fmla="*/ 1882060 h 1882060"/>
              <a:gd name="connsiteX9" fmla="*/ 28381 w 4218844"/>
              <a:gd name="connsiteY9" fmla="*/ 1696097 h 1882060"/>
              <a:gd name="connsiteX10" fmla="*/ 2109422 w 4218844"/>
              <a:gd name="connsiteY10" fmla="*/ 0 h 1882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8844" h="1882060">
                <a:moveTo>
                  <a:pt x="2109422" y="0"/>
                </a:moveTo>
                <a:cubicBezTo>
                  <a:pt x="3135939" y="0"/>
                  <a:pt x="3992390" y="728136"/>
                  <a:pt x="4190463" y="1696097"/>
                </a:cubicBezTo>
                <a:lnTo>
                  <a:pt x="4218844" y="1882060"/>
                </a:lnTo>
                <a:lnTo>
                  <a:pt x="4096194" y="1882060"/>
                </a:lnTo>
                <a:lnTo>
                  <a:pt x="4071546" y="1720560"/>
                </a:lnTo>
                <a:cubicBezTo>
                  <a:pt x="3884791" y="807912"/>
                  <a:pt x="3077280" y="121383"/>
                  <a:pt x="2109422" y="121383"/>
                </a:cubicBezTo>
                <a:cubicBezTo>
                  <a:pt x="1141564" y="121383"/>
                  <a:pt x="334053" y="807912"/>
                  <a:pt x="147298" y="1720560"/>
                </a:cubicBezTo>
                <a:lnTo>
                  <a:pt x="122650" y="1882060"/>
                </a:lnTo>
                <a:lnTo>
                  <a:pt x="0" y="1882060"/>
                </a:lnTo>
                <a:lnTo>
                  <a:pt x="28381" y="1696097"/>
                </a:lnTo>
                <a:cubicBezTo>
                  <a:pt x="226455" y="728136"/>
                  <a:pt x="1082906" y="0"/>
                  <a:pt x="2109422" y="0"/>
                </a:cubicBezTo>
                <a:close/>
              </a:path>
            </a:pathLst>
          </a:custGeom>
          <a:solidFill>
            <a:schemeClr val="accent2"/>
          </a:solidFill>
        </p:spPr>
        <p:txBody>
          <a:bodyPr rot="0" spcFirstLastPara="0" vertOverflow="overflow" horzOverflow="overflow" vert="horz" wrap="square" lIns="91440" tIns="45720" rIns="91440" bIns="45720" numCol="1" spcCol="0" rtlCol="0" fromWordArt="0" anchor="ctr" anchorCtr="0" forceAA="0" compatLnSpc="1">
            <a:normAutofit/>
          </a:bodyPr>
          <a:lstStyle/>
          <a:p>
            <a:pPr algn="just">
              <a:lnSpc>
                <a:spcPct val="130000"/>
              </a:lnSpc>
            </a:pPr>
            <a:endParaRPr lang="zh-CN" altLang="en-US" dirty="0" err="1" smtClean="0">
              <a:solidFill>
                <a:srgbClr val="FFFFFF"/>
              </a:solidFill>
              <a:sym typeface="Arial" panose="020B0604020202020204" pitchFamily="34" charset="0"/>
            </a:endParaRPr>
          </a:p>
        </p:txBody>
      </p:sp>
      <p:sp>
        <p:nvSpPr>
          <p:cNvPr id="50" name="矩形 49"/>
          <p:cNvSpPr/>
          <p:nvPr>
            <p:custDataLst>
              <p:tags r:id="rId6"/>
            </p:custDataLst>
          </p:nvPr>
        </p:nvSpPr>
        <p:spPr>
          <a:xfrm>
            <a:off x="2233930" y="1517015"/>
            <a:ext cx="5680075" cy="508635"/>
          </a:xfrm>
          <a:prstGeom prst="rect">
            <a:avLst/>
          </a:prstGeom>
        </p:spPr>
        <p:txBody>
          <a:bodyPr wrap="square" anchor="ctr">
            <a:noAutofit/>
          </a:bodyPr>
          <a:lstStyle/>
          <a:p>
            <a:pPr algn="just">
              <a:lnSpc>
                <a:spcPct val="130000"/>
              </a:lnSpc>
            </a:pPr>
            <a:r>
              <a:rPr lang="pt-BR" altLang="zh-CN" sz="1400" kern="0" smtClean="0">
                <a:sym typeface="Arial" panose="020B0604020202020204" pitchFamily="34" charset="0"/>
              </a:rPr>
              <a:t>大数据正带来一场信息社会的变革。大量的结构化数据和非结构化数据的广泛应用，致使人们需要重新思考已有的IT模式；</a:t>
            </a:r>
            <a:endParaRPr lang="pt-BR" altLang="zh-CN" sz="1400" kern="0" smtClean="0">
              <a:sym typeface="Arial" panose="020B0604020202020204" pitchFamily="34" charset="0"/>
            </a:endParaRPr>
          </a:p>
        </p:txBody>
      </p:sp>
      <p:sp>
        <p:nvSpPr>
          <p:cNvPr id="19" name="矩形 18"/>
          <p:cNvSpPr/>
          <p:nvPr>
            <p:custDataLst>
              <p:tags r:id="rId7"/>
            </p:custDataLst>
          </p:nvPr>
        </p:nvSpPr>
        <p:spPr>
          <a:xfrm>
            <a:off x="2233930" y="2025650"/>
            <a:ext cx="5616575" cy="1273810"/>
          </a:xfrm>
          <a:prstGeom prst="rect">
            <a:avLst/>
          </a:prstGeom>
        </p:spPr>
        <p:txBody>
          <a:bodyPr wrap="square" anchor="ctr">
            <a:normAutofit/>
          </a:bodyPr>
          <a:lstStyle/>
          <a:p>
            <a:pPr algn="just">
              <a:lnSpc>
                <a:spcPct val="130000"/>
              </a:lnSpc>
            </a:pPr>
            <a:r>
              <a:rPr lang="pt-BR" altLang="zh-CN" sz="1400" kern="0" smtClean="0">
                <a:sym typeface="Arial" panose="020B0604020202020204" pitchFamily="34" charset="0"/>
              </a:rPr>
              <a:t>与此同时，大数据将推动进行又一次基于信息革命的业务转型，使社会能够借助大数据获取更多的社会效益和发展机会；</a:t>
            </a:r>
            <a:endParaRPr lang="pt-BR" altLang="zh-CN" sz="1400" kern="0" smtClean="0">
              <a:sym typeface="Arial" panose="020B0604020202020204" pitchFamily="34" charset="0"/>
            </a:endParaRPr>
          </a:p>
        </p:txBody>
      </p:sp>
      <p:sp>
        <p:nvSpPr>
          <p:cNvPr id="27" name="矩形 26"/>
          <p:cNvSpPr/>
          <p:nvPr>
            <p:custDataLst>
              <p:tags r:id="rId8"/>
            </p:custDataLst>
          </p:nvPr>
        </p:nvSpPr>
        <p:spPr>
          <a:xfrm>
            <a:off x="2233930" y="3011170"/>
            <a:ext cx="5617210" cy="1404620"/>
          </a:xfrm>
          <a:prstGeom prst="rect">
            <a:avLst/>
          </a:prstGeom>
        </p:spPr>
        <p:txBody>
          <a:bodyPr wrap="square" anchor="ctr">
            <a:normAutofit/>
          </a:bodyPr>
          <a:lstStyle/>
          <a:p>
            <a:pPr algn="just">
              <a:lnSpc>
                <a:spcPct val="130000"/>
              </a:lnSpc>
            </a:pPr>
            <a:r>
              <a:rPr lang="pt-BR" altLang="zh-CN" sz="1400" kern="0" smtClean="0">
                <a:sym typeface="Arial" panose="020B0604020202020204" pitchFamily="34" charset="0"/>
              </a:rPr>
              <a:t>庞大的数据需要我们进行剥离、整理、归类、建模、分析等操作，通过这些动作后，我们开始建立数据分析的维度，通过对不同的维度数据进行分析，最终才能得到想到的数据和信息。</a:t>
            </a:r>
            <a:endParaRPr lang="pt-BR" altLang="zh-CN" sz="1400" kern="0" smtClean="0">
              <a:sym typeface="Arial" panose="020B0604020202020204" pitchFamily="34" charset="0"/>
            </a:endParaRPr>
          </a:p>
        </p:txBody>
      </p:sp>
      <p:sp>
        <p:nvSpPr>
          <p:cNvPr id="28" name="矩形 27"/>
          <p:cNvSpPr/>
          <p:nvPr>
            <p:custDataLst>
              <p:tags r:id="rId9"/>
            </p:custDataLst>
          </p:nvPr>
        </p:nvSpPr>
        <p:spPr>
          <a:xfrm>
            <a:off x="2233930" y="4488180"/>
            <a:ext cx="5680075" cy="690245"/>
          </a:xfrm>
          <a:prstGeom prst="rect">
            <a:avLst/>
          </a:prstGeom>
          <a:solidFill>
            <a:schemeClr val="accent1"/>
          </a:solidFill>
        </p:spPr>
        <p:txBody>
          <a:bodyPr rot="0" spcFirstLastPara="0" vertOverflow="overflow" horzOverflow="overflow" vert="horz" wrap="square" lIns="91440" tIns="45720" rIns="91440" bIns="45720" numCol="1" spcCol="0" rtlCol="0" fromWordArt="0" anchor="ctr" anchorCtr="0" forceAA="0" compatLnSpc="1">
            <a:normAutofit/>
          </a:bodyPr>
          <a:lstStyle/>
          <a:p>
            <a:r>
              <a:rPr lang="da-DK" altLang="zh-CN" sz="1600" b="1" kern="0" smtClean="0">
                <a:solidFill>
                  <a:schemeClr val="bg1"/>
                </a:solidFill>
                <a:sym typeface="Arial" panose="020B0604020202020204" pitchFamily="34" charset="0"/>
              </a:rPr>
              <a:t>因此，如何进行大数据的采集、导入/预处理、统计/分析和大数据挖掘，是“做”好大数据的关键基础。</a:t>
            </a:r>
            <a:endParaRPr lang="da-DK" altLang="zh-CN" sz="1600" b="1" kern="0" smtClean="0">
              <a:solidFill>
                <a:schemeClr val="bg1"/>
              </a:solidFill>
              <a:sym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a:xfrm>
            <a:off x="824407" y="985014"/>
            <a:ext cx="3085764" cy="4026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2693045" cy="323165"/>
          </a:xfrm>
          <a:prstGeom prst="rect">
            <a:avLst/>
          </a:prstGeom>
          <a:noFill/>
        </p:spPr>
        <p:txBody>
          <a:bodyPr wrap="none" lIns="0" tIns="0" rIns="0" bIns="0" rtlCol="0">
            <a:spAutoFit/>
          </a:bodyPr>
          <a:lstStyle/>
          <a:p>
            <a:r>
              <a:rPr lang="en-US" altLang="zh-CN" sz="2100" b="1" spc="225" dirty="0" smtClean="0">
                <a:solidFill>
                  <a:prstClr val="white"/>
                </a:solidFill>
              </a:rPr>
              <a:t>1.4 </a:t>
            </a:r>
            <a:r>
              <a:rPr lang="zh-CN" altLang="en-US" sz="2100" b="1" spc="225" dirty="0" smtClean="0">
                <a:solidFill>
                  <a:prstClr val="white"/>
                </a:solidFill>
              </a:rPr>
              <a:t>大数据处理方法</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2140330" cy="300082"/>
          </a:xfrm>
          <a:prstGeom prst="rect">
            <a:avLst/>
          </a:prstGeom>
          <a:noFill/>
        </p:spPr>
        <p:txBody>
          <a:bodyPr wrap="none" rtlCol="0">
            <a:spAutoFit/>
          </a:bodyPr>
          <a:lstStyle/>
          <a:p>
            <a:r>
              <a:rPr lang="zh-CN" altLang="en-US" sz="1350" dirty="0" smtClean="0">
                <a:solidFill>
                  <a:prstClr val="white"/>
                </a:solidFill>
              </a:rPr>
              <a:t>第一章 大数据概念与应用</a:t>
            </a:r>
            <a:endParaRPr lang="zh-CN" altLang="en-US" sz="1350" dirty="0">
              <a:solidFill>
                <a:prstClr val="white"/>
              </a:solidFill>
            </a:endParaRPr>
          </a:p>
        </p:txBody>
      </p:sp>
      <p:pic>
        <p:nvPicPr>
          <p:cNvPr id="30"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2"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40</a:t>
            </a:r>
            <a:endParaRPr lang="es-ES" altLang="zh-CN" sz="1200" b="1" dirty="0">
              <a:solidFill>
                <a:schemeClr val="bg1">
                  <a:lumMod val="50000"/>
                </a:schemeClr>
              </a:solidFill>
            </a:endParaRPr>
          </a:p>
        </p:txBody>
      </p:sp>
      <p:pic>
        <p:nvPicPr>
          <p:cNvPr id="34"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39" name="矩形 38"/>
          <p:cNvSpPr/>
          <p:nvPr/>
        </p:nvSpPr>
        <p:spPr>
          <a:xfrm>
            <a:off x="824407" y="1036769"/>
            <a:ext cx="3085764" cy="352425"/>
          </a:xfrm>
          <a:prstGeom prst="rect">
            <a:avLst/>
          </a:prstGeom>
          <a:noFill/>
          <a:ln>
            <a:noFill/>
          </a:ln>
        </p:spPr>
        <p:txBody>
          <a:bodyPr wrap="square">
            <a:spAutoFit/>
          </a:bodyPr>
          <a:lstStyle/>
          <a:p>
            <a:r>
              <a:rPr lang="zh-CN" altLang="zh-CN" sz="1600" b="1" dirty="0">
                <a:solidFill>
                  <a:schemeClr val="bg1"/>
                </a:solidFill>
              </a:rPr>
              <a:t>大数据的采集</a:t>
            </a:r>
            <a:endParaRPr lang="zh-CN" altLang="en-US" sz="1600" b="1" dirty="0">
              <a:solidFill>
                <a:schemeClr val="bg1"/>
              </a:solidFill>
            </a:endParaRPr>
          </a:p>
        </p:txBody>
      </p:sp>
      <p:sp>
        <p:nvSpPr>
          <p:cNvPr id="40" name="矩形 39"/>
          <p:cNvSpPr/>
          <p:nvPr/>
        </p:nvSpPr>
        <p:spPr>
          <a:xfrm>
            <a:off x="423244" y="985014"/>
            <a:ext cx="273377" cy="40266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t>1</a:t>
            </a:r>
            <a:endParaRPr lang="zh-CN" altLang="en-US" b="1" dirty="0"/>
          </a:p>
        </p:txBody>
      </p:sp>
      <p:sp>
        <p:nvSpPr>
          <p:cNvPr id="5" name="矩形 4"/>
          <p:cNvSpPr/>
          <p:nvPr/>
        </p:nvSpPr>
        <p:spPr>
          <a:xfrm>
            <a:off x="300795" y="1545781"/>
            <a:ext cx="7803256" cy="959485"/>
          </a:xfrm>
          <a:prstGeom prst="rect">
            <a:avLst/>
          </a:prstGeom>
        </p:spPr>
        <p:txBody>
          <a:bodyPr wrap="square">
            <a:spAutoFit/>
          </a:bodyPr>
          <a:lstStyle/>
          <a:p>
            <a:r>
              <a:rPr lang="zh-CN" altLang="zh-CN" sz="1400" dirty="0"/>
              <a:t>大数据的采集通常采用多个数据库来接收终端数据，包括智能硬件端、多种传感器端、网页端、移动</a:t>
            </a:r>
            <a:r>
              <a:rPr lang="en-US" altLang="zh-CN" sz="1400" dirty="0"/>
              <a:t>APP</a:t>
            </a:r>
            <a:r>
              <a:rPr lang="zh-CN" altLang="zh-CN" sz="1400" dirty="0"/>
              <a:t>应用端等，并且可以使用数据库进行简单的处理工作。</a:t>
            </a:r>
            <a:endParaRPr lang="zh-CN" altLang="zh-CN" sz="1400" dirty="0"/>
          </a:p>
          <a:p>
            <a:endParaRPr lang="zh-CN" altLang="zh-CN" sz="1400" dirty="0"/>
          </a:p>
          <a:p>
            <a:r>
              <a:rPr lang="zh-CN" altLang="en-US" sz="1400" dirty="0"/>
              <a:t>常用的数据采集的方式主要包括以下几种：</a:t>
            </a:r>
            <a:endParaRPr lang="zh-CN" altLang="en-US" sz="1400" dirty="0"/>
          </a:p>
        </p:txBody>
      </p:sp>
      <p:grpSp>
        <p:nvGrpSpPr>
          <p:cNvPr id="6" name="组合 5"/>
          <p:cNvGrpSpPr/>
          <p:nvPr>
            <p:custDataLst>
              <p:tags r:id="rId3"/>
            </p:custDataLst>
          </p:nvPr>
        </p:nvGrpSpPr>
        <p:grpSpPr>
          <a:xfrm>
            <a:off x="2016760" y="2802890"/>
            <a:ext cx="4458970" cy="748665"/>
            <a:chOff x="2272941" y="1793964"/>
            <a:chExt cx="4458789" cy="748938"/>
          </a:xfrm>
        </p:grpSpPr>
        <p:sp>
          <p:nvSpPr>
            <p:cNvPr id="42" name="圆角矩形 41"/>
            <p:cNvSpPr/>
            <p:nvPr>
              <p:custDataLst>
                <p:tags r:id="rId4"/>
              </p:custDataLst>
            </p:nvPr>
          </p:nvSpPr>
          <p:spPr>
            <a:xfrm>
              <a:off x="2368735" y="1968137"/>
              <a:ext cx="4362995" cy="574765"/>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p>
          </p:txBody>
        </p:sp>
        <p:sp>
          <p:nvSpPr>
            <p:cNvPr id="50" name="标题 1"/>
            <p:cNvSpPr txBox="1"/>
            <p:nvPr>
              <p:custDataLst>
                <p:tags r:id="rId5"/>
              </p:custDataLst>
            </p:nvPr>
          </p:nvSpPr>
          <p:spPr>
            <a:xfrm>
              <a:off x="2838068" y="2039799"/>
              <a:ext cx="1088346" cy="373516"/>
            </a:xfrm>
            <a:prstGeom prst="rect">
              <a:avLst/>
            </a:prstGeom>
            <a:noFill/>
          </p:spPr>
          <p:txBody>
            <a:bodyPr wrap="square" rtlCol="0">
              <a:normAutofit/>
            </a:bodyPr>
            <a:lstStyle>
              <a:defPPr>
                <a:defRPr lang="zh-CN"/>
              </a:defPPr>
              <a:lvl1pPr>
                <a:lnSpc>
                  <a:spcPct val="130000"/>
                </a:lnSpc>
                <a:defRPr sz="1200"/>
              </a:lvl1pPr>
            </a:lstStyle>
            <a:p>
              <a:pPr>
                <a:lnSpc>
                  <a:spcPct val="110000"/>
                </a:lnSpc>
              </a:pPr>
              <a:r>
                <a:rPr lang="zh-CN" altLang="en-US" sz="1600" dirty="0"/>
                <a:t>数据抓取</a:t>
              </a:r>
              <a:endParaRPr lang="zh-CN" altLang="en-US" sz="1600" dirty="0"/>
            </a:p>
          </p:txBody>
        </p:sp>
        <p:sp>
          <p:nvSpPr>
            <p:cNvPr id="9" name="椭圆形标注 8"/>
            <p:cNvSpPr/>
            <p:nvPr>
              <p:custDataLst>
                <p:tags r:id="rId6"/>
              </p:custDataLst>
            </p:nvPr>
          </p:nvSpPr>
          <p:spPr>
            <a:xfrm>
              <a:off x="2272941" y="1793964"/>
              <a:ext cx="565304" cy="494985"/>
            </a:xfrm>
            <a:prstGeom prst="wedgeEllipseCallout">
              <a:avLst>
                <a:gd name="adj1" fmla="val 23834"/>
                <a:gd name="adj2" fmla="val 68750"/>
              </a:avLst>
            </a:prstGeom>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fontScale="97500" lnSpcReduction="10000"/>
            </a:bodyPr>
            <a:lstStyle/>
            <a:p>
              <a:pPr algn="ctr"/>
              <a:r>
                <a:rPr lang="en-US" altLang="zh-CN" dirty="0" smtClean="0">
                  <a:solidFill>
                    <a:schemeClr val="bg1"/>
                  </a:solidFill>
                </a:rPr>
                <a:t>01</a:t>
              </a:r>
              <a:endParaRPr lang="zh-CN" altLang="en-US" dirty="0">
                <a:solidFill>
                  <a:schemeClr val="bg1"/>
                </a:solidFill>
              </a:endParaRPr>
            </a:p>
          </p:txBody>
        </p:sp>
        <p:sp>
          <p:nvSpPr>
            <p:cNvPr id="71" name="任意多边形 70"/>
            <p:cNvSpPr/>
            <p:nvPr>
              <p:custDataLst>
                <p:tags r:id="rId7"/>
              </p:custDataLst>
            </p:nvPr>
          </p:nvSpPr>
          <p:spPr>
            <a:xfrm>
              <a:off x="2458470" y="2455819"/>
              <a:ext cx="4183526" cy="79584"/>
            </a:xfrm>
            <a:custGeom>
              <a:avLst/>
              <a:gdLst>
                <a:gd name="connsiteX0" fmla="*/ 0 w 4183526"/>
                <a:gd name="connsiteY0" fmla="*/ 0 h 79584"/>
                <a:gd name="connsiteX1" fmla="*/ 4183526 w 4183526"/>
                <a:gd name="connsiteY1" fmla="*/ 0 h 79584"/>
                <a:gd name="connsiteX2" fmla="*/ 4146556 w 4183526"/>
                <a:gd name="connsiteY2" fmla="*/ 30504 h 79584"/>
                <a:gd name="connsiteX3" fmla="*/ 3985877 w 4183526"/>
                <a:gd name="connsiteY3" fmla="*/ 79584 h 79584"/>
                <a:gd name="connsiteX4" fmla="*/ 197648 w 4183526"/>
                <a:gd name="connsiteY4" fmla="*/ 79583 h 79584"/>
                <a:gd name="connsiteX5" fmla="*/ 36970 w 4183526"/>
                <a:gd name="connsiteY5" fmla="*/ 30503 h 7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83526" h="79584">
                  <a:moveTo>
                    <a:pt x="0" y="0"/>
                  </a:moveTo>
                  <a:lnTo>
                    <a:pt x="4183526" y="0"/>
                  </a:lnTo>
                  <a:lnTo>
                    <a:pt x="4146556" y="30504"/>
                  </a:lnTo>
                  <a:cubicBezTo>
                    <a:pt x="4100689" y="61491"/>
                    <a:pt x="4045396" y="79584"/>
                    <a:pt x="3985877" y="79584"/>
                  </a:cubicBezTo>
                  <a:lnTo>
                    <a:pt x="197648" y="79583"/>
                  </a:lnTo>
                  <a:cubicBezTo>
                    <a:pt x="138129" y="79583"/>
                    <a:pt x="82836" y="61490"/>
                    <a:pt x="36970" y="3050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p>
          </p:txBody>
        </p:sp>
      </p:grpSp>
      <p:grpSp>
        <p:nvGrpSpPr>
          <p:cNvPr id="14" name="组合 13"/>
          <p:cNvGrpSpPr/>
          <p:nvPr>
            <p:custDataLst>
              <p:tags r:id="rId8"/>
            </p:custDataLst>
          </p:nvPr>
        </p:nvGrpSpPr>
        <p:grpSpPr>
          <a:xfrm>
            <a:off x="2016760" y="3879850"/>
            <a:ext cx="4458970" cy="748665"/>
            <a:chOff x="2272941" y="2870670"/>
            <a:chExt cx="4458789" cy="748938"/>
          </a:xfrm>
        </p:grpSpPr>
        <p:sp>
          <p:nvSpPr>
            <p:cNvPr id="74" name="圆角矩形 73"/>
            <p:cNvSpPr/>
            <p:nvPr>
              <p:custDataLst>
                <p:tags r:id="rId9"/>
              </p:custDataLst>
            </p:nvPr>
          </p:nvSpPr>
          <p:spPr>
            <a:xfrm>
              <a:off x="2368735" y="3044843"/>
              <a:ext cx="4362995" cy="574765"/>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p>
          </p:txBody>
        </p:sp>
        <p:sp>
          <p:nvSpPr>
            <p:cNvPr id="75" name="标题 1"/>
            <p:cNvSpPr txBox="1"/>
            <p:nvPr>
              <p:custDataLst>
                <p:tags r:id="rId10"/>
              </p:custDataLst>
            </p:nvPr>
          </p:nvSpPr>
          <p:spPr>
            <a:xfrm>
              <a:off x="2838245" y="3116295"/>
              <a:ext cx="3770812" cy="373436"/>
            </a:xfrm>
            <a:prstGeom prst="rect">
              <a:avLst/>
            </a:prstGeom>
            <a:noFill/>
          </p:spPr>
          <p:txBody>
            <a:bodyPr wrap="square" rtlCol="0">
              <a:normAutofit/>
            </a:bodyPr>
            <a:lstStyle>
              <a:defPPr>
                <a:defRPr lang="zh-CN"/>
              </a:defPPr>
              <a:lvl1pPr>
                <a:lnSpc>
                  <a:spcPct val="130000"/>
                </a:lnSpc>
                <a:defRPr sz="1200"/>
              </a:lvl1pPr>
            </a:lstStyle>
            <a:p>
              <a:pPr>
                <a:lnSpc>
                  <a:spcPct val="110000"/>
                </a:lnSpc>
              </a:pPr>
              <a:r>
                <a:rPr lang="zh-CN" altLang="en-US" sz="1600" dirty="0"/>
                <a:t>数据导入</a:t>
              </a:r>
              <a:endParaRPr lang="zh-CN" altLang="en-US" sz="1600" dirty="0"/>
            </a:p>
          </p:txBody>
        </p:sp>
        <p:sp>
          <p:nvSpPr>
            <p:cNvPr id="76" name="椭圆形标注 75"/>
            <p:cNvSpPr/>
            <p:nvPr>
              <p:custDataLst>
                <p:tags r:id="rId11"/>
              </p:custDataLst>
            </p:nvPr>
          </p:nvSpPr>
          <p:spPr>
            <a:xfrm>
              <a:off x="2272941" y="2870670"/>
              <a:ext cx="565304" cy="494985"/>
            </a:xfrm>
            <a:prstGeom prst="wedgeEllipseCallout">
              <a:avLst>
                <a:gd name="adj1" fmla="val 23834"/>
                <a:gd name="adj2" fmla="val 68750"/>
              </a:avLst>
            </a:prstGeom>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fontScale="97500" lnSpcReduction="10000"/>
            </a:bodyPr>
            <a:lstStyle/>
            <a:p>
              <a:pPr algn="ctr"/>
              <a:r>
                <a:rPr lang="en-US" altLang="zh-CN" dirty="0" smtClean="0">
                  <a:solidFill>
                    <a:schemeClr val="bg1"/>
                  </a:solidFill>
                </a:rPr>
                <a:t>02</a:t>
              </a:r>
              <a:endParaRPr lang="zh-CN" altLang="en-US" dirty="0">
                <a:solidFill>
                  <a:schemeClr val="bg1"/>
                </a:solidFill>
              </a:endParaRPr>
            </a:p>
          </p:txBody>
        </p:sp>
        <p:sp>
          <p:nvSpPr>
            <p:cNvPr id="77" name="任意多边形 76"/>
            <p:cNvSpPr/>
            <p:nvPr>
              <p:custDataLst>
                <p:tags r:id="rId12"/>
              </p:custDataLst>
            </p:nvPr>
          </p:nvSpPr>
          <p:spPr>
            <a:xfrm>
              <a:off x="2458470" y="3532525"/>
              <a:ext cx="4183526" cy="79584"/>
            </a:xfrm>
            <a:custGeom>
              <a:avLst/>
              <a:gdLst>
                <a:gd name="connsiteX0" fmla="*/ 0 w 4183526"/>
                <a:gd name="connsiteY0" fmla="*/ 0 h 79584"/>
                <a:gd name="connsiteX1" fmla="*/ 4183526 w 4183526"/>
                <a:gd name="connsiteY1" fmla="*/ 0 h 79584"/>
                <a:gd name="connsiteX2" fmla="*/ 4146556 w 4183526"/>
                <a:gd name="connsiteY2" fmla="*/ 30504 h 79584"/>
                <a:gd name="connsiteX3" fmla="*/ 3985877 w 4183526"/>
                <a:gd name="connsiteY3" fmla="*/ 79584 h 79584"/>
                <a:gd name="connsiteX4" fmla="*/ 197648 w 4183526"/>
                <a:gd name="connsiteY4" fmla="*/ 79583 h 79584"/>
                <a:gd name="connsiteX5" fmla="*/ 36970 w 4183526"/>
                <a:gd name="connsiteY5" fmla="*/ 30503 h 7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83526" h="79584">
                  <a:moveTo>
                    <a:pt x="0" y="0"/>
                  </a:moveTo>
                  <a:lnTo>
                    <a:pt x="4183526" y="0"/>
                  </a:lnTo>
                  <a:lnTo>
                    <a:pt x="4146556" y="30504"/>
                  </a:lnTo>
                  <a:cubicBezTo>
                    <a:pt x="4100689" y="61491"/>
                    <a:pt x="4045396" y="79584"/>
                    <a:pt x="3985877" y="79584"/>
                  </a:cubicBezTo>
                  <a:lnTo>
                    <a:pt x="197648" y="79583"/>
                  </a:lnTo>
                  <a:cubicBezTo>
                    <a:pt x="138129" y="79583"/>
                    <a:pt x="82836" y="61490"/>
                    <a:pt x="36970" y="3050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p>
          </p:txBody>
        </p:sp>
      </p:grpSp>
      <p:grpSp>
        <p:nvGrpSpPr>
          <p:cNvPr id="15" name="组合 14"/>
          <p:cNvGrpSpPr/>
          <p:nvPr>
            <p:custDataLst>
              <p:tags r:id="rId13"/>
            </p:custDataLst>
          </p:nvPr>
        </p:nvGrpSpPr>
        <p:grpSpPr>
          <a:xfrm>
            <a:off x="2016760" y="4956175"/>
            <a:ext cx="4458970" cy="748665"/>
            <a:chOff x="2272941" y="3947377"/>
            <a:chExt cx="4458789" cy="748938"/>
          </a:xfrm>
        </p:grpSpPr>
        <p:sp>
          <p:nvSpPr>
            <p:cNvPr id="16" name="圆角矩形 15"/>
            <p:cNvSpPr/>
            <p:nvPr>
              <p:custDataLst>
                <p:tags r:id="rId14"/>
              </p:custDataLst>
            </p:nvPr>
          </p:nvSpPr>
          <p:spPr>
            <a:xfrm>
              <a:off x="2368735" y="4121550"/>
              <a:ext cx="4362995" cy="574765"/>
            </a:xfrm>
            <a:prstGeom prst="roundRect">
              <a:avLst>
                <a:gd name="adj" fmla="val 5000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p>
          </p:txBody>
        </p:sp>
        <p:sp>
          <p:nvSpPr>
            <p:cNvPr id="17" name="标题 1"/>
            <p:cNvSpPr txBox="1"/>
            <p:nvPr>
              <p:custDataLst>
                <p:tags r:id="rId15"/>
              </p:custDataLst>
            </p:nvPr>
          </p:nvSpPr>
          <p:spPr>
            <a:xfrm>
              <a:off x="2838245" y="4193002"/>
              <a:ext cx="3770812" cy="373436"/>
            </a:xfrm>
            <a:prstGeom prst="rect">
              <a:avLst/>
            </a:prstGeom>
            <a:noFill/>
          </p:spPr>
          <p:txBody>
            <a:bodyPr wrap="square" rtlCol="0">
              <a:normAutofit/>
            </a:bodyPr>
            <a:lstStyle>
              <a:defPPr>
                <a:defRPr lang="zh-CN"/>
              </a:defPPr>
              <a:lvl1pPr>
                <a:lnSpc>
                  <a:spcPct val="130000"/>
                </a:lnSpc>
                <a:defRPr sz="1200"/>
              </a:lvl1pPr>
            </a:lstStyle>
            <a:p>
              <a:pPr>
                <a:lnSpc>
                  <a:spcPct val="110000"/>
                </a:lnSpc>
              </a:pPr>
              <a:r>
                <a:rPr lang="zh-CN" altLang="en-US" sz="1600" dirty="0"/>
                <a:t>物联网传感设备自动信息采集</a:t>
              </a:r>
              <a:endParaRPr lang="zh-CN" altLang="en-US" sz="1600" dirty="0"/>
            </a:p>
          </p:txBody>
        </p:sp>
        <p:sp>
          <p:nvSpPr>
            <p:cNvPr id="18" name="椭圆形标注 17"/>
            <p:cNvSpPr/>
            <p:nvPr>
              <p:custDataLst>
                <p:tags r:id="rId16"/>
              </p:custDataLst>
            </p:nvPr>
          </p:nvSpPr>
          <p:spPr>
            <a:xfrm>
              <a:off x="2272941" y="3947377"/>
              <a:ext cx="565304" cy="494985"/>
            </a:xfrm>
            <a:prstGeom prst="wedgeEllipseCallout">
              <a:avLst>
                <a:gd name="adj1" fmla="val 23834"/>
                <a:gd name="adj2" fmla="val 68750"/>
              </a:avLst>
            </a:prstGeom>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normAutofit fontScale="97500" lnSpcReduction="10000"/>
            </a:bodyPr>
            <a:lstStyle/>
            <a:p>
              <a:pPr algn="ctr"/>
              <a:r>
                <a:rPr lang="en-US" altLang="zh-CN" dirty="0" smtClean="0">
                  <a:solidFill>
                    <a:schemeClr val="bg1"/>
                  </a:solidFill>
                </a:rPr>
                <a:t>03</a:t>
              </a:r>
              <a:endParaRPr lang="zh-CN" altLang="en-US" dirty="0">
                <a:solidFill>
                  <a:schemeClr val="bg1"/>
                </a:solidFill>
              </a:endParaRPr>
            </a:p>
          </p:txBody>
        </p:sp>
        <p:sp>
          <p:nvSpPr>
            <p:cNvPr id="19" name="任意多边形 18"/>
            <p:cNvSpPr/>
            <p:nvPr>
              <p:custDataLst>
                <p:tags r:id="rId17"/>
              </p:custDataLst>
            </p:nvPr>
          </p:nvSpPr>
          <p:spPr>
            <a:xfrm>
              <a:off x="2458470" y="4609232"/>
              <a:ext cx="4183526" cy="79584"/>
            </a:xfrm>
            <a:custGeom>
              <a:avLst/>
              <a:gdLst>
                <a:gd name="connsiteX0" fmla="*/ 0 w 4183526"/>
                <a:gd name="connsiteY0" fmla="*/ 0 h 79584"/>
                <a:gd name="connsiteX1" fmla="*/ 4183526 w 4183526"/>
                <a:gd name="connsiteY1" fmla="*/ 0 h 79584"/>
                <a:gd name="connsiteX2" fmla="*/ 4146556 w 4183526"/>
                <a:gd name="connsiteY2" fmla="*/ 30504 h 79584"/>
                <a:gd name="connsiteX3" fmla="*/ 3985877 w 4183526"/>
                <a:gd name="connsiteY3" fmla="*/ 79584 h 79584"/>
                <a:gd name="connsiteX4" fmla="*/ 197648 w 4183526"/>
                <a:gd name="connsiteY4" fmla="*/ 79583 h 79584"/>
                <a:gd name="connsiteX5" fmla="*/ 36970 w 4183526"/>
                <a:gd name="connsiteY5" fmla="*/ 30503 h 7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83526" h="79584">
                  <a:moveTo>
                    <a:pt x="0" y="0"/>
                  </a:moveTo>
                  <a:lnTo>
                    <a:pt x="4183526" y="0"/>
                  </a:lnTo>
                  <a:lnTo>
                    <a:pt x="4146556" y="30504"/>
                  </a:lnTo>
                  <a:cubicBezTo>
                    <a:pt x="4100689" y="61491"/>
                    <a:pt x="4045396" y="79584"/>
                    <a:pt x="3985877" y="79584"/>
                  </a:cubicBezTo>
                  <a:lnTo>
                    <a:pt x="197648" y="79583"/>
                  </a:lnTo>
                  <a:cubicBezTo>
                    <a:pt x="138129" y="79583"/>
                    <a:pt x="82836" y="61490"/>
                    <a:pt x="36970" y="3050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25000" lnSpcReduction="20000"/>
            </a:bodyPr>
            <a:lstStyle/>
            <a:p>
              <a:pPr algn="ctr"/>
              <a:endParaRPr lang="zh-CN" altLang="en-US"/>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2693045" cy="323165"/>
          </a:xfrm>
          <a:prstGeom prst="rect">
            <a:avLst/>
          </a:prstGeom>
          <a:noFill/>
        </p:spPr>
        <p:txBody>
          <a:bodyPr wrap="none" lIns="0" tIns="0" rIns="0" bIns="0" rtlCol="0">
            <a:spAutoFit/>
          </a:bodyPr>
          <a:lstStyle/>
          <a:p>
            <a:r>
              <a:rPr lang="en-US" altLang="zh-CN" sz="2100" b="1" spc="225" dirty="0" smtClean="0">
                <a:solidFill>
                  <a:prstClr val="white"/>
                </a:solidFill>
              </a:rPr>
              <a:t>1.4 </a:t>
            </a:r>
            <a:r>
              <a:rPr lang="zh-CN" altLang="en-US" sz="2100" b="1" spc="225" dirty="0" smtClean="0">
                <a:solidFill>
                  <a:prstClr val="white"/>
                </a:solidFill>
              </a:rPr>
              <a:t>大数据处理方法</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2140330" cy="300082"/>
          </a:xfrm>
          <a:prstGeom prst="rect">
            <a:avLst/>
          </a:prstGeom>
          <a:noFill/>
        </p:spPr>
        <p:txBody>
          <a:bodyPr wrap="none" rtlCol="0">
            <a:spAutoFit/>
          </a:bodyPr>
          <a:lstStyle/>
          <a:p>
            <a:r>
              <a:rPr lang="zh-CN" altLang="en-US" sz="1350" dirty="0" smtClean="0">
                <a:solidFill>
                  <a:prstClr val="white"/>
                </a:solidFill>
              </a:rPr>
              <a:t>第一章 大数据概念与应用</a:t>
            </a:r>
            <a:endParaRPr lang="zh-CN" altLang="en-US" sz="1350" dirty="0">
              <a:solidFill>
                <a:prstClr val="white"/>
              </a:solidFill>
            </a:endParaRPr>
          </a:p>
        </p:txBody>
      </p:sp>
      <p:pic>
        <p:nvPicPr>
          <p:cNvPr id="30"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2"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40</a:t>
            </a:r>
            <a:endParaRPr lang="es-ES" altLang="zh-CN" sz="1200" b="1" dirty="0">
              <a:solidFill>
                <a:schemeClr val="bg1">
                  <a:lumMod val="50000"/>
                </a:schemeClr>
              </a:solidFill>
            </a:endParaRPr>
          </a:p>
        </p:txBody>
      </p:sp>
      <p:pic>
        <p:nvPicPr>
          <p:cNvPr id="34"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37" name="矩形 36"/>
          <p:cNvSpPr/>
          <p:nvPr/>
        </p:nvSpPr>
        <p:spPr>
          <a:xfrm>
            <a:off x="833932" y="976077"/>
            <a:ext cx="3085764" cy="4026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8" name="矩形 37"/>
          <p:cNvSpPr/>
          <p:nvPr/>
        </p:nvSpPr>
        <p:spPr>
          <a:xfrm>
            <a:off x="833932" y="1027832"/>
            <a:ext cx="3085764" cy="352425"/>
          </a:xfrm>
          <a:prstGeom prst="rect">
            <a:avLst/>
          </a:prstGeom>
          <a:noFill/>
          <a:ln>
            <a:noFill/>
          </a:ln>
        </p:spPr>
        <p:txBody>
          <a:bodyPr wrap="square">
            <a:spAutoFit/>
          </a:bodyPr>
          <a:lstStyle/>
          <a:p>
            <a:r>
              <a:rPr lang="zh-CN" altLang="zh-CN" sz="1600" b="1" dirty="0" smtClean="0">
                <a:solidFill>
                  <a:schemeClr val="bg1"/>
                </a:solidFill>
              </a:rPr>
              <a:t>导</a:t>
            </a:r>
            <a:r>
              <a:rPr lang="zh-CN" altLang="zh-CN" sz="1600" b="1" dirty="0">
                <a:solidFill>
                  <a:schemeClr val="bg1"/>
                </a:solidFill>
              </a:rPr>
              <a:t>入</a:t>
            </a:r>
            <a:r>
              <a:rPr lang="en-US" altLang="zh-CN" sz="1600" b="1" dirty="0">
                <a:solidFill>
                  <a:schemeClr val="bg1"/>
                </a:solidFill>
              </a:rPr>
              <a:t>/</a:t>
            </a:r>
            <a:r>
              <a:rPr lang="zh-CN" altLang="zh-CN" sz="1600" b="1" dirty="0">
                <a:solidFill>
                  <a:schemeClr val="bg1"/>
                </a:solidFill>
              </a:rPr>
              <a:t>预处理</a:t>
            </a:r>
            <a:endParaRPr lang="zh-CN" altLang="zh-CN" sz="1600" b="1" dirty="0">
              <a:solidFill>
                <a:schemeClr val="bg1"/>
              </a:solidFill>
            </a:endParaRPr>
          </a:p>
        </p:txBody>
      </p:sp>
      <p:sp>
        <p:nvSpPr>
          <p:cNvPr id="42" name="矩形 41"/>
          <p:cNvSpPr/>
          <p:nvPr/>
        </p:nvSpPr>
        <p:spPr>
          <a:xfrm>
            <a:off x="432769" y="976077"/>
            <a:ext cx="273377" cy="40266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t>2</a:t>
            </a:r>
            <a:endParaRPr lang="zh-CN" altLang="en-US" b="1" dirty="0"/>
          </a:p>
        </p:txBody>
      </p:sp>
      <p:sp>
        <p:nvSpPr>
          <p:cNvPr id="6" name="矩形 5"/>
          <p:cNvSpPr/>
          <p:nvPr/>
        </p:nvSpPr>
        <p:spPr>
          <a:xfrm>
            <a:off x="682313" y="1483116"/>
            <a:ext cx="7803255" cy="1599565"/>
          </a:xfrm>
          <a:prstGeom prst="rect">
            <a:avLst/>
          </a:prstGeom>
        </p:spPr>
        <p:txBody>
          <a:bodyPr wrap="square">
            <a:spAutoFit/>
          </a:bodyPr>
          <a:lstStyle/>
          <a:p>
            <a:r>
              <a:rPr lang="zh-CN" altLang="zh-CN" sz="1400" dirty="0"/>
              <a:t>虽然采集端本身有很多数据库，但是如果要对这些海量数据进行有效的分析，还是应该将这些数据导入到一个集中的大型分布式数据库或者分布式存储集群当中，同时，在导入的基础上完成数据清洗和预处理工作。也有一些用户会在导入时使用来自Twitter的Storm来对数据进行流式计算，来满足部分业务的实时计算需求。</a:t>
            </a:r>
            <a:endParaRPr lang="zh-CN" altLang="zh-CN" sz="1400" dirty="0"/>
          </a:p>
          <a:p>
            <a:endParaRPr lang="zh-CN" altLang="zh-CN" sz="1400" dirty="0"/>
          </a:p>
          <a:p>
            <a:r>
              <a:rPr lang="zh-CN" altLang="zh-CN" sz="1400" dirty="0"/>
              <a:t>现实世界中数据大体上都是不完整、不一致的“脏”数据，无法直接进行数据挖掘，或挖掘结果差强人意，为了提高数据挖掘的质量，产生了数据预处理技术。</a:t>
            </a:r>
            <a:endParaRPr lang="zh-CN" altLang="en-US" sz="1400" dirty="0"/>
          </a:p>
        </p:txBody>
      </p:sp>
      <p:graphicFrame>
        <p:nvGraphicFramePr>
          <p:cNvPr id="9" name="图示 8"/>
          <p:cNvGraphicFramePr/>
          <p:nvPr/>
        </p:nvGraphicFramePr>
        <p:xfrm>
          <a:off x="764345" y="3465526"/>
          <a:ext cx="7639353" cy="21398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矩形 13"/>
          <p:cNvSpPr/>
          <p:nvPr/>
        </p:nvSpPr>
        <p:spPr>
          <a:xfrm>
            <a:off x="2492298" y="3692587"/>
            <a:ext cx="6014920" cy="276999"/>
          </a:xfrm>
          <a:prstGeom prst="rect">
            <a:avLst/>
          </a:prstGeom>
        </p:spPr>
        <p:txBody>
          <a:bodyPr wrap="square">
            <a:spAutoFit/>
          </a:bodyPr>
          <a:lstStyle/>
          <a:p>
            <a:r>
              <a:rPr lang="zh-CN" altLang="zh-CN" sz="1200" dirty="0"/>
              <a:t>主要是达到数据格式标准化、异常数据清除、数据错误纠正、重复数据的清除等目标。</a:t>
            </a:r>
            <a:endParaRPr lang="zh-CN" altLang="zh-CN" sz="1200" dirty="0"/>
          </a:p>
        </p:txBody>
      </p:sp>
      <p:sp>
        <p:nvSpPr>
          <p:cNvPr id="15" name="矩形 14"/>
          <p:cNvSpPr/>
          <p:nvPr/>
        </p:nvSpPr>
        <p:spPr>
          <a:xfrm>
            <a:off x="2487906" y="4227270"/>
            <a:ext cx="4572000" cy="276999"/>
          </a:xfrm>
          <a:prstGeom prst="rect">
            <a:avLst/>
          </a:prstGeom>
        </p:spPr>
        <p:txBody>
          <a:bodyPr>
            <a:spAutoFit/>
          </a:bodyPr>
          <a:lstStyle/>
          <a:p>
            <a:r>
              <a:rPr lang="zh-CN" altLang="zh-CN" sz="1200" dirty="0"/>
              <a:t>是将多个数据源中的数据结合起来并统一存储，建立数据仓库。</a:t>
            </a:r>
            <a:endParaRPr lang="zh-CN" altLang="en-US" sz="1200" dirty="0"/>
          </a:p>
        </p:txBody>
      </p:sp>
      <p:sp>
        <p:nvSpPr>
          <p:cNvPr id="16" name="矩形 15"/>
          <p:cNvSpPr/>
          <p:nvPr/>
        </p:nvSpPr>
        <p:spPr>
          <a:xfrm>
            <a:off x="2497146" y="4763217"/>
            <a:ext cx="5840083" cy="276999"/>
          </a:xfrm>
          <a:prstGeom prst="rect">
            <a:avLst/>
          </a:prstGeom>
        </p:spPr>
        <p:txBody>
          <a:bodyPr wrap="square">
            <a:spAutoFit/>
          </a:bodyPr>
          <a:lstStyle/>
          <a:p>
            <a:r>
              <a:rPr lang="zh-CN" altLang="zh-CN" sz="1200" dirty="0"/>
              <a:t>过平滑聚集、数据概化、规范化等方式将数据转换成适用于数据挖掘的形式。</a:t>
            </a:r>
            <a:endParaRPr lang="zh-CN" altLang="zh-CN" sz="1200" dirty="0"/>
          </a:p>
        </p:txBody>
      </p:sp>
      <p:sp>
        <p:nvSpPr>
          <p:cNvPr id="17" name="矩形 16"/>
          <p:cNvSpPr/>
          <p:nvPr/>
        </p:nvSpPr>
        <p:spPr>
          <a:xfrm>
            <a:off x="2497146" y="5305248"/>
            <a:ext cx="5732454" cy="276999"/>
          </a:xfrm>
          <a:prstGeom prst="rect">
            <a:avLst/>
          </a:prstGeom>
        </p:spPr>
        <p:txBody>
          <a:bodyPr wrap="square">
            <a:spAutoFit/>
          </a:bodyPr>
          <a:lstStyle/>
          <a:p>
            <a:r>
              <a:rPr lang="zh-CN" altLang="zh-CN" sz="1200" dirty="0"/>
              <a:t>寻找依赖于发现目标的数据的有用特征</a:t>
            </a:r>
            <a:r>
              <a:rPr lang="zh-CN" altLang="zh-CN" sz="1200" dirty="0" smtClean="0"/>
              <a:t>，缩减</a:t>
            </a:r>
            <a:r>
              <a:rPr lang="zh-CN" altLang="zh-CN" sz="1200" dirty="0"/>
              <a:t>数据规模</a:t>
            </a:r>
            <a:r>
              <a:rPr lang="zh-CN" altLang="zh-CN" sz="1200" dirty="0" smtClean="0"/>
              <a:t>，最大限度</a:t>
            </a:r>
            <a:r>
              <a:rPr lang="zh-CN" altLang="zh-CN" sz="1200" dirty="0"/>
              <a:t>地精简数据量。</a:t>
            </a:r>
            <a:endParaRPr lang="zh-CN" altLang="zh-CN" sz="12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501851" y="1169836"/>
              <a:ext cx="2140281" cy="523220"/>
            </a:xfrm>
            <a:prstGeom prst="rect">
              <a:avLst/>
            </a:prstGeom>
            <a:noFill/>
          </p:spPr>
          <p:txBody>
            <a:bodyPr wrap="none" rtlCol="0">
              <a:spAutoFit/>
            </a:bodyPr>
            <a:lstStyle/>
            <a:p>
              <a:pPr algn="ctr"/>
              <a:r>
                <a:rPr lang="zh-CN" altLang="en-US" sz="2800" dirty="0">
                  <a:solidFill>
                    <a:schemeClr val="accent4"/>
                  </a:solidFill>
                </a:rPr>
                <a:t>第一</a:t>
              </a:r>
              <a:r>
                <a:rPr lang="zh-CN" altLang="en-US" sz="2800" dirty="0" smtClean="0">
                  <a:solidFill>
                    <a:schemeClr val="accent4"/>
                  </a:solidFill>
                </a:rPr>
                <a:t>章　大数据概念与应用</a:t>
              </a:r>
              <a:endParaRPr lang="zh-CN" altLang="en-US" sz="2800" dirty="0">
                <a:solidFill>
                  <a:schemeClr val="accent4"/>
                </a:solidFill>
              </a:endParaRPr>
            </a:p>
          </p:txBody>
        </p:sp>
      </p:grpSp>
      <p:grpSp>
        <p:nvGrpSpPr>
          <p:cNvPr id="67" name="组合 66"/>
          <p:cNvGrpSpPr/>
          <p:nvPr/>
        </p:nvGrpSpPr>
        <p:grpSpPr>
          <a:xfrm>
            <a:off x="1754534" y="2048547"/>
            <a:ext cx="5693399" cy="415498"/>
            <a:chOff x="1807265" y="2462595"/>
            <a:chExt cx="5693399" cy="415498"/>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3634328" cy="415498"/>
            </a:xfrm>
            <a:prstGeom prst="rect">
              <a:avLst/>
            </a:prstGeom>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1.1</a:t>
              </a:r>
              <a:r>
                <a:rPr lang="zh-CN" altLang="en-US" sz="2100" spc="225" dirty="0">
                  <a:solidFill>
                    <a:schemeClr val="bg1"/>
                  </a:solidFill>
                  <a:latin typeface="微软雅黑" panose="020B0503020204020204" pitchFamily="34" charset="-122"/>
                  <a:ea typeface="微软雅黑" panose="020B0503020204020204" pitchFamily="34" charset="-122"/>
                </a:rPr>
                <a:t>　</a:t>
              </a:r>
              <a:r>
                <a:rPr lang="zh-CN" altLang="en-US" sz="2100" spc="225" dirty="0" smtClean="0">
                  <a:solidFill>
                    <a:schemeClr val="bg1"/>
                  </a:solidFill>
                  <a:latin typeface="微软雅黑" panose="020B0503020204020204" pitchFamily="34" charset="-122"/>
                  <a:ea typeface="微软雅黑" panose="020B0503020204020204" pitchFamily="34" charset="-122"/>
                </a:rPr>
                <a:t>大数据的概念与意义</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53555"/>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2739853"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大数据的来源</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469343"/>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3038011"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大</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数据应用场景</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185131"/>
            <a:ext cx="5693399" cy="426279"/>
            <a:chOff x="1807265" y="3866296"/>
            <a:chExt cx="5693399" cy="426279"/>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3038011"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大</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数据处理方法</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5551520" cy="300082"/>
          </a:xfrm>
          <a:prstGeom prst="rect">
            <a:avLst/>
          </a:prstGeom>
        </p:spPr>
        <p:txBody>
          <a:bodyPr wrap="none">
            <a:spAutoFit/>
          </a:bodyPr>
          <a:lstStyle/>
          <a:p>
            <a:r>
              <a:rPr lang="zh-CN" altLang="en-US" sz="1350" dirty="0" smtClean="0">
                <a:solidFill>
                  <a:schemeClr val="bg1"/>
                </a:solidFill>
              </a:rPr>
              <a:t>全国高校标准教材</a:t>
            </a:r>
            <a:r>
              <a:rPr lang="en-US" altLang="zh-CN" sz="1350" dirty="0" smtClean="0">
                <a:solidFill>
                  <a:schemeClr val="bg1"/>
                </a:solidFill>
              </a:rPr>
              <a:t>《</a:t>
            </a:r>
            <a:r>
              <a:rPr lang="zh-CN" altLang="en-US" sz="1350" dirty="0" smtClean="0">
                <a:solidFill>
                  <a:schemeClr val="bg1"/>
                </a:solidFill>
              </a:rPr>
              <a:t>云计算</a:t>
            </a:r>
            <a:r>
              <a:rPr lang="en-US" altLang="zh-CN" sz="1350" dirty="0" smtClean="0">
                <a:solidFill>
                  <a:schemeClr val="bg1"/>
                </a:solidFill>
              </a:rPr>
              <a:t>》</a:t>
            </a:r>
            <a:r>
              <a:rPr lang="zh-CN" altLang="en-US" sz="1350" dirty="0" smtClean="0">
                <a:solidFill>
                  <a:schemeClr val="bg1"/>
                </a:solidFill>
              </a:rPr>
              <a:t>姊妹篇，剖析大数据核心技术和实战应用</a:t>
            </a:r>
            <a:endParaRPr lang="zh-CN" altLang="en-US" sz="1350" dirty="0">
              <a:solidFill>
                <a:schemeClr val="bg1"/>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40</a:t>
            </a:r>
            <a:endParaRPr lang="es-E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3" name="圆角矩形 42"/>
          <p:cNvSpPr/>
          <p:nvPr/>
        </p:nvSpPr>
        <p:spPr>
          <a:xfrm>
            <a:off x="1765366" y="490091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41375" y="4817745"/>
            <a:ext cx="7675880" cy="562610"/>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lumMod val="20000"/>
                  <a:lumOff val="80000"/>
                </a:schemeClr>
              </a:solidFill>
            </a:endParaRPr>
          </a:p>
        </p:txBody>
      </p:sp>
      <p:sp>
        <p:nvSpPr>
          <p:cNvPr id="3" name="矩形 2"/>
          <p:cNvSpPr/>
          <p:nvPr/>
        </p:nvSpPr>
        <p:spPr>
          <a:xfrm>
            <a:off x="841375" y="3155315"/>
            <a:ext cx="7675880" cy="708025"/>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lumMod val="20000"/>
                  <a:lumOff val="80000"/>
                </a:schemeClr>
              </a:solidFill>
            </a:endParaRPr>
          </a:p>
        </p:txBody>
      </p:sp>
      <p:sp>
        <p:nvSpPr>
          <p:cNvPr id="2" name="矩形 1"/>
          <p:cNvSpPr/>
          <p:nvPr/>
        </p:nvSpPr>
        <p:spPr>
          <a:xfrm>
            <a:off x="841375" y="1835785"/>
            <a:ext cx="7675880" cy="562610"/>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1">
                  <a:lumMod val="20000"/>
                  <a:lumOff val="80000"/>
                </a:schemeClr>
              </a:solidFill>
            </a:endParaRPr>
          </a:p>
        </p:txBody>
      </p:sp>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2693045" cy="323165"/>
          </a:xfrm>
          <a:prstGeom prst="rect">
            <a:avLst/>
          </a:prstGeom>
          <a:noFill/>
        </p:spPr>
        <p:txBody>
          <a:bodyPr wrap="none" lIns="0" tIns="0" rIns="0" bIns="0" rtlCol="0">
            <a:spAutoFit/>
          </a:bodyPr>
          <a:lstStyle/>
          <a:p>
            <a:r>
              <a:rPr lang="en-US" altLang="zh-CN" sz="2100" b="1" spc="225" dirty="0" smtClean="0">
                <a:solidFill>
                  <a:prstClr val="white"/>
                </a:solidFill>
              </a:rPr>
              <a:t>1.4 </a:t>
            </a:r>
            <a:r>
              <a:rPr lang="zh-CN" altLang="en-US" sz="2100" b="1" spc="225" dirty="0" smtClean="0">
                <a:solidFill>
                  <a:prstClr val="white"/>
                </a:solidFill>
              </a:rPr>
              <a:t>大数据处理方法</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2140330" cy="300082"/>
          </a:xfrm>
          <a:prstGeom prst="rect">
            <a:avLst/>
          </a:prstGeom>
          <a:noFill/>
        </p:spPr>
        <p:txBody>
          <a:bodyPr wrap="none" rtlCol="0">
            <a:spAutoFit/>
          </a:bodyPr>
          <a:lstStyle/>
          <a:p>
            <a:r>
              <a:rPr lang="zh-CN" altLang="en-US" sz="1350" dirty="0" smtClean="0">
                <a:solidFill>
                  <a:prstClr val="white"/>
                </a:solidFill>
              </a:rPr>
              <a:t>第一章 大数据概念与应用</a:t>
            </a:r>
            <a:endParaRPr lang="zh-CN" altLang="en-US" sz="1350" dirty="0">
              <a:solidFill>
                <a:prstClr val="white"/>
              </a:solidFill>
            </a:endParaRPr>
          </a:p>
        </p:txBody>
      </p:sp>
      <p:pic>
        <p:nvPicPr>
          <p:cNvPr id="30"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2"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40</a:t>
            </a:r>
            <a:endParaRPr lang="es-ES" altLang="zh-CN" sz="1200" b="1" dirty="0">
              <a:solidFill>
                <a:schemeClr val="bg1">
                  <a:lumMod val="50000"/>
                </a:schemeClr>
              </a:solidFill>
            </a:endParaRPr>
          </a:p>
        </p:txBody>
      </p:sp>
      <p:pic>
        <p:nvPicPr>
          <p:cNvPr id="34"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3" name="矩形 42"/>
          <p:cNvSpPr/>
          <p:nvPr/>
        </p:nvSpPr>
        <p:spPr>
          <a:xfrm>
            <a:off x="843457" y="1214226"/>
            <a:ext cx="3085764" cy="4026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4" name="矩形 43"/>
          <p:cNvSpPr/>
          <p:nvPr/>
        </p:nvSpPr>
        <p:spPr>
          <a:xfrm>
            <a:off x="793927" y="1241216"/>
            <a:ext cx="3085764" cy="352425"/>
          </a:xfrm>
          <a:prstGeom prst="rect">
            <a:avLst/>
          </a:prstGeom>
          <a:noFill/>
          <a:ln>
            <a:noFill/>
          </a:ln>
        </p:spPr>
        <p:txBody>
          <a:bodyPr wrap="square">
            <a:spAutoFit/>
          </a:bodyPr>
          <a:lstStyle/>
          <a:p>
            <a:r>
              <a:rPr lang="en-US" altLang="zh-CN" sz="1600" b="1" dirty="0" smtClean="0">
                <a:solidFill>
                  <a:schemeClr val="bg1"/>
                </a:solidFill>
              </a:rPr>
              <a:t> </a:t>
            </a:r>
            <a:r>
              <a:rPr lang="zh-CN" altLang="en-US" sz="1600" b="1" dirty="0" smtClean="0">
                <a:solidFill>
                  <a:schemeClr val="bg1"/>
                </a:solidFill>
              </a:rPr>
              <a:t>统计与分析</a:t>
            </a:r>
            <a:endParaRPr lang="zh-CN" altLang="zh-CN" sz="1600" b="1" dirty="0">
              <a:solidFill>
                <a:schemeClr val="bg1"/>
              </a:solidFill>
            </a:endParaRPr>
          </a:p>
        </p:txBody>
      </p:sp>
      <p:sp>
        <p:nvSpPr>
          <p:cNvPr id="45" name="矩形 44"/>
          <p:cNvSpPr/>
          <p:nvPr/>
        </p:nvSpPr>
        <p:spPr>
          <a:xfrm>
            <a:off x="392764" y="1214226"/>
            <a:ext cx="273377" cy="40266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t>3</a:t>
            </a:r>
            <a:endParaRPr lang="zh-CN" altLang="en-US" b="1" dirty="0"/>
          </a:p>
        </p:txBody>
      </p:sp>
      <p:sp>
        <p:nvSpPr>
          <p:cNvPr id="19" name="矩形 18"/>
          <p:cNvSpPr/>
          <p:nvPr/>
        </p:nvSpPr>
        <p:spPr>
          <a:xfrm>
            <a:off x="824035" y="1860476"/>
            <a:ext cx="7742874" cy="3519805"/>
          </a:xfrm>
          <a:prstGeom prst="rect">
            <a:avLst/>
          </a:prstGeom>
        </p:spPr>
        <p:txBody>
          <a:bodyPr wrap="square">
            <a:spAutoFit/>
          </a:bodyPr>
          <a:lstStyle/>
          <a:p>
            <a:r>
              <a:rPr lang="zh-CN" altLang="en-US" sz="1400" dirty="0">
                <a:solidFill>
                  <a:schemeClr val="tx1"/>
                </a:solidFill>
              </a:rPr>
              <a:t>统计与分析主要是利用分布式数据库，或分布式计算集群来对存储于其内的海量数据进行普通的分析和分类汇总，以满足大多数常见的分析需求，在这些方面可以使用R语言。</a:t>
            </a:r>
            <a:endParaRPr lang="zh-CN" altLang="en-US" sz="1400" dirty="0">
              <a:solidFill>
                <a:schemeClr val="tx1"/>
              </a:solidFill>
            </a:endParaRPr>
          </a:p>
          <a:p>
            <a:endParaRPr lang="zh-CN" altLang="en-US" sz="1400" dirty="0"/>
          </a:p>
          <a:p>
            <a:r>
              <a:rPr lang="zh-CN" altLang="en-US" sz="1400" dirty="0"/>
              <a:t>R语言是用于统计分析、绘图的语言和操作环境，属于GNU系统的一个自由、免费、源代码开放的软件，它是一个用于统计计算和统计制图的优秀工具。</a:t>
            </a:r>
            <a:endParaRPr lang="zh-CN" altLang="en-US" sz="1400" dirty="0"/>
          </a:p>
          <a:p>
            <a:endParaRPr lang="zh-CN" altLang="en-US" sz="1400" dirty="0"/>
          </a:p>
          <a:p>
            <a:r>
              <a:rPr lang="zh-CN" altLang="en-US" sz="1400" dirty="0"/>
              <a:t>R语言在国际和国内的发展差异非常大，国际上R语言已然是专业数据分析领域的标准，但在国内依旧任重而道远，这固然有数据学科地位的原因，国内很多人版权概念薄弱，以及学术领域相对闭塞也是原因。</a:t>
            </a:r>
            <a:endParaRPr lang="zh-CN" altLang="en-US" sz="1400" dirty="0"/>
          </a:p>
          <a:p>
            <a:endParaRPr lang="zh-CN" altLang="en-US" sz="1400" dirty="0"/>
          </a:p>
          <a:p>
            <a:r>
              <a:rPr lang="zh-CN" altLang="en-US" sz="1400" dirty="0"/>
              <a:t>R语言是一套完整的数据处理、计算和制图软件系统。R语言的思想是：它可以提供一些集成的统计工具，但更大量的是它提供各种数学计算、统计计算的函数，从而使使用者能灵活机动地进行数据分析，甚至创造出符合需要的新的统计计算方法。</a:t>
            </a:r>
            <a:endParaRPr lang="zh-CN" altLang="en-US" sz="1400" dirty="0"/>
          </a:p>
          <a:p>
            <a:endParaRPr lang="zh-CN" altLang="en-US" sz="1400" dirty="0"/>
          </a:p>
          <a:p>
            <a:r>
              <a:rPr lang="zh-CN" altLang="en-US" sz="1400" dirty="0"/>
              <a:t>在大数据的统计与分析过程中，主要面对的挑战是分析涉及的数据量太大，其对系统资源，特别是I/O会有极大的占用。</a:t>
            </a:r>
            <a:endParaRPr lang="zh-CN" altLang="en-US" sz="14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2693045" cy="323165"/>
          </a:xfrm>
          <a:prstGeom prst="rect">
            <a:avLst/>
          </a:prstGeom>
          <a:noFill/>
        </p:spPr>
        <p:txBody>
          <a:bodyPr wrap="none" lIns="0" tIns="0" rIns="0" bIns="0" rtlCol="0">
            <a:spAutoFit/>
          </a:bodyPr>
          <a:lstStyle/>
          <a:p>
            <a:r>
              <a:rPr lang="en-US" altLang="zh-CN" sz="2100" b="1" spc="225" dirty="0" smtClean="0">
                <a:solidFill>
                  <a:prstClr val="white"/>
                </a:solidFill>
              </a:rPr>
              <a:t>1.4 </a:t>
            </a:r>
            <a:r>
              <a:rPr lang="zh-CN" altLang="en-US" sz="2100" b="1" spc="225" dirty="0" smtClean="0">
                <a:solidFill>
                  <a:prstClr val="white"/>
                </a:solidFill>
              </a:rPr>
              <a:t>大数据处理方法</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2140330" cy="300082"/>
          </a:xfrm>
          <a:prstGeom prst="rect">
            <a:avLst/>
          </a:prstGeom>
          <a:noFill/>
        </p:spPr>
        <p:txBody>
          <a:bodyPr wrap="none" rtlCol="0">
            <a:spAutoFit/>
          </a:bodyPr>
          <a:lstStyle/>
          <a:p>
            <a:r>
              <a:rPr lang="zh-CN" altLang="en-US" sz="1350" dirty="0" smtClean="0">
                <a:solidFill>
                  <a:prstClr val="white"/>
                </a:solidFill>
              </a:rPr>
              <a:t>第一章 大数据概念与应用</a:t>
            </a:r>
            <a:endParaRPr lang="zh-CN" altLang="en-US" sz="1350" dirty="0">
              <a:solidFill>
                <a:prstClr val="white"/>
              </a:solidFill>
            </a:endParaRPr>
          </a:p>
        </p:txBody>
      </p:sp>
      <p:pic>
        <p:nvPicPr>
          <p:cNvPr id="30"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2"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40</a:t>
            </a:r>
            <a:endParaRPr lang="es-ES" altLang="zh-CN" sz="1200" b="1" dirty="0">
              <a:solidFill>
                <a:schemeClr val="bg1">
                  <a:lumMod val="50000"/>
                </a:schemeClr>
              </a:solidFill>
            </a:endParaRPr>
          </a:p>
        </p:txBody>
      </p:sp>
      <p:pic>
        <p:nvPicPr>
          <p:cNvPr id="34"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37" name="矩形 36"/>
          <p:cNvSpPr/>
          <p:nvPr/>
        </p:nvSpPr>
        <p:spPr>
          <a:xfrm>
            <a:off x="792657" y="829435"/>
            <a:ext cx="3085764" cy="4026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8" name="矩形 37"/>
          <p:cNvSpPr/>
          <p:nvPr/>
        </p:nvSpPr>
        <p:spPr>
          <a:xfrm>
            <a:off x="792657" y="856425"/>
            <a:ext cx="3085764" cy="352425"/>
          </a:xfrm>
          <a:prstGeom prst="rect">
            <a:avLst/>
          </a:prstGeom>
          <a:noFill/>
          <a:ln>
            <a:noFill/>
          </a:ln>
        </p:spPr>
        <p:txBody>
          <a:bodyPr wrap="square">
            <a:spAutoFit/>
          </a:bodyPr>
          <a:lstStyle/>
          <a:p>
            <a:r>
              <a:rPr lang="zh-CN" altLang="en-US" sz="1600" b="1" dirty="0" smtClean="0">
                <a:solidFill>
                  <a:schemeClr val="bg1"/>
                </a:solidFill>
              </a:rPr>
              <a:t>大数据挖掘</a:t>
            </a:r>
            <a:endParaRPr lang="zh-CN" altLang="zh-CN" sz="1600" b="1" dirty="0">
              <a:solidFill>
                <a:schemeClr val="bg1"/>
              </a:solidFill>
            </a:endParaRPr>
          </a:p>
        </p:txBody>
      </p:sp>
      <p:sp>
        <p:nvSpPr>
          <p:cNvPr id="42" name="矩形 41"/>
          <p:cNvSpPr/>
          <p:nvPr/>
        </p:nvSpPr>
        <p:spPr>
          <a:xfrm>
            <a:off x="391494" y="829435"/>
            <a:ext cx="273377" cy="40266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smtClean="0"/>
              <a:t>4</a:t>
            </a:r>
            <a:endParaRPr lang="zh-CN" altLang="en-US" b="1" dirty="0"/>
          </a:p>
        </p:txBody>
      </p:sp>
      <p:sp>
        <p:nvSpPr>
          <p:cNvPr id="6" name="矩形 5"/>
          <p:cNvSpPr/>
          <p:nvPr/>
        </p:nvSpPr>
        <p:spPr>
          <a:xfrm>
            <a:off x="508958" y="1301970"/>
            <a:ext cx="7803255" cy="523220"/>
          </a:xfrm>
          <a:prstGeom prst="rect">
            <a:avLst/>
          </a:prstGeom>
        </p:spPr>
        <p:txBody>
          <a:bodyPr wrap="square">
            <a:spAutoFit/>
          </a:bodyPr>
          <a:lstStyle/>
          <a:p>
            <a:r>
              <a:rPr lang="zh-CN" altLang="zh-CN" sz="1400" dirty="0"/>
              <a:t>数据挖掘是创建数据挖掘模型的一组试探法和计算方法，通过对提供的数据进行分析，查找特定类型的模式和趋势，最终形成创建模型。</a:t>
            </a:r>
            <a:endParaRPr lang="zh-CN" altLang="en-US" sz="1400" dirty="0"/>
          </a:p>
        </p:txBody>
      </p:sp>
      <p:grpSp>
        <p:nvGrpSpPr>
          <p:cNvPr id="3" name="组合 2"/>
          <p:cNvGrpSpPr/>
          <p:nvPr/>
        </p:nvGrpSpPr>
        <p:grpSpPr>
          <a:xfrm>
            <a:off x="607500" y="1975375"/>
            <a:ext cx="7630726" cy="793713"/>
            <a:chOff x="607500" y="1975375"/>
            <a:chExt cx="7630726" cy="793713"/>
          </a:xfrm>
        </p:grpSpPr>
        <p:sp>
          <p:nvSpPr>
            <p:cNvPr id="39" name="圆角矩形 38"/>
            <p:cNvSpPr/>
            <p:nvPr/>
          </p:nvSpPr>
          <p:spPr>
            <a:xfrm>
              <a:off x="884831" y="1979753"/>
              <a:ext cx="7353395" cy="789335"/>
            </a:xfrm>
            <a:prstGeom prst="roundRect">
              <a:avLst/>
            </a:pr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p>
          </p:txBody>
        </p:sp>
        <p:sp>
          <p:nvSpPr>
            <p:cNvPr id="40" name="圆角矩形 39"/>
            <p:cNvSpPr/>
            <p:nvPr/>
          </p:nvSpPr>
          <p:spPr>
            <a:xfrm>
              <a:off x="607500" y="2022890"/>
              <a:ext cx="751003" cy="28899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smtClean="0"/>
                <a:t>分类</a:t>
              </a:r>
              <a:endParaRPr lang="zh-CN" altLang="en-US" sz="1400" b="1" dirty="0"/>
            </a:p>
          </p:txBody>
        </p:sp>
        <p:sp>
          <p:nvSpPr>
            <p:cNvPr id="41" name="圆角矩形 40"/>
            <p:cNvSpPr/>
            <p:nvPr/>
          </p:nvSpPr>
          <p:spPr>
            <a:xfrm>
              <a:off x="1128525" y="2437040"/>
              <a:ext cx="1138372" cy="273908"/>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zh-CN" sz="1100" dirty="0"/>
                <a:t>朴素贝叶斯算法</a:t>
              </a:r>
              <a:endParaRPr lang="zh-CN" altLang="en-US" sz="1100" b="1" dirty="0"/>
            </a:p>
          </p:txBody>
        </p:sp>
        <p:sp>
          <p:nvSpPr>
            <p:cNvPr id="2" name="矩形 1"/>
            <p:cNvSpPr/>
            <p:nvPr/>
          </p:nvSpPr>
          <p:spPr>
            <a:xfrm>
              <a:off x="1697711" y="1975375"/>
              <a:ext cx="6376614" cy="461665"/>
            </a:xfrm>
            <a:prstGeom prst="rect">
              <a:avLst/>
            </a:prstGeom>
          </p:spPr>
          <p:txBody>
            <a:bodyPr wrap="square">
              <a:spAutoFit/>
            </a:bodyPr>
            <a:lstStyle/>
            <a:p>
              <a:r>
                <a:rPr lang="zh-CN" altLang="zh-CN" sz="1200" dirty="0" smtClean="0"/>
                <a:t>一</a:t>
              </a:r>
              <a:r>
                <a:rPr lang="zh-CN" altLang="zh-CN" sz="1200" dirty="0"/>
                <a:t>种重要的数据分析形式，根据重要数据类的特征向量值及其他约束条件，构造分类函数或分类模型，目的是根据数据集的特点把未知类别的样本映射到给定类别中。</a:t>
              </a:r>
              <a:endParaRPr lang="zh-CN" altLang="zh-CN" sz="1200" dirty="0"/>
            </a:p>
          </p:txBody>
        </p:sp>
        <p:sp>
          <p:nvSpPr>
            <p:cNvPr id="52" name="圆角矩形 51"/>
            <p:cNvSpPr/>
            <p:nvPr/>
          </p:nvSpPr>
          <p:spPr>
            <a:xfrm>
              <a:off x="2402285" y="2452050"/>
              <a:ext cx="1361145" cy="273908"/>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zh-CN" sz="1100" dirty="0"/>
                <a:t>支持向量机</a:t>
              </a:r>
              <a:r>
                <a:rPr lang="en-US" altLang="zh-CN" sz="1100" dirty="0"/>
                <a:t>SVM</a:t>
              </a:r>
              <a:r>
                <a:rPr lang="zh-CN" altLang="zh-CN" sz="1100" dirty="0"/>
                <a:t>算法</a:t>
              </a:r>
              <a:endParaRPr lang="zh-CN" altLang="en-US" sz="1100" b="1" dirty="0"/>
            </a:p>
          </p:txBody>
        </p:sp>
        <p:sp>
          <p:nvSpPr>
            <p:cNvPr id="53" name="圆角矩形 52"/>
            <p:cNvSpPr/>
            <p:nvPr/>
          </p:nvSpPr>
          <p:spPr>
            <a:xfrm>
              <a:off x="3874979" y="2452050"/>
              <a:ext cx="1138372" cy="273908"/>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100" dirty="0" err="1"/>
                <a:t>AdaBoost</a:t>
              </a:r>
              <a:r>
                <a:rPr lang="zh-CN" altLang="zh-CN" sz="1100" dirty="0"/>
                <a:t>算法</a:t>
              </a:r>
              <a:endParaRPr lang="zh-CN" altLang="en-US" sz="1100" b="1" dirty="0"/>
            </a:p>
          </p:txBody>
        </p:sp>
        <p:sp>
          <p:nvSpPr>
            <p:cNvPr id="54" name="圆角矩形 53"/>
            <p:cNvSpPr/>
            <p:nvPr/>
          </p:nvSpPr>
          <p:spPr>
            <a:xfrm>
              <a:off x="5133140" y="2452050"/>
              <a:ext cx="1138372" cy="273908"/>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100" dirty="0"/>
                <a:t>C4.5</a:t>
              </a:r>
              <a:r>
                <a:rPr lang="zh-CN" altLang="zh-CN" sz="1100" dirty="0"/>
                <a:t>算法</a:t>
              </a:r>
              <a:endParaRPr lang="zh-CN" altLang="en-US" sz="1100" b="1" dirty="0"/>
            </a:p>
          </p:txBody>
        </p:sp>
        <p:sp>
          <p:nvSpPr>
            <p:cNvPr id="55" name="圆角矩形 54"/>
            <p:cNvSpPr/>
            <p:nvPr/>
          </p:nvSpPr>
          <p:spPr>
            <a:xfrm>
              <a:off x="6401222" y="2452050"/>
              <a:ext cx="1138372" cy="273908"/>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100" dirty="0"/>
                <a:t>CART</a:t>
              </a:r>
              <a:r>
                <a:rPr lang="zh-CN" altLang="zh-CN" sz="1100" dirty="0"/>
                <a:t>算法</a:t>
              </a:r>
              <a:endParaRPr lang="zh-CN" altLang="en-US" sz="1100" b="1" dirty="0"/>
            </a:p>
          </p:txBody>
        </p:sp>
      </p:grpSp>
      <p:grpSp>
        <p:nvGrpSpPr>
          <p:cNvPr id="4" name="组合 3"/>
          <p:cNvGrpSpPr/>
          <p:nvPr/>
        </p:nvGrpSpPr>
        <p:grpSpPr>
          <a:xfrm>
            <a:off x="607500" y="3036419"/>
            <a:ext cx="7630726" cy="793713"/>
            <a:chOff x="607500" y="2898402"/>
            <a:chExt cx="7630726" cy="793713"/>
          </a:xfrm>
        </p:grpSpPr>
        <p:sp>
          <p:nvSpPr>
            <p:cNvPr id="64" name="圆角矩形 63"/>
            <p:cNvSpPr/>
            <p:nvPr/>
          </p:nvSpPr>
          <p:spPr>
            <a:xfrm>
              <a:off x="884831" y="2902780"/>
              <a:ext cx="7353395" cy="789335"/>
            </a:xfrm>
            <a:prstGeom prst="roundRect">
              <a:avLst/>
            </a:pr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p>
          </p:txBody>
        </p:sp>
        <p:sp>
          <p:nvSpPr>
            <p:cNvPr id="65" name="圆角矩形 64"/>
            <p:cNvSpPr/>
            <p:nvPr/>
          </p:nvSpPr>
          <p:spPr>
            <a:xfrm>
              <a:off x="607500" y="2945917"/>
              <a:ext cx="751003" cy="28899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smtClean="0"/>
                <a:t>聚类</a:t>
              </a:r>
              <a:endParaRPr lang="zh-CN" altLang="en-US" sz="1400" b="1" dirty="0"/>
            </a:p>
          </p:txBody>
        </p:sp>
        <p:sp>
          <p:nvSpPr>
            <p:cNvPr id="66" name="圆角矩形 65"/>
            <p:cNvSpPr/>
            <p:nvPr/>
          </p:nvSpPr>
          <p:spPr>
            <a:xfrm>
              <a:off x="1128525" y="3360067"/>
              <a:ext cx="1138372" cy="273908"/>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100" dirty="0"/>
                <a:t>BIRCH</a:t>
              </a:r>
              <a:r>
                <a:rPr lang="zh-CN" altLang="zh-CN" sz="1100" dirty="0"/>
                <a:t>算法</a:t>
              </a:r>
              <a:endParaRPr lang="zh-CN" altLang="en-US" sz="1100" b="1" dirty="0"/>
            </a:p>
          </p:txBody>
        </p:sp>
        <p:sp>
          <p:nvSpPr>
            <p:cNvPr id="67" name="矩形 66"/>
            <p:cNvSpPr/>
            <p:nvPr/>
          </p:nvSpPr>
          <p:spPr>
            <a:xfrm>
              <a:off x="1697711" y="2898402"/>
              <a:ext cx="6376614" cy="461665"/>
            </a:xfrm>
            <a:prstGeom prst="rect">
              <a:avLst/>
            </a:prstGeom>
          </p:spPr>
          <p:txBody>
            <a:bodyPr wrap="square">
              <a:spAutoFit/>
            </a:bodyPr>
            <a:lstStyle/>
            <a:p>
              <a:r>
                <a:rPr lang="zh-CN" altLang="zh-CN" sz="1200" dirty="0"/>
                <a:t>目的在于将数据集内具有相似特征属性的数据聚集在一起，同一个数据群中的数据特征要尽可能相似，不同的数据群中的数据特征要有明显的区别。</a:t>
              </a:r>
              <a:endParaRPr lang="zh-CN" altLang="zh-CN" sz="1200" dirty="0"/>
            </a:p>
          </p:txBody>
        </p:sp>
        <p:sp>
          <p:nvSpPr>
            <p:cNvPr id="68" name="圆角矩形 67"/>
            <p:cNvSpPr/>
            <p:nvPr/>
          </p:nvSpPr>
          <p:spPr>
            <a:xfrm>
              <a:off x="2402285" y="3375077"/>
              <a:ext cx="1361145" cy="273908"/>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100" dirty="0"/>
                <a:t>K-Means</a:t>
              </a:r>
              <a:r>
                <a:rPr lang="zh-CN" altLang="zh-CN" sz="1100" dirty="0"/>
                <a:t>算法</a:t>
              </a:r>
              <a:endParaRPr lang="zh-CN" altLang="en-US" sz="1100" b="1" dirty="0"/>
            </a:p>
          </p:txBody>
        </p:sp>
        <p:sp>
          <p:nvSpPr>
            <p:cNvPr id="69" name="圆角矩形 68"/>
            <p:cNvSpPr/>
            <p:nvPr/>
          </p:nvSpPr>
          <p:spPr>
            <a:xfrm>
              <a:off x="3874978" y="3375077"/>
              <a:ext cx="1827348" cy="273908"/>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zh-CN" sz="1100" dirty="0"/>
                <a:t>期望最大化算法（</a:t>
              </a:r>
              <a:r>
                <a:rPr lang="en-US" altLang="zh-CN" sz="1100" dirty="0"/>
                <a:t>EM</a:t>
              </a:r>
              <a:r>
                <a:rPr lang="zh-CN" altLang="zh-CN" sz="1100" dirty="0"/>
                <a:t>算法）</a:t>
              </a:r>
              <a:endParaRPr lang="zh-CN" altLang="en-US" sz="1100" b="1" dirty="0"/>
            </a:p>
          </p:txBody>
        </p:sp>
        <p:sp>
          <p:nvSpPr>
            <p:cNvPr id="71" name="圆角矩形 70"/>
            <p:cNvSpPr/>
            <p:nvPr/>
          </p:nvSpPr>
          <p:spPr>
            <a:xfrm>
              <a:off x="5823280" y="3360472"/>
              <a:ext cx="1138372" cy="273908"/>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100" dirty="0"/>
                <a:t>K</a:t>
              </a:r>
              <a:r>
                <a:rPr lang="zh-CN" altLang="zh-CN" sz="1100" dirty="0"/>
                <a:t>近邻算法</a:t>
              </a:r>
              <a:endParaRPr lang="zh-CN" altLang="en-US" sz="1100" b="1" dirty="0"/>
            </a:p>
          </p:txBody>
        </p:sp>
      </p:grpSp>
      <p:grpSp>
        <p:nvGrpSpPr>
          <p:cNvPr id="5" name="组合 4"/>
          <p:cNvGrpSpPr/>
          <p:nvPr/>
        </p:nvGrpSpPr>
        <p:grpSpPr>
          <a:xfrm>
            <a:off x="607501" y="4097463"/>
            <a:ext cx="7630725" cy="793713"/>
            <a:chOff x="607501" y="3873187"/>
            <a:chExt cx="7630725" cy="793713"/>
          </a:xfrm>
        </p:grpSpPr>
        <p:sp>
          <p:nvSpPr>
            <p:cNvPr id="72" name="圆角矩形 71"/>
            <p:cNvSpPr/>
            <p:nvPr/>
          </p:nvSpPr>
          <p:spPr>
            <a:xfrm>
              <a:off x="884831" y="3877565"/>
              <a:ext cx="7353395" cy="789335"/>
            </a:xfrm>
            <a:prstGeom prst="roundRect">
              <a:avLst/>
            </a:pr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p>
          </p:txBody>
        </p:sp>
        <p:sp>
          <p:nvSpPr>
            <p:cNvPr id="73" name="圆角矩形 72"/>
            <p:cNvSpPr/>
            <p:nvPr/>
          </p:nvSpPr>
          <p:spPr>
            <a:xfrm>
              <a:off x="607501" y="3920702"/>
              <a:ext cx="988386" cy="28899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smtClean="0"/>
                <a:t>关联规则</a:t>
              </a:r>
              <a:endParaRPr lang="zh-CN" altLang="en-US" sz="1400" b="1" dirty="0"/>
            </a:p>
          </p:txBody>
        </p:sp>
        <p:sp>
          <p:nvSpPr>
            <p:cNvPr id="74" name="圆角矩形 73"/>
            <p:cNvSpPr/>
            <p:nvPr/>
          </p:nvSpPr>
          <p:spPr>
            <a:xfrm>
              <a:off x="1128525" y="4334852"/>
              <a:ext cx="1138372" cy="273908"/>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100" dirty="0" err="1"/>
                <a:t>Apriori</a:t>
              </a:r>
              <a:r>
                <a:rPr lang="zh-CN" altLang="zh-CN" sz="1100" dirty="0"/>
                <a:t>算法</a:t>
              </a:r>
              <a:endParaRPr lang="zh-CN" altLang="en-US" sz="1100" b="1" dirty="0"/>
            </a:p>
          </p:txBody>
        </p:sp>
        <p:sp>
          <p:nvSpPr>
            <p:cNvPr id="75" name="矩形 74"/>
            <p:cNvSpPr/>
            <p:nvPr/>
          </p:nvSpPr>
          <p:spPr>
            <a:xfrm>
              <a:off x="1697711" y="3873187"/>
              <a:ext cx="6376614" cy="461665"/>
            </a:xfrm>
            <a:prstGeom prst="rect">
              <a:avLst/>
            </a:prstGeom>
          </p:spPr>
          <p:txBody>
            <a:bodyPr wrap="square">
              <a:spAutoFit/>
            </a:bodyPr>
            <a:lstStyle/>
            <a:p>
              <a:r>
                <a:rPr lang="zh-CN" altLang="zh-CN" sz="1200" dirty="0"/>
                <a:t>索系统中的所有数据，找出所有能把一组事件或数据项与另一组事件或数据项联系起来的规则，以获得预先未知的和被隐藏的，不能通过数据库的逻辑操作或统计的方法得出的信息。</a:t>
              </a:r>
              <a:endParaRPr lang="zh-CN" altLang="zh-CN" sz="1200" dirty="0"/>
            </a:p>
          </p:txBody>
        </p:sp>
        <p:sp>
          <p:nvSpPr>
            <p:cNvPr id="76" name="圆角矩形 75"/>
            <p:cNvSpPr/>
            <p:nvPr/>
          </p:nvSpPr>
          <p:spPr>
            <a:xfrm>
              <a:off x="2402285" y="4349862"/>
              <a:ext cx="1361145" cy="273908"/>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altLang="zh-CN" sz="1100" dirty="0"/>
                <a:t>FP-Growth</a:t>
              </a:r>
              <a:r>
                <a:rPr lang="zh-CN" altLang="zh-CN" sz="1100" dirty="0"/>
                <a:t>算法</a:t>
              </a:r>
              <a:endParaRPr lang="zh-CN" altLang="en-US" sz="1100" b="1" dirty="0"/>
            </a:p>
          </p:txBody>
        </p:sp>
      </p:grpSp>
      <p:grpSp>
        <p:nvGrpSpPr>
          <p:cNvPr id="7" name="组合 6"/>
          <p:cNvGrpSpPr/>
          <p:nvPr/>
        </p:nvGrpSpPr>
        <p:grpSpPr>
          <a:xfrm>
            <a:off x="607500" y="5158506"/>
            <a:ext cx="7630726" cy="793713"/>
            <a:chOff x="607500" y="4822092"/>
            <a:chExt cx="7630726" cy="793713"/>
          </a:xfrm>
        </p:grpSpPr>
        <p:sp>
          <p:nvSpPr>
            <p:cNvPr id="80" name="圆角矩形 79"/>
            <p:cNvSpPr/>
            <p:nvPr/>
          </p:nvSpPr>
          <p:spPr>
            <a:xfrm>
              <a:off x="884831" y="4826470"/>
              <a:ext cx="7353395" cy="789335"/>
            </a:xfrm>
            <a:prstGeom prst="roundRect">
              <a:avLst/>
            </a:pr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p>
          </p:txBody>
        </p:sp>
        <p:sp>
          <p:nvSpPr>
            <p:cNvPr id="81" name="圆角矩形 80"/>
            <p:cNvSpPr/>
            <p:nvPr/>
          </p:nvSpPr>
          <p:spPr>
            <a:xfrm>
              <a:off x="607500" y="4869607"/>
              <a:ext cx="988387" cy="288990"/>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smtClean="0"/>
                <a:t>预测模型</a:t>
              </a:r>
              <a:endParaRPr lang="zh-CN" altLang="en-US" sz="1400" b="1" dirty="0"/>
            </a:p>
          </p:txBody>
        </p:sp>
        <p:sp>
          <p:nvSpPr>
            <p:cNvPr id="82" name="圆角矩形 81"/>
            <p:cNvSpPr/>
            <p:nvPr/>
          </p:nvSpPr>
          <p:spPr>
            <a:xfrm>
              <a:off x="1128524" y="5283757"/>
              <a:ext cx="1856215" cy="273908"/>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zh-CN" altLang="zh-CN" sz="1100" dirty="0"/>
                <a:t>序贯模式挖掘</a:t>
              </a:r>
              <a:r>
                <a:rPr lang="en-US" altLang="zh-CN" sz="1100" dirty="0"/>
                <a:t>SPMGC</a:t>
              </a:r>
              <a:r>
                <a:rPr lang="zh-CN" altLang="zh-CN" sz="1100" dirty="0"/>
                <a:t>算法</a:t>
              </a:r>
              <a:endParaRPr lang="zh-CN" altLang="en-US" sz="1100" b="1" dirty="0"/>
            </a:p>
          </p:txBody>
        </p:sp>
        <p:sp>
          <p:nvSpPr>
            <p:cNvPr id="83" name="矩形 82"/>
            <p:cNvSpPr/>
            <p:nvPr/>
          </p:nvSpPr>
          <p:spPr>
            <a:xfrm>
              <a:off x="1697711" y="4822092"/>
              <a:ext cx="6062976" cy="461665"/>
            </a:xfrm>
            <a:prstGeom prst="rect">
              <a:avLst/>
            </a:prstGeom>
          </p:spPr>
          <p:txBody>
            <a:bodyPr wrap="square">
              <a:spAutoFit/>
            </a:bodyPr>
            <a:lstStyle/>
            <a:p>
              <a:r>
                <a:rPr lang="zh-CN" altLang="zh-CN" sz="1200" dirty="0"/>
                <a:t>一种统计或数据挖掘的方法，包括可以在结构化与非结构化数据中使用以确定未来结果的算法和技术，可为预测、优化、预报和模拟等许多业务系统所使用。</a:t>
              </a:r>
              <a:endParaRPr lang="zh-CN" altLang="zh-CN" sz="1200" dirty="0"/>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678" name="图片 677"/>
          <p:cNvPicPr>
            <a:picLocks noChangeAspect="1"/>
          </p:cNvPicPr>
          <p:nvPr/>
        </p:nvPicPr>
        <p:blipFill rotWithShape="1">
          <a:blip r:embed="rId1"/>
          <a:srcRect l="19090" t="21720" r="16280" b="22029"/>
          <a:stretch>
            <a:fillRect/>
          </a:stretch>
        </p:blipFill>
        <p:spPr>
          <a:xfrm>
            <a:off x="-38100" y="-22225"/>
            <a:ext cx="9201150" cy="6829426"/>
          </a:xfrm>
          <a:prstGeom prst="rect">
            <a:avLst/>
          </a:prstGeom>
        </p:spPr>
      </p:pic>
      <p:sp>
        <p:nvSpPr>
          <p:cNvPr id="5" name="矩形 4"/>
          <p:cNvSpPr/>
          <p:nvPr/>
        </p:nvSpPr>
        <p:spPr>
          <a:xfrm>
            <a:off x="564073" y="2464268"/>
            <a:ext cx="7961879" cy="2943691"/>
          </a:xfrm>
          <a:prstGeom prst="rect">
            <a:avLst/>
          </a:prstGeom>
        </p:spPr>
        <p:txBody>
          <a:bodyPr wrap="square">
            <a:spAutoFit/>
          </a:bodyPr>
          <a:lstStyle/>
          <a:p>
            <a:pPr>
              <a:lnSpc>
                <a:spcPct val="150000"/>
              </a:lnSpc>
            </a:pPr>
            <a:r>
              <a:rPr lang="en-US" altLang="zh-CN" sz="2100" spc="225" dirty="0" smtClean="0">
                <a:solidFill>
                  <a:prstClr val="white"/>
                </a:solidFill>
              </a:rPr>
              <a:t>1</a:t>
            </a:r>
            <a:r>
              <a:rPr lang="zh-CN" altLang="zh-CN" sz="2100" spc="225" dirty="0">
                <a:solidFill>
                  <a:prstClr val="white"/>
                </a:solidFill>
              </a:rPr>
              <a:t>．新摩尔定律的含义是什么？</a:t>
            </a:r>
            <a:endParaRPr lang="zh-CN" altLang="zh-CN" sz="2100" spc="225" dirty="0">
              <a:solidFill>
                <a:prstClr val="white"/>
              </a:solidFill>
            </a:endParaRPr>
          </a:p>
          <a:p>
            <a:pPr>
              <a:lnSpc>
                <a:spcPct val="150000"/>
              </a:lnSpc>
            </a:pPr>
            <a:r>
              <a:rPr lang="en-US" altLang="zh-CN" sz="2100" spc="225" dirty="0">
                <a:solidFill>
                  <a:prstClr val="white"/>
                </a:solidFill>
              </a:rPr>
              <a:t>2</a:t>
            </a:r>
            <a:r>
              <a:rPr lang="zh-CN" altLang="zh-CN" sz="2100" spc="225" dirty="0">
                <a:solidFill>
                  <a:prstClr val="white"/>
                </a:solidFill>
              </a:rPr>
              <a:t>．大数据现象是怎么形成的？</a:t>
            </a:r>
            <a:endParaRPr lang="zh-CN" altLang="zh-CN" sz="2100" spc="225" dirty="0">
              <a:solidFill>
                <a:prstClr val="white"/>
              </a:solidFill>
            </a:endParaRPr>
          </a:p>
          <a:p>
            <a:pPr>
              <a:lnSpc>
                <a:spcPct val="150000"/>
              </a:lnSpc>
            </a:pPr>
            <a:r>
              <a:rPr lang="en-US" altLang="zh-CN" sz="2100" spc="225" dirty="0">
                <a:solidFill>
                  <a:prstClr val="white"/>
                </a:solidFill>
              </a:rPr>
              <a:t>3</a:t>
            </a:r>
            <a:r>
              <a:rPr lang="zh-CN" altLang="zh-CN" sz="2100" spc="225" dirty="0">
                <a:solidFill>
                  <a:prstClr val="white"/>
                </a:solidFill>
              </a:rPr>
              <a:t>．大数据有哪些特征？</a:t>
            </a:r>
            <a:endParaRPr lang="zh-CN" altLang="zh-CN" sz="2100" spc="225" dirty="0">
              <a:solidFill>
                <a:prstClr val="white"/>
              </a:solidFill>
            </a:endParaRPr>
          </a:p>
          <a:p>
            <a:pPr>
              <a:lnSpc>
                <a:spcPct val="150000"/>
              </a:lnSpc>
            </a:pPr>
            <a:r>
              <a:rPr lang="en-US" altLang="zh-CN" sz="2100" spc="225" dirty="0">
                <a:solidFill>
                  <a:prstClr val="white"/>
                </a:solidFill>
              </a:rPr>
              <a:t>4</a:t>
            </a:r>
            <a:r>
              <a:rPr lang="zh-CN" altLang="zh-CN" sz="2100" spc="225" dirty="0">
                <a:solidFill>
                  <a:prstClr val="white"/>
                </a:solidFill>
              </a:rPr>
              <a:t>．如何对大数据的来源进行分类？</a:t>
            </a:r>
            <a:endParaRPr lang="zh-CN" altLang="zh-CN" sz="2100" spc="225" dirty="0">
              <a:solidFill>
                <a:prstClr val="white"/>
              </a:solidFill>
            </a:endParaRPr>
          </a:p>
          <a:p>
            <a:pPr>
              <a:lnSpc>
                <a:spcPct val="150000"/>
              </a:lnSpc>
            </a:pPr>
            <a:r>
              <a:rPr lang="en-US" altLang="zh-CN" sz="2100" spc="225" dirty="0">
                <a:solidFill>
                  <a:prstClr val="white"/>
                </a:solidFill>
              </a:rPr>
              <a:t>5</a:t>
            </a:r>
            <a:r>
              <a:rPr lang="zh-CN" altLang="zh-CN" sz="2100" spc="225" dirty="0">
                <a:solidFill>
                  <a:prstClr val="white"/>
                </a:solidFill>
              </a:rPr>
              <a:t>．大数据预处理的方法有哪些？</a:t>
            </a:r>
            <a:endParaRPr lang="zh-CN" altLang="zh-CN" sz="2100" spc="225" dirty="0">
              <a:solidFill>
                <a:prstClr val="white"/>
              </a:solidFill>
            </a:endParaRPr>
          </a:p>
          <a:p>
            <a:pPr>
              <a:lnSpc>
                <a:spcPct val="150000"/>
              </a:lnSpc>
            </a:pPr>
            <a:r>
              <a:rPr lang="en-US" altLang="zh-CN" sz="2100" spc="225" dirty="0">
                <a:solidFill>
                  <a:prstClr val="white"/>
                </a:solidFill>
              </a:rPr>
              <a:t>6</a:t>
            </a:r>
            <a:r>
              <a:rPr lang="zh-CN" altLang="zh-CN" sz="2100" spc="225" dirty="0">
                <a:solidFill>
                  <a:prstClr val="white"/>
                </a:solidFill>
              </a:rPr>
              <a:t>．大数据的挖掘方法有哪些？</a:t>
            </a:r>
            <a:endParaRPr lang="zh-CN" altLang="zh-CN" sz="2100" spc="225" dirty="0">
              <a:solidFill>
                <a:prstClr val="white"/>
              </a:solidFill>
            </a:endParaRPr>
          </a:p>
        </p:txBody>
      </p:sp>
      <p:sp>
        <p:nvSpPr>
          <p:cNvPr id="3" name="矩形 2"/>
          <p:cNvSpPr/>
          <p:nvPr/>
        </p:nvSpPr>
        <p:spPr>
          <a:xfrm>
            <a:off x="564072" y="1012685"/>
            <a:ext cx="1569660" cy="646331"/>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64073" y="1615012"/>
            <a:ext cx="1523494"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64073" y="1697007"/>
            <a:ext cx="9514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yc-034\Desktop\云创大学-未来的大学，专注大数据人工智能培训与认证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1"/>
            <a:ext cx="466549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4572000" y="0"/>
            <a:ext cx="4572000" cy="6858000"/>
          </a:xfrm>
          <a:prstGeom prst="rect">
            <a:avLst/>
          </a:prstGeom>
          <a:solidFill>
            <a:srgbClr val="28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9688" y="-10862"/>
            <a:ext cx="214312" cy="6858000"/>
          </a:xfrm>
          <a:prstGeom prst="rect">
            <a:avLst/>
          </a:prstGeom>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261" y="-11900"/>
            <a:ext cx="214312" cy="6858000"/>
          </a:xfrm>
          <a:prstGeom prst="rect">
            <a:avLst/>
          </a:prstGeom>
        </p:spPr>
      </p:pic>
      <p:pic>
        <p:nvPicPr>
          <p:cNvPr id="1026" name="Picture 2" descr="C:\Users\yc-034\AppData\Local\Temp\WeChat Files\fa740bf4eb5ba01a0250bf2200557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422" y="5345456"/>
            <a:ext cx="869150" cy="875542"/>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p:nvPr/>
        </p:nvSpPr>
        <p:spPr>
          <a:xfrm>
            <a:off x="4896026" y="3343928"/>
            <a:ext cx="3958505" cy="1286506"/>
          </a:xfrm>
          <a:prstGeom prst="rect">
            <a:avLst/>
          </a:prstGeom>
        </p:spPr>
        <p:txBody>
          <a:bodyPr wrap="square">
            <a:spAutoFit/>
          </a:bodyPr>
          <a:lstStyle/>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在线学习、在线动手做实验</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学习云创大数据大量实际项目</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获取云创工程师认证、工信部认证、国际认证</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大</a:t>
            </a: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数据能力分析、工作匹配、智能推荐</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p:txBody>
      </p:sp>
      <p:pic>
        <p:nvPicPr>
          <p:cNvPr id="1029" name="Picture 5" descr="https://edu.cstor.cn/img/w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835" y="5345456"/>
            <a:ext cx="869106" cy="87554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6933258" y="6463743"/>
            <a:ext cx="1223412"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云创大学微信公众号</a:t>
            </a:r>
            <a:endParaRPr lang="zh-CN" altLang="en-US" sz="900">
              <a:solidFill>
                <a:schemeClr val="bg1"/>
              </a:solidFill>
              <a:latin typeface="方正粗黑宋简体" pitchFamily="2" charset="-122"/>
              <a:ea typeface="方正粗黑宋简体" pitchFamily="2" charset="-122"/>
            </a:endParaRPr>
          </a:p>
        </p:txBody>
      </p:sp>
      <p:sp>
        <p:nvSpPr>
          <p:cNvPr id="31" name="矩形 30"/>
          <p:cNvSpPr/>
          <p:nvPr/>
        </p:nvSpPr>
        <p:spPr>
          <a:xfrm>
            <a:off x="5746039" y="6299849"/>
            <a:ext cx="877163"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a:t>
            </a:r>
            <a:r>
              <a:rPr lang="zh-CN" altLang="en-US" sz="900" smtClean="0">
                <a:solidFill>
                  <a:schemeClr val="bg1"/>
                </a:solidFill>
                <a:latin typeface="方正粗黑宋简体" pitchFamily="2" charset="-122"/>
                <a:ea typeface="方正粗黑宋简体" pitchFamily="2" charset="-122"/>
              </a:rPr>
              <a:t>大学网站</a:t>
            </a:r>
            <a:endParaRPr lang="zh-CN" altLang="en-US" sz="900">
              <a:solidFill>
                <a:schemeClr val="bg1"/>
              </a:solidFill>
              <a:latin typeface="方正粗黑宋简体" pitchFamily="2" charset="-122"/>
              <a:ea typeface="方正粗黑宋简体" pitchFamily="2" charset="-122"/>
            </a:endParaRPr>
          </a:p>
        </p:txBody>
      </p:sp>
      <p:sp>
        <p:nvSpPr>
          <p:cNvPr id="7" name="矩形 6"/>
          <p:cNvSpPr/>
          <p:nvPr/>
        </p:nvSpPr>
        <p:spPr>
          <a:xfrm>
            <a:off x="5519811" y="6461760"/>
            <a:ext cx="1285929" cy="230832"/>
          </a:xfrm>
          <a:prstGeom prst="rect">
            <a:avLst/>
          </a:prstGeom>
        </p:spPr>
        <p:txBody>
          <a:bodyPr wrap="none">
            <a:spAutoFit/>
          </a:bodyPr>
          <a:lstStyle/>
          <a:p>
            <a:r>
              <a:rPr lang="en-US" altLang="zh-CN" sz="900">
                <a:solidFill>
                  <a:schemeClr val="bg1"/>
                </a:solidFill>
                <a:latin typeface="方正粗黑宋简体" pitchFamily="2" charset="-122"/>
                <a:ea typeface="方正粗黑宋简体" pitchFamily="2" charset="-122"/>
              </a:rPr>
              <a:t>https://edu.cstor.cn/</a:t>
            </a:r>
            <a:endParaRPr lang="zh-CN" altLang="en-US" sz="900">
              <a:solidFill>
                <a:schemeClr val="bg1"/>
              </a:solidFill>
              <a:latin typeface="方正粗黑宋简体" pitchFamily="2" charset="-122"/>
              <a:ea typeface="方正粗黑宋简体" pitchFamily="2" charset="-122"/>
            </a:endParaRPr>
          </a:p>
        </p:txBody>
      </p:sp>
      <p:sp>
        <p:nvSpPr>
          <p:cNvPr id="20" name="矩形 19"/>
          <p:cNvSpPr/>
          <p:nvPr/>
        </p:nvSpPr>
        <p:spPr>
          <a:xfrm>
            <a:off x="5988208" y="809784"/>
            <a:ext cx="2468945" cy="523220"/>
          </a:xfrm>
          <a:prstGeom prst="rect">
            <a:avLst/>
          </a:prstGeom>
          <a:noFill/>
        </p:spPr>
        <p:txBody>
          <a:bodyPr wrap="none" lIns="91440" tIns="45720" rIns="91440" bIns="45720">
            <a:spAutoFit/>
          </a:bodyPr>
          <a:lstStyle/>
          <a:p>
            <a:pPr algn="ctr"/>
            <a:r>
              <a:rPr lang="zh-CN" altLang="en-US" sz="2800" b="1" cap="all" spc="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省钱</a:t>
            </a:r>
            <a:r>
              <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、省时间</a:t>
            </a:r>
            <a:r>
              <a:rPr lang="en-US" altLang="zh-CN"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a:t>
            </a:r>
            <a:endPar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sp>
        <p:nvSpPr>
          <p:cNvPr id="19" name="文本框 11"/>
          <p:cNvSpPr txBox="1"/>
          <p:nvPr/>
        </p:nvSpPr>
        <p:spPr>
          <a:xfrm>
            <a:off x="4786444" y="338591"/>
            <a:ext cx="3700052"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大学生如何提高实战能力，高薪就业？</a:t>
            </a:r>
            <a:endParaRPr lang="zh-CN" altLang="en-US" sz="1600" b="1" dirty="0">
              <a:solidFill>
                <a:schemeClr val="bg1"/>
              </a:solidFill>
              <a:latin typeface="方正粗黑宋简体" pitchFamily="2" charset="-122"/>
              <a:ea typeface="方正粗黑宋简体" pitchFamily="2" charset="-122"/>
            </a:endParaRPr>
          </a:p>
        </p:txBody>
      </p:sp>
      <p:sp>
        <p:nvSpPr>
          <p:cNvPr id="21" name="文本框 11"/>
          <p:cNvSpPr txBox="1"/>
          <p:nvPr/>
        </p:nvSpPr>
        <p:spPr>
          <a:xfrm>
            <a:off x="4786444" y="917505"/>
            <a:ext cx="1218603"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学到真本事</a:t>
            </a:r>
            <a:endParaRPr lang="zh-CN" altLang="en-US" sz="1600" b="1" dirty="0">
              <a:solidFill>
                <a:schemeClr val="bg1"/>
              </a:solidFill>
              <a:latin typeface="方正粗黑宋简体" pitchFamily="2" charset="-122"/>
              <a:ea typeface="方正粗黑宋简体" pitchFamily="2" charset="-122"/>
            </a:endParaRPr>
          </a:p>
        </p:txBody>
      </p:sp>
      <p:sp>
        <p:nvSpPr>
          <p:cNvPr id="22" name="文本框 11"/>
          <p:cNvSpPr txBox="1"/>
          <p:nvPr/>
        </p:nvSpPr>
        <p:spPr>
          <a:xfrm>
            <a:off x="4786443" y="1520189"/>
            <a:ext cx="4113627"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学习大数据、人工智能、云计算的不二之选</a:t>
            </a:r>
            <a:endParaRPr lang="zh-CN" altLang="en-US" sz="1600" b="1" dirty="0">
              <a:solidFill>
                <a:schemeClr val="bg1"/>
              </a:solidFill>
              <a:latin typeface="方正粗黑宋简体" pitchFamily="2" charset="-122"/>
              <a:ea typeface="方正粗黑宋简体" pitchFamily="2" charset="-122"/>
            </a:endParaRPr>
          </a:p>
        </p:txBody>
      </p:sp>
      <p:sp>
        <p:nvSpPr>
          <p:cNvPr id="2" name="矩形 1"/>
          <p:cNvSpPr/>
          <p:nvPr/>
        </p:nvSpPr>
        <p:spPr>
          <a:xfrm>
            <a:off x="4665494" y="4718475"/>
            <a:ext cx="4493538" cy="461665"/>
          </a:xfrm>
          <a:prstGeom prst="rect">
            <a:avLst/>
          </a:prstGeom>
          <a:noFill/>
        </p:spPr>
        <p:txBody>
          <a:bodyPr wrap="none" lIns="91440" tIns="45720" rIns="91440" bIns="45720">
            <a:spAutoFit/>
          </a:bodyPr>
          <a:lstStyle/>
          <a:p>
            <a:pPr algn="ctr"/>
            <a:r>
              <a:rPr lang="zh-CN" altLang="en-US" sz="24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学</a:t>
            </a:r>
            <a:r>
              <a:rPr lang="zh-CN" altLang="en-US" sz="24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到真本事，走遍天下都不怕！</a:t>
            </a:r>
            <a:endParaRPr lang="zh-CN" altLang="en-US" sz="24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0640" y="2027068"/>
            <a:ext cx="2087935" cy="1288895"/>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474028" cy="415498"/>
          </a:xfrm>
          <a:prstGeom prst="rect">
            <a:avLst/>
          </a:prstGeom>
          <a:noFill/>
        </p:spPr>
        <p:txBody>
          <a:bodyPr wrap="none" rtlCol="0">
            <a:spAutoFit/>
          </a:bodyPr>
          <a:lstStyle/>
          <a:p>
            <a:r>
              <a:rPr lang="en-US" altLang="zh-CN" sz="2100" b="1" spc="225" dirty="0" smtClean="0">
                <a:solidFill>
                  <a:prstClr val="white"/>
                </a:solidFill>
              </a:rPr>
              <a:t>1.1 </a:t>
            </a:r>
            <a:r>
              <a:rPr lang="zh-CN" altLang="en-US" sz="2100" b="1" spc="225" dirty="0" smtClean="0">
                <a:solidFill>
                  <a:prstClr val="white"/>
                </a:solidFill>
              </a:rPr>
              <a:t>大</a:t>
            </a:r>
            <a:r>
              <a:rPr lang="zh-CN" altLang="en-US" sz="2100" b="1" spc="225" dirty="0">
                <a:solidFill>
                  <a:prstClr val="white"/>
                </a:solidFill>
              </a:rPr>
              <a:t>数据的概念与意义</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140330" cy="300082"/>
          </a:xfrm>
          <a:prstGeom prst="rect">
            <a:avLst/>
          </a:prstGeom>
          <a:noFill/>
        </p:spPr>
        <p:txBody>
          <a:bodyPr wrap="none" rtlCol="0">
            <a:spAutoFit/>
          </a:bodyPr>
          <a:lstStyle/>
          <a:p>
            <a:r>
              <a:rPr lang="zh-CN" altLang="en-US" sz="1350" dirty="0" smtClean="0">
                <a:solidFill>
                  <a:prstClr val="white"/>
                </a:solidFill>
              </a:rPr>
              <a:t>第一章 大数据概念与应用</a:t>
            </a:r>
            <a:endParaRPr lang="zh-CN" altLang="en-US" sz="1350" dirty="0">
              <a:solidFill>
                <a:prstClr val="white"/>
              </a:solidFill>
            </a:endParaRPr>
          </a:p>
        </p:txBody>
      </p:sp>
      <p:pic>
        <p:nvPicPr>
          <p:cNvPr id="28"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40</a:t>
            </a:r>
            <a:endParaRPr lang="es-ES" altLang="zh-C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graphicFrame>
        <p:nvGraphicFramePr>
          <p:cNvPr id="11" name="图示 10"/>
          <p:cNvGraphicFramePr/>
          <p:nvPr/>
        </p:nvGraphicFramePr>
        <p:xfrm>
          <a:off x="983411" y="2268742"/>
          <a:ext cx="6806242" cy="38301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 name="矩形 23"/>
          <p:cNvSpPr/>
          <p:nvPr/>
        </p:nvSpPr>
        <p:spPr>
          <a:xfrm>
            <a:off x="690113" y="1382945"/>
            <a:ext cx="7621400" cy="73427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1600" dirty="0"/>
              <a:t>时至今日，“数据”变身“大数据”，“开启了一次重大的时代转型</a:t>
            </a:r>
            <a:r>
              <a:rPr lang="zh-CN" altLang="zh-CN" sz="1600" dirty="0" smtClean="0"/>
              <a:t>”</a:t>
            </a:r>
            <a:r>
              <a:rPr lang="zh-CN" altLang="en-US" sz="1600" dirty="0" smtClean="0"/>
              <a:t>。</a:t>
            </a:r>
            <a:r>
              <a:rPr lang="zh-CN" altLang="zh-CN" sz="1600" dirty="0"/>
              <a:t> </a:t>
            </a:r>
            <a:endParaRPr lang="en-US" altLang="zh-CN" sz="1600" dirty="0" smtClean="0"/>
          </a:p>
          <a:p>
            <a:r>
              <a:rPr lang="en-US" altLang="zh-CN" sz="1600" dirty="0" smtClean="0"/>
              <a:t>     </a:t>
            </a:r>
            <a:r>
              <a:rPr lang="zh-CN" altLang="zh-CN" sz="1600" dirty="0" smtClean="0"/>
              <a:t>“大数据”这一概念的形成，有三个标志性事件：</a:t>
            </a:r>
            <a:endParaRPr lang="zh-CN" altLang="en-US" sz="1600" dirty="0">
              <a:solidFill>
                <a:prstClr val="white"/>
              </a:solidFill>
            </a:endParaRPr>
          </a:p>
        </p:txBody>
      </p:sp>
      <p:sp>
        <p:nvSpPr>
          <p:cNvPr id="12" name="矩形 11"/>
          <p:cNvSpPr/>
          <p:nvPr/>
        </p:nvSpPr>
        <p:spPr>
          <a:xfrm>
            <a:off x="452232" y="889323"/>
            <a:ext cx="2773516" cy="338554"/>
          </a:xfrm>
          <a:prstGeom prst="rect">
            <a:avLst/>
          </a:prstGeom>
        </p:spPr>
        <p:txBody>
          <a:bodyPr wrap="none">
            <a:spAutoFit/>
          </a:bodyPr>
          <a:lstStyle/>
          <a:p>
            <a:r>
              <a:rPr lang="en-US" altLang="zh-CN" sz="1600" b="1" dirty="0">
                <a:solidFill>
                  <a:srgbClr val="3D89BC"/>
                </a:solidFill>
              </a:rPr>
              <a:t>1</a:t>
            </a:r>
            <a:r>
              <a:rPr lang="zh-CN" altLang="zh-CN" sz="1600" b="1" dirty="0">
                <a:solidFill>
                  <a:srgbClr val="3D89BC"/>
                </a:solidFill>
              </a:rPr>
              <a:t>．从“数据”到“大数据”</a:t>
            </a:r>
            <a:endParaRPr lang="zh-CN" altLang="zh-CN" sz="1600" b="1" dirty="0">
              <a:solidFill>
                <a:srgbClr val="3D89BC"/>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22" name="椭圆 21"/>
          <p:cNvSpPr/>
          <p:nvPr/>
        </p:nvSpPr>
        <p:spPr>
          <a:xfrm>
            <a:off x="3616630" y="2510793"/>
            <a:ext cx="1600203" cy="1600203"/>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椭圆 32"/>
          <p:cNvSpPr/>
          <p:nvPr/>
        </p:nvSpPr>
        <p:spPr>
          <a:xfrm>
            <a:off x="3717401" y="2611564"/>
            <a:ext cx="1398662" cy="1398662"/>
          </a:xfrm>
          <a:prstGeom prst="ellipse">
            <a:avLst/>
          </a:prstGeom>
          <a:noFill/>
          <a:ln w="381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3873271" y="2717984"/>
            <a:ext cx="1077514" cy="1107996"/>
          </a:xfrm>
          <a:prstGeom prst="rect">
            <a:avLst/>
          </a:prstGeom>
        </p:spPr>
        <p:txBody>
          <a:bodyPr wrap="square">
            <a:spAutoFit/>
          </a:bodyPr>
          <a:lstStyle/>
          <a:p>
            <a:r>
              <a:rPr lang="en-US" altLang="zh-CN" sz="3300" b="1" dirty="0" smtClean="0">
                <a:solidFill>
                  <a:prstClr val="white"/>
                </a:solidFill>
              </a:rPr>
              <a:t>4  V</a:t>
            </a:r>
            <a:endParaRPr lang="en-US" altLang="zh-CN" sz="3300" b="1" dirty="0" smtClean="0">
              <a:solidFill>
                <a:prstClr val="white"/>
              </a:solidFill>
            </a:endParaRPr>
          </a:p>
          <a:p>
            <a:r>
              <a:rPr lang="zh-CN" altLang="en-US" sz="3300" b="1" dirty="0" smtClean="0">
                <a:solidFill>
                  <a:prstClr val="white"/>
                </a:solidFill>
              </a:rPr>
              <a:t>特征</a:t>
            </a:r>
            <a:endParaRPr lang="en-US" altLang="zh-CN" sz="3300" b="1" dirty="0">
              <a:solidFill>
                <a:prstClr val="white"/>
              </a:solidFill>
            </a:endParaRPr>
          </a:p>
        </p:txBody>
      </p:sp>
      <p:grpSp>
        <p:nvGrpSpPr>
          <p:cNvPr id="37" name="组合 36"/>
          <p:cNvGrpSpPr/>
          <p:nvPr/>
        </p:nvGrpSpPr>
        <p:grpSpPr>
          <a:xfrm>
            <a:off x="5638022" y="3516890"/>
            <a:ext cx="2804384" cy="369332"/>
            <a:chOff x="7892654" y="2137018"/>
            <a:chExt cx="3739175" cy="492442"/>
          </a:xfrm>
        </p:grpSpPr>
        <p:sp>
          <p:nvSpPr>
            <p:cNvPr id="38" name="圆角矩形 37"/>
            <p:cNvSpPr/>
            <p:nvPr/>
          </p:nvSpPr>
          <p:spPr>
            <a:xfrm>
              <a:off x="7892654" y="2152929"/>
              <a:ext cx="3739175" cy="429847"/>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9" name="矩形 38"/>
            <p:cNvSpPr/>
            <p:nvPr/>
          </p:nvSpPr>
          <p:spPr>
            <a:xfrm>
              <a:off x="8021619" y="2137018"/>
              <a:ext cx="3289786" cy="492442"/>
            </a:xfrm>
            <a:prstGeom prst="rect">
              <a:avLst/>
            </a:prstGeom>
          </p:spPr>
          <p:txBody>
            <a:bodyPr wrap="none">
              <a:spAutoFit/>
            </a:bodyPr>
            <a:lstStyle/>
            <a:p>
              <a:r>
                <a:rPr lang="zh-CN" altLang="en-US" kern="500" spc="225" dirty="0">
                  <a:solidFill>
                    <a:prstClr val="white"/>
                  </a:solidFill>
                </a:rPr>
                <a:t>种类多</a:t>
              </a:r>
              <a:r>
                <a:rPr lang="zh-CN" altLang="en-US" kern="500" spc="225" dirty="0" smtClean="0">
                  <a:solidFill>
                    <a:prstClr val="white"/>
                  </a:solidFill>
                </a:rPr>
                <a:t>（</a:t>
              </a:r>
              <a:r>
                <a:rPr lang="en-US" altLang="zh-CN" b="1" kern="500" spc="225" dirty="0" smtClean="0">
                  <a:solidFill>
                    <a:srgbClr val="00B0F0"/>
                  </a:solidFill>
                </a:rPr>
                <a:t>V</a:t>
              </a:r>
              <a:r>
                <a:rPr lang="en-US" altLang="zh-CN" kern="500" spc="225" dirty="0" smtClean="0">
                  <a:solidFill>
                    <a:prstClr val="white"/>
                  </a:solidFill>
                </a:rPr>
                <a:t>ariety</a:t>
              </a:r>
              <a:r>
                <a:rPr lang="zh-CN" altLang="en-US" kern="500" spc="225" dirty="0">
                  <a:solidFill>
                    <a:prstClr val="white"/>
                  </a:solidFill>
                </a:rPr>
                <a:t>）</a:t>
              </a:r>
              <a:endParaRPr lang="zh-CN" altLang="en-US" spc="225" dirty="0">
                <a:solidFill>
                  <a:prstClr val="white"/>
                </a:solidFill>
              </a:endParaRPr>
            </a:p>
          </p:txBody>
        </p:sp>
      </p:grpSp>
      <p:grpSp>
        <p:nvGrpSpPr>
          <p:cNvPr id="40" name="组合 39"/>
          <p:cNvGrpSpPr/>
          <p:nvPr/>
        </p:nvGrpSpPr>
        <p:grpSpPr>
          <a:xfrm>
            <a:off x="313113" y="3550942"/>
            <a:ext cx="2826196" cy="369332"/>
            <a:chOff x="7892654" y="2137018"/>
            <a:chExt cx="3811694" cy="492442"/>
          </a:xfrm>
        </p:grpSpPr>
        <p:sp>
          <p:nvSpPr>
            <p:cNvPr id="41" name="圆角矩形 40"/>
            <p:cNvSpPr/>
            <p:nvPr/>
          </p:nvSpPr>
          <p:spPr>
            <a:xfrm>
              <a:off x="7892654" y="2137021"/>
              <a:ext cx="3811694" cy="461663"/>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2" name="矩形 41"/>
            <p:cNvSpPr/>
            <p:nvPr/>
          </p:nvSpPr>
          <p:spPr>
            <a:xfrm>
              <a:off x="8021618" y="2137018"/>
              <a:ext cx="3511476" cy="492442"/>
            </a:xfrm>
            <a:prstGeom prst="rect">
              <a:avLst/>
            </a:prstGeom>
          </p:spPr>
          <p:txBody>
            <a:bodyPr wrap="none">
              <a:spAutoFit/>
            </a:bodyPr>
            <a:lstStyle/>
            <a:p>
              <a:r>
                <a:rPr lang="zh-CN" altLang="en-US" kern="500" spc="225" dirty="0">
                  <a:solidFill>
                    <a:prstClr val="white"/>
                  </a:solidFill>
                </a:rPr>
                <a:t>速度快</a:t>
              </a:r>
              <a:r>
                <a:rPr lang="zh-CN" altLang="en-US" kern="500" spc="225" dirty="0" smtClean="0">
                  <a:solidFill>
                    <a:prstClr val="white"/>
                  </a:solidFill>
                </a:rPr>
                <a:t>（</a:t>
              </a:r>
              <a:r>
                <a:rPr lang="en-US" altLang="zh-CN" b="1" kern="500" spc="225" dirty="0">
                  <a:solidFill>
                    <a:srgbClr val="00B0F0"/>
                  </a:solidFill>
                </a:rPr>
                <a:t>V</a:t>
              </a:r>
              <a:r>
                <a:rPr lang="en-US" altLang="zh-CN" kern="500" spc="225" dirty="0">
                  <a:solidFill>
                    <a:prstClr val="white"/>
                  </a:solidFill>
                </a:rPr>
                <a:t>elocity</a:t>
              </a:r>
              <a:r>
                <a:rPr lang="zh-CN" altLang="en-US" kern="500" spc="225" dirty="0">
                  <a:solidFill>
                    <a:prstClr val="white"/>
                  </a:solidFill>
                </a:rPr>
                <a:t>）</a:t>
              </a:r>
              <a:endParaRPr lang="zh-CN" altLang="en-US" spc="225" dirty="0">
                <a:solidFill>
                  <a:prstClr val="white"/>
                </a:solidFill>
              </a:endParaRPr>
            </a:p>
          </p:txBody>
        </p:sp>
      </p:grpSp>
      <p:grpSp>
        <p:nvGrpSpPr>
          <p:cNvPr id="43" name="组合 42"/>
          <p:cNvGrpSpPr/>
          <p:nvPr/>
        </p:nvGrpSpPr>
        <p:grpSpPr>
          <a:xfrm>
            <a:off x="289536" y="1263256"/>
            <a:ext cx="2815269" cy="377931"/>
            <a:chOff x="7892654" y="2125553"/>
            <a:chExt cx="3884083" cy="503907"/>
          </a:xfrm>
        </p:grpSpPr>
        <p:sp>
          <p:nvSpPr>
            <p:cNvPr id="44" name="圆角矩形 43"/>
            <p:cNvSpPr/>
            <p:nvPr/>
          </p:nvSpPr>
          <p:spPr>
            <a:xfrm>
              <a:off x="7892654" y="2125553"/>
              <a:ext cx="3884083" cy="484598"/>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5" name="矩形 44"/>
            <p:cNvSpPr/>
            <p:nvPr/>
          </p:nvSpPr>
          <p:spPr>
            <a:xfrm>
              <a:off x="8021619" y="2137018"/>
              <a:ext cx="3112138" cy="492442"/>
            </a:xfrm>
            <a:prstGeom prst="rect">
              <a:avLst/>
            </a:prstGeom>
          </p:spPr>
          <p:txBody>
            <a:bodyPr wrap="none">
              <a:spAutoFit/>
            </a:bodyPr>
            <a:lstStyle/>
            <a:p>
              <a:r>
                <a:rPr lang="zh-CN" altLang="en-US" kern="500" spc="225" dirty="0" smtClean="0">
                  <a:solidFill>
                    <a:prstClr val="white"/>
                  </a:solidFill>
                </a:rPr>
                <a:t>价值高（</a:t>
              </a:r>
              <a:r>
                <a:rPr lang="en-US" altLang="zh-CN" b="1" kern="500" spc="225" dirty="0">
                  <a:solidFill>
                    <a:srgbClr val="00B0F0"/>
                  </a:solidFill>
                </a:rPr>
                <a:t>V</a:t>
              </a:r>
              <a:r>
                <a:rPr lang="en-US" altLang="zh-CN" kern="500" spc="225" dirty="0">
                  <a:solidFill>
                    <a:prstClr val="white"/>
                  </a:solidFill>
                </a:rPr>
                <a:t>alue</a:t>
              </a:r>
              <a:r>
                <a:rPr lang="zh-CN" altLang="en-US" kern="500" spc="225" dirty="0">
                  <a:solidFill>
                    <a:prstClr val="white"/>
                  </a:solidFill>
                </a:rPr>
                <a:t>）</a:t>
              </a:r>
              <a:endParaRPr lang="zh-CN" altLang="en-US" spc="225" dirty="0">
                <a:solidFill>
                  <a:prstClr val="white"/>
                </a:solidFill>
              </a:endParaRPr>
            </a:p>
          </p:txBody>
        </p:sp>
      </p:grpSp>
      <p:grpSp>
        <p:nvGrpSpPr>
          <p:cNvPr id="49" name="组合 48"/>
          <p:cNvGrpSpPr/>
          <p:nvPr/>
        </p:nvGrpSpPr>
        <p:grpSpPr>
          <a:xfrm>
            <a:off x="5603958" y="1279655"/>
            <a:ext cx="3411263" cy="705727"/>
            <a:chOff x="7471943" y="1805208"/>
            <a:chExt cx="4548351" cy="940970"/>
          </a:xfrm>
        </p:grpSpPr>
        <p:grpSp>
          <p:nvGrpSpPr>
            <p:cNvPr id="50" name="组合 49"/>
            <p:cNvGrpSpPr/>
            <p:nvPr/>
          </p:nvGrpSpPr>
          <p:grpSpPr>
            <a:xfrm>
              <a:off x="7517356" y="1805208"/>
              <a:ext cx="3739185" cy="496992"/>
              <a:chOff x="7892653" y="2132469"/>
              <a:chExt cx="3739185" cy="496992"/>
            </a:xfrm>
          </p:grpSpPr>
          <p:sp>
            <p:nvSpPr>
              <p:cNvPr id="52" name="圆角矩形 51"/>
              <p:cNvSpPr/>
              <p:nvPr/>
            </p:nvSpPr>
            <p:spPr>
              <a:xfrm>
                <a:off x="7892653" y="2132469"/>
                <a:ext cx="3739185" cy="470766"/>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3" name="矩形 52"/>
              <p:cNvSpPr/>
              <p:nvPr/>
            </p:nvSpPr>
            <p:spPr>
              <a:xfrm>
                <a:off x="8021620" y="2137018"/>
                <a:ext cx="3360322" cy="492443"/>
              </a:xfrm>
              <a:prstGeom prst="rect">
                <a:avLst/>
              </a:prstGeom>
            </p:spPr>
            <p:txBody>
              <a:bodyPr wrap="none">
                <a:spAutoFit/>
              </a:bodyPr>
              <a:lstStyle/>
              <a:p>
                <a:r>
                  <a:rPr lang="zh-CN" altLang="en-US" kern="500" spc="225" dirty="0" smtClean="0">
                    <a:solidFill>
                      <a:prstClr val="white"/>
                    </a:solidFill>
                  </a:rPr>
                  <a:t>体</a:t>
                </a:r>
                <a:r>
                  <a:rPr lang="zh-CN" altLang="zh-CN" kern="500" spc="225" dirty="0" smtClean="0">
                    <a:solidFill>
                      <a:prstClr val="white"/>
                    </a:solidFill>
                  </a:rPr>
                  <a:t>量</a:t>
                </a:r>
                <a:r>
                  <a:rPr lang="zh-CN" altLang="en-US" kern="500" spc="225" dirty="0" smtClean="0">
                    <a:solidFill>
                      <a:prstClr val="white"/>
                    </a:solidFill>
                  </a:rPr>
                  <a:t>大</a:t>
                </a:r>
                <a:r>
                  <a:rPr lang="zh-CN" altLang="zh-CN" kern="500" spc="225" dirty="0" smtClean="0">
                    <a:solidFill>
                      <a:prstClr val="white"/>
                    </a:solidFill>
                  </a:rPr>
                  <a:t>（</a:t>
                </a:r>
                <a:r>
                  <a:rPr lang="en-US" altLang="zh-CN" b="1" kern="500" spc="225" dirty="0">
                    <a:solidFill>
                      <a:srgbClr val="00B0F0"/>
                    </a:solidFill>
                  </a:rPr>
                  <a:t>V</a:t>
                </a:r>
                <a:r>
                  <a:rPr lang="en-US" altLang="zh-CN" kern="500" spc="225" dirty="0">
                    <a:solidFill>
                      <a:prstClr val="white"/>
                    </a:solidFill>
                  </a:rPr>
                  <a:t>olume</a:t>
                </a:r>
                <a:r>
                  <a:rPr lang="zh-CN" altLang="zh-CN" kern="500" spc="225" dirty="0">
                    <a:solidFill>
                      <a:prstClr val="white"/>
                    </a:solidFill>
                  </a:rPr>
                  <a:t>）</a:t>
                </a:r>
                <a:endParaRPr lang="zh-CN" altLang="en-US" spc="225" dirty="0">
                  <a:solidFill>
                    <a:prstClr val="white"/>
                  </a:solidFill>
                </a:endParaRPr>
              </a:p>
            </p:txBody>
          </p:sp>
        </p:grpSp>
        <p:sp>
          <p:nvSpPr>
            <p:cNvPr id="51" name="矩形 50"/>
            <p:cNvSpPr/>
            <p:nvPr/>
          </p:nvSpPr>
          <p:spPr>
            <a:xfrm>
              <a:off x="7471943" y="2256471"/>
              <a:ext cx="4548351" cy="489707"/>
            </a:xfrm>
            <a:prstGeom prst="rect">
              <a:avLst/>
            </a:prstGeom>
          </p:spPr>
          <p:txBody>
            <a:bodyPr wrap="square">
              <a:spAutoFit/>
            </a:bodyPr>
            <a:lstStyle/>
            <a:p>
              <a:pPr>
                <a:lnSpc>
                  <a:spcPct val="150000"/>
                </a:lnSpc>
              </a:pPr>
              <a:endParaRPr lang="zh-CN" altLang="en-US" sz="1350" dirty="0">
                <a:solidFill>
                  <a:prstClr val="black">
                    <a:lumMod val="50000"/>
                    <a:lumOff val="50000"/>
                  </a:prstClr>
                </a:solidFill>
              </a:endParaRPr>
            </a:p>
          </p:txBody>
        </p:sp>
      </p:grpSp>
      <p:sp>
        <p:nvSpPr>
          <p:cNvPr id="54" name="矩形 53"/>
          <p:cNvSpPr/>
          <p:nvPr/>
        </p:nvSpPr>
        <p:spPr>
          <a:xfrm>
            <a:off x="5603958" y="3851208"/>
            <a:ext cx="3330493" cy="1670073"/>
          </a:xfrm>
          <a:prstGeom prst="rect">
            <a:avLst/>
          </a:prstGeom>
        </p:spPr>
        <p:txBody>
          <a:bodyPr wrap="square">
            <a:spAutoFit/>
          </a:bodyPr>
          <a:lstStyle/>
          <a:p>
            <a:pPr>
              <a:lnSpc>
                <a:spcPct val="150000"/>
              </a:lnSpc>
            </a:pPr>
            <a:r>
              <a:rPr lang="zh-CN" altLang="zh-CN" sz="1350" dirty="0">
                <a:solidFill>
                  <a:prstClr val="black">
                    <a:lumMod val="50000"/>
                    <a:lumOff val="50000"/>
                  </a:prstClr>
                </a:solidFill>
              </a:rPr>
              <a:t>大数据与传统数据相比，数据来源广、维度多、类型杂，各种机器仪表在自动产生数据的同时，人自身的生活行为也在不断创造数据；不仅有企业组织内部的业务数据，还有海量相关的外部数据。</a:t>
            </a:r>
            <a:endParaRPr lang="zh-CN" altLang="en-US" sz="1350" dirty="0">
              <a:solidFill>
                <a:prstClr val="black">
                  <a:lumMod val="50000"/>
                  <a:lumOff val="50000"/>
                </a:prstClr>
              </a:solidFill>
            </a:endParaRPr>
          </a:p>
        </p:txBody>
      </p:sp>
      <p:sp>
        <p:nvSpPr>
          <p:cNvPr id="56" name="矩形 55"/>
          <p:cNvSpPr/>
          <p:nvPr/>
        </p:nvSpPr>
        <p:spPr>
          <a:xfrm>
            <a:off x="278330" y="3878057"/>
            <a:ext cx="2860979" cy="1670073"/>
          </a:xfrm>
          <a:prstGeom prst="rect">
            <a:avLst/>
          </a:prstGeom>
        </p:spPr>
        <p:txBody>
          <a:bodyPr wrap="square">
            <a:spAutoFit/>
          </a:bodyPr>
          <a:lstStyle/>
          <a:p>
            <a:pPr>
              <a:lnSpc>
                <a:spcPct val="150000"/>
              </a:lnSpc>
            </a:pPr>
            <a:r>
              <a:rPr lang="zh-CN" altLang="zh-CN" sz="1350" dirty="0">
                <a:solidFill>
                  <a:prstClr val="black">
                    <a:lumMod val="50000"/>
                    <a:lumOff val="50000"/>
                  </a:prstClr>
                </a:solidFill>
              </a:rPr>
              <a:t>随着现代感测、互联网、计算机技术的发展，数据生成、储存、分析、处理的速度远远超出人们的想象力，这是大数据区别于传统数据或小数据的显著特征。</a:t>
            </a:r>
            <a:endParaRPr lang="zh-CN" altLang="en-US" sz="1350" dirty="0">
              <a:solidFill>
                <a:prstClr val="black">
                  <a:lumMod val="50000"/>
                  <a:lumOff val="50000"/>
                </a:prstClr>
              </a:solidFill>
            </a:endParaRPr>
          </a:p>
        </p:txBody>
      </p:sp>
      <p:sp>
        <p:nvSpPr>
          <p:cNvPr id="57" name="矩形 56"/>
          <p:cNvSpPr/>
          <p:nvPr/>
        </p:nvSpPr>
        <p:spPr>
          <a:xfrm>
            <a:off x="243825" y="1608085"/>
            <a:ext cx="3330493" cy="1346907"/>
          </a:xfrm>
          <a:prstGeom prst="rect">
            <a:avLst/>
          </a:prstGeom>
        </p:spPr>
        <p:txBody>
          <a:bodyPr wrap="square">
            <a:spAutoFit/>
          </a:bodyPr>
          <a:lstStyle/>
          <a:p>
            <a:pPr>
              <a:lnSpc>
                <a:spcPct val="150000"/>
              </a:lnSpc>
            </a:pPr>
            <a:r>
              <a:rPr lang="zh-CN" altLang="zh-CN" sz="1350" dirty="0">
                <a:solidFill>
                  <a:prstClr val="black">
                    <a:lumMod val="50000"/>
                    <a:lumOff val="50000"/>
                  </a:prstClr>
                </a:solidFill>
              </a:rPr>
              <a:t>大数据有巨大的潜在价值，但同其呈几何指数爆发式增长相比，某一对象或模块数据的价值密度较低，这无疑给我们开发海量数据增加了难度和成本。</a:t>
            </a:r>
            <a:endParaRPr lang="zh-CN" altLang="en-US" sz="1350" dirty="0">
              <a:solidFill>
                <a:prstClr val="black">
                  <a:lumMod val="50000"/>
                  <a:lumOff val="50000"/>
                </a:prstClr>
              </a:solidFill>
            </a:endParaRPr>
          </a:p>
        </p:txBody>
      </p:sp>
      <p:sp>
        <p:nvSpPr>
          <p:cNvPr id="58" name="任意多边形 57"/>
          <p:cNvSpPr/>
          <p:nvPr/>
        </p:nvSpPr>
        <p:spPr>
          <a:xfrm>
            <a:off x="3113315" y="1467733"/>
            <a:ext cx="1053873" cy="1086934"/>
          </a:xfrm>
          <a:custGeom>
            <a:avLst/>
            <a:gdLst>
              <a:gd name="connsiteX0" fmla="*/ 0 w 2129671"/>
              <a:gd name="connsiteY0" fmla="*/ 0 h 1465942"/>
              <a:gd name="connsiteX1" fmla="*/ 1886857 w 2129671"/>
              <a:gd name="connsiteY1" fmla="*/ 304800 h 1465942"/>
              <a:gd name="connsiteX2" fmla="*/ 2046514 w 2129671"/>
              <a:gd name="connsiteY2" fmla="*/ 1465942 h 1465942"/>
              <a:gd name="connsiteX0-1" fmla="*/ 0 w 3575982"/>
              <a:gd name="connsiteY0-2" fmla="*/ 0 h 1516742"/>
              <a:gd name="connsiteX1-3" fmla="*/ 1886857 w 3575982"/>
              <a:gd name="connsiteY1-4" fmla="*/ 304800 h 1516742"/>
              <a:gd name="connsiteX2-5" fmla="*/ 3571865 w 3575982"/>
              <a:gd name="connsiteY2-6" fmla="*/ 1516742 h 1516742"/>
              <a:gd name="connsiteX0-7" fmla="*/ 0 w 3571864"/>
              <a:gd name="connsiteY0-8" fmla="*/ 0 h 1516742"/>
              <a:gd name="connsiteX1-9" fmla="*/ 1886857 w 3571864"/>
              <a:gd name="connsiteY1-10" fmla="*/ 304800 h 1516742"/>
              <a:gd name="connsiteX2-11" fmla="*/ 3571865 w 3571864"/>
              <a:gd name="connsiteY2-12" fmla="*/ 1516742 h 1516742"/>
              <a:gd name="connsiteX0-13" fmla="*/ 0 w 3571864"/>
              <a:gd name="connsiteY0-14" fmla="*/ 0 h 1516742"/>
              <a:gd name="connsiteX1-15" fmla="*/ 2232219 w 3571864"/>
              <a:gd name="connsiteY1-16" fmla="*/ 635000 h 1516742"/>
              <a:gd name="connsiteX2-17" fmla="*/ 3571865 w 3571864"/>
              <a:gd name="connsiteY2-18" fmla="*/ 1516742 h 1516742"/>
              <a:gd name="connsiteX0-19" fmla="*/ 0 w 3571864"/>
              <a:gd name="connsiteY0-20" fmla="*/ 0 h 1516742"/>
              <a:gd name="connsiteX1-21" fmla="*/ 2232219 w 3571864"/>
              <a:gd name="connsiteY1-22" fmla="*/ 635000 h 1516742"/>
              <a:gd name="connsiteX2-23" fmla="*/ 3571865 w 3571864"/>
              <a:gd name="connsiteY2-24" fmla="*/ 1516742 h 1516742"/>
              <a:gd name="connsiteX0-25" fmla="*/ 0 w 3571864"/>
              <a:gd name="connsiteY0-26" fmla="*/ 0 h 1516742"/>
              <a:gd name="connsiteX1-27" fmla="*/ 2232219 w 3571864"/>
              <a:gd name="connsiteY1-28" fmla="*/ 635000 h 1516742"/>
              <a:gd name="connsiteX2-29" fmla="*/ 3571865 w 3571864"/>
              <a:gd name="connsiteY2-30" fmla="*/ 1516742 h 1516742"/>
            </a:gdLst>
            <a:ahLst/>
            <a:cxnLst>
              <a:cxn ang="0">
                <a:pos x="connsiteX0-1" y="connsiteY0-2"/>
              </a:cxn>
              <a:cxn ang="0">
                <a:pos x="connsiteX1-3" y="connsiteY1-4"/>
              </a:cxn>
              <a:cxn ang="0">
                <a:pos x="connsiteX2-5" y="connsiteY2-6"/>
              </a:cxn>
            </a:cxnLst>
            <a:rect l="l" t="t" r="r" b="b"/>
            <a:pathLst>
              <a:path w="3571864" h="1516742">
                <a:moveTo>
                  <a:pt x="0" y="0"/>
                </a:moveTo>
                <a:cubicBezTo>
                  <a:pt x="772885" y="30238"/>
                  <a:pt x="1603331" y="327176"/>
                  <a:pt x="2232219" y="635000"/>
                </a:cubicBezTo>
                <a:cubicBezTo>
                  <a:pt x="2861107" y="942824"/>
                  <a:pt x="2943074" y="1045633"/>
                  <a:pt x="3571865" y="1516742"/>
                </a:cubicBezTo>
              </a:path>
            </a:pathLst>
          </a:cu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1" name="任意多边形 60"/>
          <p:cNvSpPr/>
          <p:nvPr/>
        </p:nvSpPr>
        <p:spPr>
          <a:xfrm rot="971766">
            <a:off x="4945511" y="1327158"/>
            <a:ext cx="519531" cy="1384332"/>
          </a:xfrm>
          <a:custGeom>
            <a:avLst/>
            <a:gdLst>
              <a:gd name="connsiteX0" fmla="*/ 17322 w 1004294"/>
              <a:gd name="connsiteY0" fmla="*/ 1465943 h 1465943"/>
              <a:gd name="connsiteX1" fmla="*/ 133437 w 1004294"/>
              <a:gd name="connsiteY1" fmla="*/ 537029 h 1465943"/>
              <a:gd name="connsiteX2" fmla="*/ 1004294 w 1004294"/>
              <a:gd name="connsiteY2" fmla="*/ 0 h 1465943"/>
              <a:gd name="connsiteX0-1" fmla="*/ 688 w 1633324"/>
              <a:gd name="connsiteY0-2" fmla="*/ 1444002 h 1444002"/>
              <a:gd name="connsiteX1-3" fmla="*/ 762467 w 1633324"/>
              <a:gd name="connsiteY1-4" fmla="*/ 537029 h 1444002"/>
              <a:gd name="connsiteX2-5" fmla="*/ 1633324 w 1633324"/>
              <a:gd name="connsiteY2-6" fmla="*/ 0 h 1444002"/>
              <a:gd name="connsiteX0-7" fmla="*/ 2761 w 1635397"/>
              <a:gd name="connsiteY0-8" fmla="*/ 1444002 h 1444002"/>
              <a:gd name="connsiteX1-9" fmla="*/ 281252 w 1635397"/>
              <a:gd name="connsiteY1-10" fmla="*/ 596491 h 1444002"/>
              <a:gd name="connsiteX2-11" fmla="*/ 1635397 w 1635397"/>
              <a:gd name="connsiteY2-12" fmla="*/ 0 h 1444002"/>
              <a:gd name="connsiteX0-13" fmla="*/ 2761 w 1635397"/>
              <a:gd name="connsiteY0-14" fmla="*/ 1444002 h 1444002"/>
              <a:gd name="connsiteX1-15" fmla="*/ 281252 w 1635397"/>
              <a:gd name="connsiteY1-16" fmla="*/ 596491 h 1444002"/>
              <a:gd name="connsiteX2-17" fmla="*/ 1635397 w 1635397"/>
              <a:gd name="connsiteY2-18" fmla="*/ 0 h 1444002"/>
              <a:gd name="connsiteX0-19" fmla="*/ 38303 w 1670939"/>
              <a:gd name="connsiteY0-20" fmla="*/ 1444002 h 1444002"/>
              <a:gd name="connsiteX1-21" fmla="*/ 316794 w 1670939"/>
              <a:gd name="connsiteY1-22" fmla="*/ 596491 h 1444002"/>
              <a:gd name="connsiteX2-23" fmla="*/ 1670939 w 1670939"/>
              <a:gd name="connsiteY2-24" fmla="*/ 0 h 1444002"/>
              <a:gd name="connsiteX0-25" fmla="*/ 2175 w 1634811"/>
              <a:gd name="connsiteY0-26" fmla="*/ 1444002 h 1444002"/>
              <a:gd name="connsiteX1-27" fmla="*/ 591374 w 1634811"/>
              <a:gd name="connsiteY1-28" fmla="*/ 630399 h 1444002"/>
              <a:gd name="connsiteX2-29" fmla="*/ 1634811 w 1634811"/>
              <a:gd name="connsiteY2-30" fmla="*/ 0 h 1444002"/>
              <a:gd name="connsiteX0-31" fmla="*/ 0 w 1632636"/>
              <a:gd name="connsiteY0-32" fmla="*/ 1444002 h 1444002"/>
              <a:gd name="connsiteX1-33" fmla="*/ 589199 w 1632636"/>
              <a:gd name="connsiteY1-34" fmla="*/ 630399 h 1444002"/>
              <a:gd name="connsiteX2-35" fmla="*/ 1632636 w 1632636"/>
              <a:gd name="connsiteY2-36" fmla="*/ 0 h 1444002"/>
              <a:gd name="connsiteX0-37" fmla="*/ 0 w 1703563"/>
              <a:gd name="connsiteY0-38" fmla="*/ 1396840 h 1396840"/>
              <a:gd name="connsiteX1-39" fmla="*/ 660126 w 1703563"/>
              <a:gd name="connsiteY1-40" fmla="*/ 630399 h 1396840"/>
              <a:gd name="connsiteX2-41" fmla="*/ 1703563 w 1703563"/>
              <a:gd name="connsiteY2-42" fmla="*/ 0 h 1396840"/>
            </a:gdLst>
            <a:ahLst/>
            <a:cxnLst>
              <a:cxn ang="0">
                <a:pos x="connsiteX0-1" y="connsiteY0-2"/>
              </a:cxn>
              <a:cxn ang="0">
                <a:pos x="connsiteX1-3" y="connsiteY1-4"/>
              </a:cxn>
              <a:cxn ang="0">
                <a:pos x="connsiteX2-5" y="connsiteY2-6"/>
              </a:cxn>
            </a:cxnLst>
            <a:rect l="l" t="t" r="r" b="b"/>
            <a:pathLst>
              <a:path w="1703563" h="1396840">
                <a:moveTo>
                  <a:pt x="0" y="1396840"/>
                </a:moveTo>
                <a:cubicBezTo>
                  <a:pt x="37494" y="1352400"/>
                  <a:pt x="376199" y="863206"/>
                  <a:pt x="660126" y="630399"/>
                </a:cubicBezTo>
                <a:cubicBezTo>
                  <a:pt x="944053" y="397592"/>
                  <a:pt x="1350382" y="146352"/>
                  <a:pt x="1703563" y="0"/>
                </a:cubicBezTo>
              </a:path>
            </a:pathLst>
          </a:cu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3" name="文本框 27"/>
          <p:cNvSpPr txBox="1"/>
          <p:nvPr/>
        </p:nvSpPr>
        <p:spPr>
          <a:xfrm>
            <a:off x="6630203" y="234392"/>
            <a:ext cx="2140330" cy="300082"/>
          </a:xfrm>
          <a:prstGeom prst="rect">
            <a:avLst/>
          </a:prstGeom>
          <a:noFill/>
        </p:spPr>
        <p:txBody>
          <a:bodyPr wrap="none" rtlCol="0">
            <a:spAutoFit/>
          </a:bodyPr>
          <a:lstStyle/>
          <a:p>
            <a:r>
              <a:rPr lang="zh-CN" altLang="en-US" sz="1350" dirty="0" smtClean="0">
                <a:solidFill>
                  <a:prstClr val="white"/>
                </a:solidFill>
              </a:rPr>
              <a:t>第一章 大数据概念与应用</a:t>
            </a:r>
            <a:endParaRPr lang="zh-CN" altLang="en-US" sz="1350" dirty="0">
              <a:solidFill>
                <a:prstClr val="white"/>
              </a:solidFill>
            </a:endParaRPr>
          </a:p>
        </p:txBody>
      </p:sp>
      <p:pic>
        <p:nvPicPr>
          <p:cNvPr id="64"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70"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40</a:t>
            </a:r>
            <a:endParaRPr lang="es-ES" altLang="zh-CN" sz="1200" b="1" dirty="0">
              <a:solidFill>
                <a:schemeClr val="bg1">
                  <a:lumMod val="50000"/>
                </a:schemeClr>
              </a:solidFill>
            </a:endParaRPr>
          </a:p>
        </p:txBody>
      </p:sp>
      <p:pic>
        <p:nvPicPr>
          <p:cNvPr id="7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1" name="矩形 10"/>
          <p:cNvSpPr/>
          <p:nvPr/>
        </p:nvSpPr>
        <p:spPr>
          <a:xfrm>
            <a:off x="5638018" y="1687976"/>
            <a:ext cx="3132515" cy="1302151"/>
          </a:xfrm>
          <a:prstGeom prst="rect">
            <a:avLst/>
          </a:prstGeom>
        </p:spPr>
        <p:txBody>
          <a:bodyPr wrap="square">
            <a:spAutoFit/>
          </a:bodyPr>
          <a:lstStyle/>
          <a:p>
            <a:pPr>
              <a:lnSpc>
                <a:spcPct val="150000"/>
              </a:lnSpc>
            </a:pPr>
            <a:r>
              <a:rPr lang="zh-CN" altLang="zh-CN" sz="1350" dirty="0">
                <a:solidFill>
                  <a:prstClr val="black">
                    <a:lumMod val="50000"/>
                    <a:lumOff val="50000"/>
                  </a:prstClr>
                </a:solidFill>
              </a:rPr>
              <a:t>从</a:t>
            </a:r>
            <a:r>
              <a:rPr lang="en-US" altLang="zh-CN" sz="1350" dirty="0">
                <a:solidFill>
                  <a:prstClr val="black">
                    <a:lumMod val="50000"/>
                    <a:lumOff val="50000"/>
                  </a:prstClr>
                </a:solidFill>
              </a:rPr>
              <a:t>2013</a:t>
            </a:r>
            <a:r>
              <a:rPr lang="zh-CN" altLang="zh-CN" sz="1350" dirty="0">
                <a:solidFill>
                  <a:prstClr val="black">
                    <a:lumMod val="50000"/>
                    <a:lumOff val="50000"/>
                  </a:prstClr>
                </a:solidFill>
              </a:rPr>
              <a:t>年至</a:t>
            </a:r>
            <a:r>
              <a:rPr lang="en-US" altLang="zh-CN" sz="1350" dirty="0">
                <a:solidFill>
                  <a:prstClr val="black">
                    <a:lumMod val="50000"/>
                    <a:lumOff val="50000"/>
                  </a:prstClr>
                </a:solidFill>
              </a:rPr>
              <a:t>2020</a:t>
            </a:r>
            <a:r>
              <a:rPr lang="zh-CN" altLang="zh-CN" sz="1350" dirty="0">
                <a:solidFill>
                  <a:prstClr val="black">
                    <a:lumMod val="50000"/>
                    <a:lumOff val="50000"/>
                  </a:prstClr>
                </a:solidFill>
              </a:rPr>
              <a:t>年，人类的数据规模将扩大</a:t>
            </a:r>
            <a:r>
              <a:rPr lang="en-US" altLang="zh-CN" sz="1350" dirty="0">
                <a:solidFill>
                  <a:prstClr val="black">
                    <a:lumMod val="50000"/>
                    <a:lumOff val="50000"/>
                  </a:prstClr>
                </a:solidFill>
              </a:rPr>
              <a:t>50</a:t>
            </a:r>
            <a:r>
              <a:rPr lang="zh-CN" altLang="zh-CN" sz="1350" dirty="0">
                <a:solidFill>
                  <a:prstClr val="black">
                    <a:lumMod val="50000"/>
                    <a:lumOff val="50000"/>
                  </a:prstClr>
                </a:solidFill>
              </a:rPr>
              <a:t>倍，每年产生的数据量将增长到</a:t>
            </a:r>
            <a:r>
              <a:rPr lang="en-US" altLang="zh-CN" sz="1350" dirty="0">
                <a:solidFill>
                  <a:prstClr val="black">
                    <a:lumMod val="50000"/>
                    <a:lumOff val="50000"/>
                  </a:prstClr>
                </a:solidFill>
              </a:rPr>
              <a:t>44</a:t>
            </a:r>
            <a:r>
              <a:rPr lang="zh-CN" altLang="zh-CN" sz="1350" dirty="0">
                <a:solidFill>
                  <a:prstClr val="black">
                    <a:lumMod val="50000"/>
                    <a:lumOff val="50000"/>
                  </a:prstClr>
                </a:solidFill>
              </a:rPr>
              <a:t>万亿</a:t>
            </a:r>
            <a:r>
              <a:rPr lang="en-US" altLang="zh-CN" sz="1350" dirty="0">
                <a:solidFill>
                  <a:prstClr val="black">
                    <a:lumMod val="50000"/>
                    <a:lumOff val="50000"/>
                  </a:prstClr>
                </a:solidFill>
              </a:rPr>
              <a:t>GB</a:t>
            </a:r>
            <a:r>
              <a:rPr lang="zh-CN" altLang="zh-CN" sz="1350" dirty="0">
                <a:solidFill>
                  <a:prstClr val="black">
                    <a:lumMod val="50000"/>
                    <a:lumOff val="50000"/>
                  </a:prstClr>
                </a:solidFill>
              </a:rPr>
              <a:t>，相当于美国国家图书馆数据量的数百万倍，且每</a:t>
            </a:r>
            <a:r>
              <a:rPr lang="en-US" altLang="zh-CN" sz="1350" dirty="0">
                <a:solidFill>
                  <a:prstClr val="black">
                    <a:lumMod val="50000"/>
                    <a:lumOff val="50000"/>
                  </a:prstClr>
                </a:solidFill>
              </a:rPr>
              <a:t>18</a:t>
            </a:r>
            <a:r>
              <a:rPr lang="zh-CN" altLang="zh-CN" sz="1350" dirty="0">
                <a:solidFill>
                  <a:prstClr val="black">
                    <a:lumMod val="50000"/>
                    <a:lumOff val="50000"/>
                  </a:prstClr>
                </a:solidFill>
              </a:rPr>
              <a:t>个月翻一番。</a:t>
            </a:r>
            <a:endParaRPr lang="zh-CN" altLang="zh-CN" sz="1350" dirty="0">
              <a:solidFill>
                <a:prstClr val="black">
                  <a:lumMod val="50000"/>
                  <a:lumOff val="50000"/>
                </a:prstClr>
              </a:solidFill>
            </a:endParaRPr>
          </a:p>
        </p:txBody>
      </p:sp>
      <p:cxnSp>
        <p:nvCxnSpPr>
          <p:cNvPr id="18" name="曲线连接符 17"/>
          <p:cNvCxnSpPr>
            <a:stCxn id="22" idx="2"/>
          </p:cNvCxnSpPr>
          <p:nvPr/>
        </p:nvCxnSpPr>
        <p:spPr>
          <a:xfrm rot="10800000" flipV="1">
            <a:off x="3139310" y="3310894"/>
            <a:ext cx="477321" cy="540313"/>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曲线连接符 25"/>
          <p:cNvCxnSpPr/>
          <p:nvPr/>
        </p:nvCxnSpPr>
        <p:spPr>
          <a:xfrm>
            <a:off x="5216833" y="3259139"/>
            <a:ext cx="409632" cy="515274"/>
          </a:xfrm>
          <a:prstGeom prst="curvedConnector2">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文本框 6"/>
          <p:cNvSpPr txBox="1"/>
          <p:nvPr/>
        </p:nvSpPr>
        <p:spPr>
          <a:xfrm>
            <a:off x="452232" y="173917"/>
            <a:ext cx="3474028" cy="415498"/>
          </a:xfrm>
          <a:prstGeom prst="rect">
            <a:avLst/>
          </a:prstGeom>
          <a:noFill/>
        </p:spPr>
        <p:txBody>
          <a:bodyPr wrap="none" rtlCol="0">
            <a:spAutoFit/>
          </a:bodyPr>
          <a:lstStyle/>
          <a:p>
            <a:r>
              <a:rPr lang="en-US" altLang="zh-CN" sz="2100" b="1" spc="225" dirty="0" smtClean="0">
                <a:solidFill>
                  <a:prstClr val="white"/>
                </a:solidFill>
              </a:rPr>
              <a:t>1.1 </a:t>
            </a:r>
            <a:r>
              <a:rPr lang="zh-CN" altLang="en-US" sz="2100" b="1" spc="225" dirty="0" smtClean="0">
                <a:solidFill>
                  <a:prstClr val="white"/>
                </a:solidFill>
              </a:rPr>
              <a:t>大</a:t>
            </a:r>
            <a:r>
              <a:rPr lang="zh-CN" altLang="en-US" sz="2100" b="1" spc="225" dirty="0">
                <a:solidFill>
                  <a:prstClr val="white"/>
                </a:solidFill>
              </a:rPr>
              <a:t>数据的概念与意义</a:t>
            </a:r>
            <a:endParaRPr lang="zh-CN" altLang="en-US" sz="2100" b="1" spc="225" dirty="0">
              <a:solidFill>
                <a:prstClr val="white"/>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2140330" cy="300082"/>
          </a:xfrm>
          <a:prstGeom prst="rect">
            <a:avLst/>
          </a:prstGeom>
          <a:noFill/>
        </p:spPr>
        <p:txBody>
          <a:bodyPr wrap="none" rtlCol="0">
            <a:spAutoFit/>
          </a:bodyPr>
          <a:lstStyle/>
          <a:p>
            <a:r>
              <a:rPr lang="zh-CN" altLang="en-US" sz="1350" dirty="0" smtClean="0">
                <a:solidFill>
                  <a:prstClr val="white"/>
                </a:solidFill>
              </a:rPr>
              <a:t>第一章 大数据概念与应用</a:t>
            </a:r>
            <a:endParaRPr lang="zh-CN" altLang="en-US" sz="1350" dirty="0">
              <a:solidFill>
                <a:prstClr val="white"/>
              </a:solidFill>
            </a:endParaRPr>
          </a:p>
        </p:txBody>
      </p:sp>
      <p:sp>
        <p:nvSpPr>
          <p:cNvPr id="2" name="椭圆 1"/>
          <p:cNvSpPr/>
          <p:nvPr/>
        </p:nvSpPr>
        <p:spPr>
          <a:xfrm>
            <a:off x="3464169" y="1248508"/>
            <a:ext cx="1565031" cy="1573823"/>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4739054" y="3104743"/>
            <a:ext cx="1565031" cy="1573823"/>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2216434" y="3102015"/>
            <a:ext cx="1565031" cy="1573823"/>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 name="直接箭头连接符 3"/>
          <p:cNvCxnSpPr>
            <a:stCxn id="2" idx="5"/>
            <a:endCxn id="34" idx="0"/>
          </p:cNvCxnSpPr>
          <p:nvPr/>
        </p:nvCxnSpPr>
        <p:spPr>
          <a:xfrm>
            <a:off x="4800007" y="2591850"/>
            <a:ext cx="721563" cy="512893"/>
          </a:xfrm>
          <a:prstGeom prst="straightConnector1">
            <a:avLst/>
          </a:prstGeom>
          <a:ln w="38100">
            <a:solidFill>
              <a:srgbClr val="40404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a:stCxn id="2" idx="3"/>
            <a:endCxn id="35" idx="0"/>
          </p:cNvCxnSpPr>
          <p:nvPr/>
        </p:nvCxnSpPr>
        <p:spPr>
          <a:xfrm flipH="1">
            <a:off x="2998950" y="2591850"/>
            <a:ext cx="694412" cy="510165"/>
          </a:xfrm>
          <a:prstGeom prst="straightConnector1">
            <a:avLst/>
          </a:prstGeom>
          <a:ln w="38100">
            <a:solidFill>
              <a:srgbClr val="40404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直接箭头连接符 9"/>
          <p:cNvCxnSpPr>
            <a:stCxn id="35" idx="6"/>
            <a:endCxn id="34" idx="2"/>
          </p:cNvCxnSpPr>
          <p:nvPr/>
        </p:nvCxnSpPr>
        <p:spPr>
          <a:xfrm>
            <a:off x="3781465" y="3888927"/>
            <a:ext cx="957589" cy="2728"/>
          </a:xfrm>
          <a:prstGeom prst="straightConnector1">
            <a:avLst/>
          </a:prstGeom>
          <a:ln w="38100">
            <a:solidFill>
              <a:srgbClr val="40404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 name="右箭头 11"/>
          <p:cNvSpPr/>
          <p:nvPr/>
        </p:nvSpPr>
        <p:spPr>
          <a:xfrm rot="2046380">
            <a:off x="2814311" y="2418042"/>
            <a:ext cx="386862" cy="342900"/>
          </a:xfrm>
          <a:prstGeom prst="rightArrow">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右箭头 52"/>
          <p:cNvSpPr/>
          <p:nvPr/>
        </p:nvSpPr>
        <p:spPr>
          <a:xfrm rot="7975343">
            <a:off x="5328140" y="2426065"/>
            <a:ext cx="386862" cy="342900"/>
          </a:xfrm>
          <a:prstGeom prst="rightArrow">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右箭头 54"/>
          <p:cNvSpPr/>
          <p:nvPr/>
        </p:nvSpPr>
        <p:spPr>
          <a:xfrm rot="16200000">
            <a:off x="4053253" y="4253965"/>
            <a:ext cx="386862" cy="342900"/>
          </a:xfrm>
          <a:prstGeom prst="rightArrow">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13"/>
          <p:cNvSpPr txBox="1"/>
          <p:nvPr/>
        </p:nvSpPr>
        <p:spPr>
          <a:xfrm>
            <a:off x="3860594" y="3200402"/>
            <a:ext cx="790534" cy="276999"/>
          </a:xfrm>
          <a:prstGeom prst="rect">
            <a:avLst/>
          </a:prstGeom>
          <a:noFill/>
        </p:spPr>
        <p:txBody>
          <a:bodyPr wrap="square" lIns="0" tIns="0" rIns="0" bIns="0" rtlCol="0">
            <a:spAutoFit/>
          </a:bodyPr>
          <a:lstStyle/>
          <a:p>
            <a:r>
              <a:rPr lang="zh-CN" altLang="en-US" dirty="0" smtClean="0">
                <a:solidFill>
                  <a:schemeClr val="tx1">
                    <a:lumMod val="65000"/>
                    <a:lumOff val="35000"/>
                  </a:schemeClr>
                </a:solidFill>
              </a:rPr>
              <a:t>大数据</a:t>
            </a:r>
            <a:endParaRPr lang="zh-CN" altLang="en-US" dirty="0">
              <a:solidFill>
                <a:schemeClr val="tx1">
                  <a:lumMod val="65000"/>
                  <a:lumOff val="35000"/>
                </a:schemeClr>
              </a:solidFill>
            </a:endParaRPr>
          </a:p>
        </p:txBody>
      </p:sp>
      <p:sp>
        <p:nvSpPr>
          <p:cNvPr id="15" name="TextBox 14"/>
          <p:cNvSpPr txBox="1"/>
          <p:nvPr/>
        </p:nvSpPr>
        <p:spPr>
          <a:xfrm>
            <a:off x="5778848" y="1867106"/>
            <a:ext cx="2565066" cy="738664"/>
          </a:xfrm>
          <a:prstGeom prst="rect">
            <a:avLst/>
          </a:prstGeom>
          <a:noFill/>
        </p:spPr>
        <p:txBody>
          <a:bodyPr wrap="square" lIns="0" tIns="0" rIns="0" bIns="0" rtlCol="0">
            <a:spAutoFit/>
          </a:bodyPr>
          <a:lstStyle/>
          <a:p>
            <a:r>
              <a:rPr lang="zh-CN" altLang="en-US" sz="1600" dirty="0" smtClean="0">
                <a:solidFill>
                  <a:schemeClr val="tx1">
                    <a:lumMod val="65000"/>
                    <a:lumOff val="35000"/>
                  </a:schemeClr>
                </a:solidFill>
              </a:rPr>
              <a:t>数据源整合进行存储、清洗、挖掘、分析后得出结果直到优化企业管理提高效率</a:t>
            </a:r>
            <a:endParaRPr lang="zh-CN" altLang="en-US" sz="1600" dirty="0">
              <a:solidFill>
                <a:schemeClr val="tx1">
                  <a:lumMod val="65000"/>
                  <a:lumOff val="35000"/>
                </a:schemeClr>
              </a:solidFill>
            </a:endParaRPr>
          </a:p>
        </p:txBody>
      </p:sp>
      <p:sp>
        <p:nvSpPr>
          <p:cNvPr id="16" name="TextBox 15"/>
          <p:cNvSpPr txBox="1"/>
          <p:nvPr/>
        </p:nvSpPr>
        <p:spPr>
          <a:xfrm>
            <a:off x="508958" y="2077872"/>
            <a:ext cx="2251605" cy="492443"/>
          </a:xfrm>
          <a:prstGeom prst="rect">
            <a:avLst/>
          </a:prstGeom>
          <a:noFill/>
        </p:spPr>
        <p:txBody>
          <a:bodyPr wrap="square" lIns="0" tIns="0" rIns="0" bIns="0" rtlCol="0">
            <a:spAutoFit/>
          </a:bodyPr>
          <a:lstStyle/>
          <a:p>
            <a:pPr algn="r"/>
            <a:r>
              <a:rPr lang="zh-CN" altLang="en-US" sz="1600" dirty="0" smtClean="0">
                <a:solidFill>
                  <a:schemeClr val="tx1">
                    <a:lumMod val="65000"/>
                    <a:lumOff val="35000"/>
                  </a:schemeClr>
                </a:solidFill>
              </a:rPr>
              <a:t>云计算、硬件性价比的提高以及软件技术的进步</a:t>
            </a:r>
            <a:endParaRPr lang="zh-CN" altLang="en-US" sz="1600" dirty="0">
              <a:solidFill>
                <a:schemeClr val="tx1">
                  <a:lumMod val="65000"/>
                  <a:lumOff val="35000"/>
                </a:schemeClr>
              </a:solidFill>
            </a:endParaRPr>
          </a:p>
        </p:txBody>
      </p:sp>
      <p:sp>
        <p:nvSpPr>
          <p:cNvPr id="60" name="TextBox 59"/>
          <p:cNvSpPr txBox="1"/>
          <p:nvPr/>
        </p:nvSpPr>
        <p:spPr>
          <a:xfrm>
            <a:off x="2829465" y="4787861"/>
            <a:ext cx="2692104" cy="492443"/>
          </a:xfrm>
          <a:prstGeom prst="rect">
            <a:avLst/>
          </a:prstGeom>
          <a:noFill/>
        </p:spPr>
        <p:txBody>
          <a:bodyPr wrap="square" lIns="0" tIns="0" rIns="0" bIns="0" rtlCol="0">
            <a:spAutoFit/>
          </a:bodyPr>
          <a:lstStyle/>
          <a:p>
            <a:pPr algn="ctr"/>
            <a:r>
              <a:rPr lang="zh-CN" altLang="en-US" sz="1600" dirty="0" smtClean="0">
                <a:solidFill>
                  <a:schemeClr val="tx1">
                    <a:lumMod val="65000"/>
                    <a:lumOff val="35000"/>
                  </a:schemeClr>
                </a:solidFill>
              </a:rPr>
              <a:t>智能设备、传感器的普及，推动物联网、人工智能的发展</a:t>
            </a:r>
            <a:endParaRPr lang="zh-CN" altLang="en-US" sz="1600" dirty="0">
              <a:solidFill>
                <a:schemeClr val="tx1">
                  <a:lumMod val="65000"/>
                  <a:lumOff val="35000"/>
                </a:schemeClr>
              </a:solidFill>
            </a:endParaRPr>
          </a:p>
        </p:txBody>
      </p:sp>
      <p:sp>
        <p:nvSpPr>
          <p:cNvPr id="17" name="TextBox 16"/>
          <p:cNvSpPr txBox="1"/>
          <p:nvPr/>
        </p:nvSpPr>
        <p:spPr>
          <a:xfrm>
            <a:off x="3702319" y="1591830"/>
            <a:ext cx="1106645" cy="861774"/>
          </a:xfrm>
          <a:prstGeom prst="rect">
            <a:avLst/>
          </a:prstGeom>
          <a:noFill/>
        </p:spPr>
        <p:txBody>
          <a:bodyPr wrap="square" lIns="0" tIns="0" rIns="0" bIns="0" rtlCol="0">
            <a:spAutoFit/>
          </a:bodyPr>
          <a:lstStyle/>
          <a:p>
            <a:pPr algn="ctr"/>
            <a:r>
              <a:rPr lang="zh-CN" altLang="en-US" sz="1400" dirty="0" smtClean="0">
                <a:solidFill>
                  <a:schemeClr val="bg1"/>
                </a:solidFill>
              </a:rPr>
              <a:t>计算</a:t>
            </a:r>
            <a:endParaRPr lang="en-US" altLang="zh-CN" sz="1400" dirty="0" smtClean="0">
              <a:solidFill>
                <a:schemeClr val="bg1"/>
              </a:solidFill>
            </a:endParaRPr>
          </a:p>
          <a:p>
            <a:endParaRPr lang="en-US" altLang="zh-CN" sz="1400" dirty="0" smtClean="0">
              <a:solidFill>
                <a:schemeClr val="bg1"/>
              </a:solidFill>
            </a:endParaRPr>
          </a:p>
          <a:p>
            <a:r>
              <a:rPr lang="zh-CN" altLang="en-US" sz="1400" dirty="0" smtClean="0">
                <a:solidFill>
                  <a:schemeClr val="bg1"/>
                </a:solidFill>
              </a:rPr>
              <a:t>运行、计算速度越来越快</a:t>
            </a:r>
            <a:endParaRPr lang="zh-CN" altLang="en-US" sz="1400" dirty="0">
              <a:solidFill>
                <a:schemeClr val="bg1"/>
              </a:solidFill>
            </a:endParaRPr>
          </a:p>
        </p:txBody>
      </p:sp>
      <p:sp>
        <p:nvSpPr>
          <p:cNvPr id="61" name="TextBox 60"/>
          <p:cNvSpPr txBox="1"/>
          <p:nvPr/>
        </p:nvSpPr>
        <p:spPr>
          <a:xfrm>
            <a:off x="2313042" y="3336577"/>
            <a:ext cx="1345816" cy="861774"/>
          </a:xfrm>
          <a:prstGeom prst="rect">
            <a:avLst/>
          </a:prstGeom>
          <a:noFill/>
        </p:spPr>
        <p:txBody>
          <a:bodyPr wrap="square" lIns="0" tIns="0" rIns="0" bIns="0" rtlCol="0">
            <a:spAutoFit/>
          </a:bodyPr>
          <a:lstStyle/>
          <a:p>
            <a:pPr algn="ctr"/>
            <a:endParaRPr lang="en-US" altLang="zh-CN" sz="1400" dirty="0" smtClean="0">
              <a:solidFill>
                <a:schemeClr val="bg1"/>
              </a:solidFill>
            </a:endParaRPr>
          </a:p>
          <a:p>
            <a:pPr algn="ctr"/>
            <a:r>
              <a:rPr lang="zh-CN" altLang="en-US" sz="1400" dirty="0" smtClean="0">
                <a:solidFill>
                  <a:schemeClr val="bg1"/>
                </a:solidFill>
              </a:rPr>
              <a:t>存储</a:t>
            </a:r>
            <a:endParaRPr lang="en-US" altLang="zh-CN" sz="1400" dirty="0" smtClean="0">
              <a:solidFill>
                <a:schemeClr val="bg1"/>
              </a:solidFill>
            </a:endParaRPr>
          </a:p>
          <a:p>
            <a:endParaRPr lang="en-US" altLang="zh-CN" sz="1400" dirty="0" smtClean="0">
              <a:solidFill>
                <a:schemeClr val="bg1"/>
              </a:solidFill>
            </a:endParaRPr>
          </a:p>
          <a:p>
            <a:r>
              <a:rPr lang="zh-CN" altLang="en-US" sz="1400" dirty="0" smtClean="0">
                <a:solidFill>
                  <a:schemeClr val="bg1"/>
                </a:solidFill>
              </a:rPr>
              <a:t>   存储成本下降</a:t>
            </a:r>
            <a:endParaRPr lang="zh-CN" altLang="en-US" sz="1400" dirty="0">
              <a:solidFill>
                <a:schemeClr val="bg1"/>
              </a:solidFill>
            </a:endParaRPr>
          </a:p>
        </p:txBody>
      </p:sp>
      <p:sp>
        <p:nvSpPr>
          <p:cNvPr id="62" name="TextBox 61"/>
          <p:cNvSpPr txBox="1"/>
          <p:nvPr/>
        </p:nvSpPr>
        <p:spPr>
          <a:xfrm>
            <a:off x="4943384" y="3165997"/>
            <a:ext cx="1345816" cy="1292662"/>
          </a:xfrm>
          <a:prstGeom prst="rect">
            <a:avLst/>
          </a:prstGeom>
          <a:noFill/>
        </p:spPr>
        <p:txBody>
          <a:bodyPr wrap="square" lIns="0" tIns="0" rIns="0" bIns="0" rtlCol="0">
            <a:spAutoFit/>
          </a:bodyPr>
          <a:lstStyle/>
          <a:p>
            <a:pPr algn="ctr"/>
            <a:endParaRPr lang="en-US" altLang="zh-CN" sz="1400" dirty="0" smtClean="0">
              <a:solidFill>
                <a:schemeClr val="bg1"/>
              </a:solidFill>
            </a:endParaRPr>
          </a:p>
          <a:p>
            <a:r>
              <a:rPr lang="zh-CN" altLang="en-US" sz="1400" dirty="0" smtClean="0">
                <a:solidFill>
                  <a:schemeClr val="bg1"/>
                </a:solidFill>
              </a:rPr>
              <a:t>        智能</a:t>
            </a:r>
            <a:endParaRPr lang="en-US" altLang="zh-CN" sz="1400" dirty="0" smtClean="0">
              <a:solidFill>
                <a:schemeClr val="bg1"/>
              </a:solidFill>
            </a:endParaRPr>
          </a:p>
          <a:p>
            <a:endParaRPr lang="en-US" altLang="zh-CN" sz="1400" dirty="0" smtClean="0">
              <a:solidFill>
                <a:schemeClr val="bg1"/>
              </a:solidFill>
            </a:endParaRPr>
          </a:p>
          <a:p>
            <a:r>
              <a:rPr lang="zh-CN" altLang="en-US" sz="1400" dirty="0" smtClean="0">
                <a:solidFill>
                  <a:schemeClr val="bg1"/>
                </a:solidFill>
              </a:rPr>
              <a:t>实现信息对等解放脑力，机器拥有人的智慧</a:t>
            </a:r>
            <a:endParaRPr lang="zh-CN" altLang="en-US" sz="1400" dirty="0">
              <a:solidFill>
                <a:schemeClr val="bg1"/>
              </a:solidFill>
            </a:endParaRPr>
          </a:p>
        </p:txBody>
      </p:sp>
      <p:pic>
        <p:nvPicPr>
          <p:cNvPr id="27"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40</a:t>
            </a:r>
            <a:endParaRPr lang="es-ES" altLang="zh-C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37" name="文本框 6"/>
          <p:cNvSpPr txBox="1"/>
          <p:nvPr/>
        </p:nvSpPr>
        <p:spPr>
          <a:xfrm>
            <a:off x="452232" y="173917"/>
            <a:ext cx="3474028" cy="415498"/>
          </a:xfrm>
          <a:prstGeom prst="rect">
            <a:avLst/>
          </a:prstGeom>
          <a:noFill/>
        </p:spPr>
        <p:txBody>
          <a:bodyPr wrap="none" rtlCol="0">
            <a:spAutoFit/>
          </a:bodyPr>
          <a:lstStyle/>
          <a:p>
            <a:r>
              <a:rPr lang="en-US" altLang="zh-CN" sz="2100" b="1" spc="225" dirty="0" smtClean="0">
                <a:solidFill>
                  <a:prstClr val="white"/>
                </a:solidFill>
              </a:rPr>
              <a:t>1.1 </a:t>
            </a:r>
            <a:r>
              <a:rPr lang="zh-CN" altLang="en-US" sz="2100" b="1" spc="225" dirty="0" smtClean="0">
                <a:solidFill>
                  <a:prstClr val="white"/>
                </a:solidFill>
              </a:rPr>
              <a:t>大</a:t>
            </a:r>
            <a:r>
              <a:rPr lang="zh-CN" altLang="en-US" sz="2100" b="1" spc="225" dirty="0">
                <a:solidFill>
                  <a:prstClr val="white"/>
                </a:solidFill>
              </a:rPr>
              <a:t>数据的概念与意义</a:t>
            </a:r>
            <a:endParaRPr lang="zh-CN" altLang="en-US" sz="2100" b="1" spc="225" dirty="0">
              <a:solidFill>
                <a:prstClr val="white"/>
              </a:solidFill>
            </a:endParaRPr>
          </a:p>
        </p:txBody>
      </p:sp>
      <p:sp>
        <p:nvSpPr>
          <p:cNvPr id="38" name="矩形 37"/>
          <p:cNvSpPr/>
          <p:nvPr/>
        </p:nvSpPr>
        <p:spPr>
          <a:xfrm>
            <a:off x="452232" y="889323"/>
            <a:ext cx="2157963" cy="338554"/>
          </a:xfrm>
          <a:prstGeom prst="rect">
            <a:avLst/>
          </a:prstGeom>
        </p:spPr>
        <p:txBody>
          <a:bodyPr wrap="none">
            <a:spAutoFit/>
          </a:bodyPr>
          <a:lstStyle/>
          <a:p>
            <a:r>
              <a:rPr lang="en-US" altLang="zh-CN" sz="1600" b="1" dirty="0" smtClean="0">
                <a:solidFill>
                  <a:srgbClr val="3D89BC"/>
                </a:solidFill>
              </a:rPr>
              <a:t>2</a:t>
            </a:r>
            <a:r>
              <a:rPr lang="zh-CN" altLang="zh-CN" sz="1600" b="1" dirty="0">
                <a:solidFill>
                  <a:srgbClr val="3D89BC"/>
                </a:solidFill>
              </a:rPr>
              <a:t>．大数据的技术</a:t>
            </a:r>
            <a:r>
              <a:rPr lang="zh-CN" altLang="zh-CN" sz="1600" b="1" dirty="0" smtClean="0">
                <a:solidFill>
                  <a:srgbClr val="3D89BC"/>
                </a:solidFill>
              </a:rPr>
              <a:t>支撑</a:t>
            </a:r>
            <a:endParaRPr lang="zh-CN" altLang="zh-CN" sz="1600" b="1" dirty="0" smtClean="0">
              <a:solidFill>
                <a:srgbClr val="3D89BC"/>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61645" y="4944110"/>
            <a:ext cx="8263890" cy="885825"/>
          </a:xfrm>
          <a:prstGeom prst="rect">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2140330" cy="300082"/>
          </a:xfrm>
          <a:prstGeom prst="rect">
            <a:avLst/>
          </a:prstGeom>
          <a:noFill/>
        </p:spPr>
        <p:txBody>
          <a:bodyPr wrap="none" rtlCol="0">
            <a:spAutoFit/>
          </a:bodyPr>
          <a:lstStyle/>
          <a:p>
            <a:r>
              <a:rPr lang="zh-CN" altLang="en-US" sz="1350" dirty="0" smtClean="0">
                <a:solidFill>
                  <a:prstClr val="white"/>
                </a:solidFill>
              </a:rPr>
              <a:t>第一章 大数据概念与应用</a:t>
            </a:r>
            <a:endParaRPr lang="zh-CN" altLang="en-US" sz="1350" dirty="0">
              <a:solidFill>
                <a:prstClr val="white"/>
              </a:solidFill>
            </a:endParaRPr>
          </a:p>
        </p:txBody>
      </p:sp>
      <p:pic>
        <p:nvPicPr>
          <p:cNvPr id="27"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40</a:t>
            </a:r>
            <a:endParaRPr lang="es-ES" altLang="zh-C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37" name="文本框 6"/>
          <p:cNvSpPr txBox="1"/>
          <p:nvPr/>
        </p:nvSpPr>
        <p:spPr>
          <a:xfrm>
            <a:off x="452232" y="173917"/>
            <a:ext cx="3474028" cy="415498"/>
          </a:xfrm>
          <a:prstGeom prst="rect">
            <a:avLst/>
          </a:prstGeom>
          <a:noFill/>
        </p:spPr>
        <p:txBody>
          <a:bodyPr wrap="none" rtlCol="0">
            <a:spAutoFit/>
          </a:bodyPr>
          <a:lstStyle/>
          <a:p>
            <a:r>
              <a:rPr lang="en-US" altLang="zh-CN" sz="2100" b="1" spc="225" dirty="0" smtClean="0">
                <a:solidFill>
                  <a:prstClr val="white"/>
                </a:solidFill>
              </a:rPr>
              <a:t>1.1 </a:t>
            </a:r>
            <a:r>
              <a:rPr lang="zh-CN" altLang="en-US" sz="2100" b="1" spc="225" dirty="0" smtClean="0">
                <a:solidFill>
                  <a:prstClr val="white"/>
                </a:solidFill>
              </a:rPr>
              <a:t>大</a:t>
            </a:r>
            <a:r>
              <a:rPr lang="zh-CN" altLang="en-US" sz="2100" b="1" spc="225" dirty="0">
                <a:solidFill>
                  <a:prstClr val="white"/>
                </a:solidFill>
              </a:rPr>
              <a:t>数据的概念与意义</a:t>
            </a:r>
            <a:endParaRPr lang="zh-CN" altLang="en-US" sz="2100" b="1" spc="225" dirty="0">
              <a:solidFill>
                <a:prstClr val="white"/>
              </a:solidFill>
            </a:endParaRPr>
          </a:p>
        </p:txBody>
      </p:sp>
      <p:sp>
        <p:nvSpPr>
          <p:cNvPr id="3" name="矩形 2"/>
          <p:cNvSpPr/>
          <p:nvPr/>
        </p:nvSpPr>
        <p:spPr>
          <a:xfrm>
            <a:off x="268457" y="992840"/>
            <a:ext cx="2537460" cy="352425"/>
          </a:xfrm>
          <a:prstGeom prst="rect">
            <a:avLst/>
          </a:prstGeom>
        </p:spPr>
        <p:txBody>
          <a:bodyPr wrap="none">
            <a:spAutoFit/>
          </a:bodyPr>
          <a:lstStyle/>
          <a:p>
            <a:r>
              <a:rPr lang="en-US" altLang="zh-CN" sz="1600" dirty="0"/>
              <a:t>1</a:t>
            </a:r>
            <a:r>
              <a:rPr lang="zh-CN" altLang="zh-CN" sz="1600" dirty="0"/>
              <a:t>）存储：存储成本的下降</a:t>
            </a:r>
            <a:endParaRPr lang="zh-CN" altLang="en-US" sz="1600" dirty="0"/>
          </a:p>
        </p:txBody>
      </p:sp>
      <p:sp>
        <p:nvSpPr>
          <p:cNvPr id="7" name="矩形 6"/>
          <p:cNvSpPr/>
          <p:nvPr/>
        </p:nvSpPr>
        <p:spPr>
          <a:xfrm flipH="1">
            <a:off x="451762" y="1434810"/>
            <a:ext cx="3930453" cy="577435"/>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a:t>云计算出现之前</a:t>
            </a:r>
            <a:endParaRPr lang="zh-CN" altLang="en-US"/>
          </a:p>
        </p:txBody>
      </p:sp>
      <p:sp>
        <p:nvSpPr>
          <p:cNvPr id="8" name="矩形 7"/>
          <p:cNvSpPr/>
          <p:nvPr/>
        </p:nvSpPr>
        <p:spPr>
          <a:xfrm flipH="1">
            <a:off x="4795162" y="1434810"/>
            <a:ext cx="3930453" cy="577435"/>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a:t>云计算出现之后</a:t>
            </a:r>
            <a:endParaRPr lang="zh-CN" altLang="en-US"/>
          </a:p>
        </p:txBody>
      </p:sp>
      <p:sp>
        <p:nvSpPr>
          <p:cNvPr id="9" name="矩形 8"/>
          <p:cNvSpPr/>
          <p:nvPr/>
        </p:nvSpPr>
        <p:spPr>
          <a:xfrm>
            <a:off x="584835" y="2423795"/>
            <a:ext cx="3672205" cy="2059305"/>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00000"/>
              </a:lnSpc>
            </a:pPr>
            <a:r>
              <a:rPr sz="1600">
                <a:solidFill>
                  <a:schemeClr val="tx1">
                    <a:lumMod val="75000"/>
                    <a:lumOff val="25000"/>
                  </a:schemeClr>
                </a:solidFill>
              </a:rPr>
              <a:t>在云计算出现之前，数据存储的成本是非常高的</a:t>
            </a:r>
            <a:r>
              <a:rPr lang="zh-CN" sz="1600">
                <a:solidFill>
                  <a:schemeClr val="tx1">
                    <a:lumMod val="75000"/>
                    <a:lumOff val="25000"/>
                  </a:schemeClr>
                </a:solidFill>
              </a:rPr>
              <a:t>。</a:t>
            </a:r>
            <a:endParaRPr lang="zh-CN" sz="1600">
              <a:solidFill>
                <a:schemeClr val="tx1">
                  <a:lumMod val="75000"/>
                  <a:lumOff val="25000"/>
                </a:schemeClr>
              </a:solidFill>
            </a:endParaRPr>
          </a:p>
          <a:p>
            <a:pPr fontAlgn="auto">
              <a:lnSpc>
                <a:spcPct val="100000"/>
              </a:lnSpc>
            </a:pPr>
            <a:r>
              <a:rPr lang="zh-CN" sz="1600">
                <a:solidFill>
                  <a:schemeClr val="tx1">
                    <a:lumMod val="75000"/>
                    <a:lumOff val="25000"/>
                  </a:schemeClr>
                </a:solidFill>
              </a:rPr>
              <a:t>例如，公司要建设网站，需要购置和部署服务器，安排技术人员维护服务器，保证数据存储的安全性和数据传输的畅通性，还会定期清理数据，腾出空间以便存储新的数据，机房整体的人力和管理成本都很高。</a:t>
            </a:r>
            <a:endParaRPr lang="zh-CN" sz="1600">
              <a:solidFill>
                <a:schemeClr val="tx1">
                  <a:lumMod val="75000"/>
                  <a:lumOff val="25000"/>
                </a:schemeClr>
              </a:solidFill>
            </a:endParaRPr>
          </a:p>
        </p:txBody>
      </p:sp>
      <p:sp>
        <p:nvSpPr>
          <p:cNvPr id="10" name="矩形 9"/>
          <p:cNvSpPr/>
          <p:nvPr/>
        </p:nvSpPr>
        <p:spPr>
          <a:xfrm>
            <a:off x="451762" y="2194040"/>
            <a:ext cx="3930453" cy="2552700"/>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1" name="矩形 10"/>
          <p:cNvSpPr/>
          <p:nvPr/>
        </p:nvSpPr>
        <p:spPr>
          <a:xfrm>
            <a:off x="4953635" y="2423795"/>
            <a:ext cx="3613785" cy="50292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endParaRPr lang="zh-CN">
              <a:solidFill>
                <a:schemeClr val="tx1">
                  <a:lumMod val="75000"/>
                  <a:lumOff val="25000"/>
                </a:schemeClr>
              </a:solidFill>
            </a:endParaRPr>
          </a:p>
        </p:txBody>
      </p:sp>
      <p:sp>
        <p:nvSpPr>
          <p:cNvPr id="12" name="矩形 11"/>
          <p:cNvSpPr/>
          <p:nvPr/>
        </p:nvSpPr>
        <p:spPr>
          <a:xfrm>
            <a:off x="4795162" y="2194040"/>
            <a:ext cx="3930453" cy="2552700"/>
          </a:xfrm>
          <a:prstGeom prst="rect">
            <a:avLst/>
          </a:prstGeom>
          <a:noFill/>
          <a:ln>
            <a:solidFill>
              <a:srgbClr val="3D8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r>
              <a:rPr lang="zh-CN" sz="1600">
                <a:solidFill>
                  <a:schemeClr val="tx1">
                    <a:lumMod val="75000"/>
                    <a:lumOff val="25000"/>
                  </a:schemeClr>
                </a:solidFill>
                <a:sym typeface="+mn-ea"/>
              </a:rPr>
              <a:t>云计算出现后，数据存储服务衍生出了新的商业模式，数据中心的出现降低了公司的计算和存储成本。</a:t>
            </a:r>
            <a:endParaRPr lang="zh-CN" sz="1600">
              <a:solidFill>
                <a:schemeClr val="tx1">
                  <a:lumMod val="75000"/>
                  <a:lumOff val="25000"/>
                </a:schemeClr>
              </a:solidFill>
              <a:sym typeface="+mn-ea"/>
            </a:endParaRPr>
          </a:p>
          <a:p>
            <a:pPr algn="l"/>
            <a:r>
              <a:rPr lang="zh-CN" sz="1600">
                <a:solidFill>
                  <a:schemeClr val="tx1">
                    <a:lumMod val="75000"/>
                    <a:lumOff val="25000"/>
                  </a:schemeClr>
                </a:solidFill>
              </a:rPr>
              <a:t>例如，公司现在要建设网站，不需要去购买服务器，不需要去雇用技术人员维护服务器，可以通过租用硬件设备的方式解决问题。</a:t>
            </a:r>
            <a:endParaRPr lang="zh-CN">
              <a:solidFill>
                <a:schemeClr val="tx1">
                  <a:lumMod val="75000"/>
                  <a:lumOff val="25000"/>
                </a:schemeClr>
              </a:solidFill>
            </a:endParaRPr>
          </a:p>
          <a:p>
            <a:pPr algn="ctr"/>
            <a:endParaRPr lang="zh-CN" altLang="en-US">
              <a:solidFill>
                <a:schemeClr val="tx1">
                  <a:lumMod val="75000"/>
                  <a:lumOff val="25000"/>
                </a:schemeClr>
              </a:solidFill>
            </a:endParaRPr>
          </a:p>
        </p:txBody>
      </p:sp>
      <p:sp>
        <p:nvSpPr>
          <p:cNvPr id="2" name="文本框 1"/>
          <p:cNvSpPr txBox="1"/>
          <p:nvPr/>
        </p:nvSpPr>
        <p:spPr>
          <a:xfrm>
            <a:off x="450850" y="4944110"/>
            <a:ext cx="8311515" cy="840105"/>
          </a:xfrm>
          <a:prstGeom prst="rect">
            <a:avLst/>
          </a:prstGeom>
          <a:noFill/>
        </p:spPr>
        <p:txBody>
          <a:bodyPr wrap="square" rtlCol="0" anchor="t">
            <a:spAutoFit/>
          </a:bodyPr>
          <a:lstStyle/>
          <a:p>
            <a:r>
              <a:rPr lang="zh-CN" altLang="en-US" sz="1600"/>
              <a:t>存储成本的下降，也改变了大家对数据的看法，更加愿意把1年、2年甚至更久远的历史数据保存下来，有了历史数据的沉淀，才可以通过对比，发现数据之间的关联和价值。正是由于存储成本的下降，才能为大数据搭建最好的基础设施。</a:t>
            </a:r>
            <a:endParaRPr lang="zh-CN" altLang="en-US" sz="16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2140330" cy="300082"/>
          </a:xfrm>
          <a:prstGeom prst="rect">
            <a:avLst/>
          </a:prstGeom>
          <a:noFill/>
        </p:spPr>
        <p:txBody>
          <a:bodyPr wrap="none" rtlCol="0">
            <a:spAutoFit/>
          </a:bodyPr>
          <a:lstStyle/>
          <a:p>
            <a:r>
              <a:rPr lang="zh-CN" altLang="en-US" sz="1350" dirty="0" smtClean="0">
                <a:solidFill>
                  <a:prstClr val="white"/>
                </a:solidFill>
              </a:rPr>
              <a:t>第一章 大数据概念与应用</a:t>
            </a:r>
            <a:endParaRPr lang="zh-CN" altLang="en-US" sz="1350" dirty="0">
              <a:solidFill>
                <a:prstClr val="white"/>
              </a:solidFill>
            </a:endParaRPr>
          </a:p>
        </p:txBody>
      </p:sp>
      <p:pic>
        <p:nvPicPr>
          <p:cNvPr id="27"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40</a:t>
            </a:r>
            <a:endParaRPr lang="es-ES" altLang="zh-C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37" name="文本框 6"/>
          <p:cNvSpPr txBox="1"/>
          <p:nvPr/>
        </p:nvSpPr>
        <p:spPr>
          <a:xfrm>
            <a:off x="452232" y="173917"/>
            <a:ext cx="3474028" cy="415498"/>
          </a:xfrm>
          <a:prstGeom prst="rect">
            <a:avLst/>
          </a:prstGeom>
          <a:noFill/>
        </p:spPr>
        <p:txBody>
          <a:bodyPr wrap="none" rtlCol="0">
            <a:spAutoFit/>
          </a:bodyPr>
          <a:lstStyle/>
          <a:p>
            <a:r>
              <a:rPr lang="en-US" altLang="zh-CN" sz="2100" b="1" spc="225" dirty="0" smtClean="0">
                <a:solidFill>
                  <a:prstClr val="white"/>
                </a:solidFill>
              </a:rPr>
              <a:t>1.1 </a:t>
            </a:r>
            <a:r>
              <a:rPr lang="zh-CN" altLang="en-US" sz="2100" b="1" spc="225" dirty="0" smtClean="0">
                <a:solidFill>
                  <a:prstClr val="white"/>
                </a:solidFill>
              </a:rPr>
              <a:t>大</a:t>
            </a:r>
            <a:r>
              <a:rPr lang="zh-CN" altLang="en-US" sz="2100" b="1" spc="225" dirty="0">
                <a:solidFill>
                  <a:prstClr val="white"/>
                </a:solidFill>
              </a:rPr>
              <a:t>数据的概念与意义</a:t>
            </a:r>
            <a:endParaRPr lang="zh-CN" altLang="en-US" sz="2100" b="1" spc="225" dirty="0">
              <a:solidFill>
                <a:prstClr val="white"/>
              </a:solidFill>
            </a:endParaRPr>
          </a:p>
        </p:txBody>
      </p:sp>
      <p:sp>
        <p:nvSpPr>
          <p:cNvPr id="3" name="矩形 2"/>
          <p:cNvSpPr/>
          <p:nvPr/>
        </p:nvSpPr>
        <p:spPr>
          <a:xfrm>
            <a:off x="268457" y="992840"/>
            <a:ext cx="2740660" cy="352425"/>
          </a:xfrm>
          <a:prstGeom prst="rect">
            <a:avLst/>
          </a:prstGeom>
        </p:spPr>
        <p:txBody>
          <a:bodyPr wrap="none">
            <a:spAutoFit/>
          </a:bodyPr>
          <a:lstStyle/>
          <a:p>
            <a:r>
              <a:rPr lang="en-US" altLang="zh-CN" sz="1600" dirty="0"/>
              <a:t>2</a:t>
            </a:r>
            <a:r>
              <a:rPr lang="zh-CN" altLang="zh-CN" sz="1600" dirty="0"/>
              <a:t>）计算：运算速度越来越快</a:t>
            </a:r>
            <a:endParaRPr lang="zh-CN" altLang="en-US" sz="1600" dirty="0"/>
          </a:p>
        </p:txBody>
      </p:sp>
      <p:sp>
        <p:nvSpPr>
          <p:cNvPr id="5" name="文本框 4"/>
          <p:cNvSpPr txBox="1"/>
          <p:nvPr/>
        </p:nvSpPr>
        <p:spPr>
          <a:xfrm>
            <a:off x="508635" y="3163570"/>
            <a:ext cx="7971790" cy="1554480"/>
          </a:xfrm>
          <a:prstGeom prst="rect">
            <a:avLst/>
          </a:prstGeom>
          <a:noFill/>
        </p:spPr>
        <p:txBody>
          <a:bodyPr wrap="square" rtlCol="0" anchor="t">
            <a:spAutoFit/>
          </a:bodyPr>
          <a:lstStyle/>
          <a:p>
            <a:pPr marL="285750" indent="-285750" fontAlgn="auto">
              <a:lnSpc>
                <a:spcPct val="150000"/>
              </a:lnSpc>
              <a:buClr>
                <a:srgbClr val="3D89BC"/>
              </a:buClr>
              <a:buFont typeface="Wingdings" panose="05000000000000000000" charset="0"/>
              <a:buChar char="l"/>
            </a:pPr>
            <a:r>
              <a:rPr lang="zh-CN" altLang="en-US" sz="1600"/>
              <a:t>分布式系统基础架构Hadoop的出现，为大数据带来了新的曙光；</a:t>
            </a:r>
            <a:endParaRPr lang="zh-CN" altLang="en-US" sz="1600"/>
          </a:p>
          <a:p>
            <a:pPr marL="285750" indent="-285750" fontAlgn="auto">
              <a:lnSpc>
                <a:spcPct val="150000"/>
              </a:lnSpc>
              <a:buClr>
                <a:srgbClr val="3D89BC"/>
              </a:buClr>
              <a:buFont typeface="Wingdings" panose="05000000000000000000" charset="0"/>
              <a:buChar char="l"/>
            </a:pPr>
            <a:r>
              <a:rPr lang="zh-CN" altLang="en-US" sz="1600"/>
              <a:t>HDFS为海量的数据提供了存储；</a:t>
            </a:r>
            <a:endParaRPr lang="zh-CN" altLang="en-US" sz="1600"/>
          </a:p>
          <a:p>
            <a:pPr marL="285750" indent="-285750" fontAlgn="auto">
              <a:lnSpc>
                <a:spcPct val="150000"/>
              </a:lnSpc>
              <a:buClr>
                <a:srgbClr val="3D89BC"/>
              </a:buClr>
              <a:buFont typeface="Wingdings" panose="05000000000000000000" charset="0"/>
              <a:buChar char="l"/>
            </a:pPr>
            <a:r>
              <a:rPr lang="zh-CN" altLang="en-US" sz="1600"/>
              <a:t>MapReduce则为海量的数据提供了并行计算，从而大大提高了计算效率；</a:t>
            </a:r>
            <a:endParaRPr lang="zh-CN" altLang="en-US" sz="1600"/>
          </a:p>
          <a:p>
            <a:pPr marL="285750" indent="-285750" fontAlgn="auto">
              <a:lnSpc>
                <a:spcPct val="150000"/>
              </a:lnSpc>
              <a:buClr>
                <a:srgbClr val="3D89BC"/>
              </a:buClr>
              <a:buFont typeface="Wingdings" panose="05000000000000000000" charset="0"/>
              <a:buChar char="l"/>
            </a:pPr>
            <a:r>
              <a:rPr lang="zh-CN" altLang="en-US" sz="1600"/>
              <a:t>Spark、Storm、Impala等各种各样的技术进入人们的视野。</a:t>
            </a:r>
            <a:endParaRPr lang="zh-CN" altLang="en-US" sz="1600"/>
          </a:p>
        </p:txBody>
      </p:sp>
      <p:sp>
        <p:nvSpPr>
          <p:cNvPr id="6" name="文本框 5"/>
          <p:cNvSpPr txBox="1"/>
          <p:nvPr/>
        </p:nvSpPr>
        <p:spPr>
          <a:xfrm>
            <a:off x="434340" y="1559560"/>
            <a:ext cx="8193405" cy="1188720"/>
          </a:xfrm>
          <a:prstGeom prst="rect">
            <a:avLst/>
          </a:prstGeom>
          <a:noFill/>
        </p:spPr>
        <p:txBody>
          <a:bodyPr wrap="square" rtlCol="0" anchor="t">
            <a:spAutoFit/>
          </a:bodyPr>
          <a:lstStyle/>
          <a:p>
            <a:pPr fontAlgn="auto">
              <a:lnSpc>
                <a:spcPct val="150000"/>
              </a:lnSpc>
            </a:pPr>
            <a:r>
              <a:rPr lang="zh-CN" altLang="en-US" sz="1600" dirty="0">
                <a:sym typeface="+mn-ea"/>
              </a:rPr>
              <a:t>海量数据从原始数据源到产生价值，期间会经过存储、清洗、挖掘、分析等多个环节，如果计算速度不够快，很多事情是无法实现的。所以，在大数据的发展过程中，计算速度是非常关键的因素。</a:t>
            </a:r>
            <a:endParaRPr lang="zh-CN" altLang="en-US" sz="1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3" name="文本框 27"/>
          <p:cNvSpPr txBox="1"/>
          <p:nvPr/>
        </p:nvSpPr>
        <p:spPr>
          <a:xfrm>
            <a:off x="6630203" y="234392"/>
            <a:ext cx="2140330" cy="300082"/>
          </a:xfrm>
          <a:prstGeom prst="rect">
            <a:avLst/>
          </a:prstGeom>
          <a:noFill/>
        </p:spPr>
        <p:txBody>
          <a:bodyPr wrap="none" rtlCol="0">
            <a:spAutoFit/>
          </a:bodyPr>
          <a:lstStyle/>
          <a:p>
            <a:r>
              <a:rPr lang="zh-CN" altLang="en-US" sz="1350" dirty="0" smtClean="0">
                <a:solidFill>
                  <a:prstClr val="white"/>
                </a:solidFill>
              </a:rPr>
              <a:t>第一章 大数据概念与应用</a:t>
            </a:r>
            <a:endParaRPr lang="zh-CN" altLang="en-US" sz="1350" dirty="0">
              <a:solidFill>
                <a:prstClr val="white"/>
              </a:solidFill>
            </a:endParaRPr>
          </a:p>
        </p:txBody>
      </p:sp>
      <p:pic>
        <p:nvPicPr>
          <p:cNvPr id="27" name="27 Imagen"/>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altLang="zh-CN" sz="1200" b="1" dirty="0">
                <a:solidFill>
                  <a:schemeClr val="bg1">
                    <a:lumMod val="50000"/>
                  </a:schemeClr>
                </a:solidFill>
              </a:rPr>
              <a:t>40</a:t>
            </a:r>
            <a:endParaRPr lang="es-ES" altLang="zh-C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37" name="文本框 6"/>
          <p:cNvSpPr txBox="1"/>
          <p:nvPr/>
        </p:nvSpPr>
        <p:spPr>
          <a:xfrm>
            <a:off x="452232" y="173917"/>
            <a:ext cx="3474028" cy="415498"/>
          </a:xfrm>
          <a:prstGeom prst="rect">
            <a:avLst/>
          </a:prstGeom>
          <a:noFill/>
        </p:spPr>
        <p:txBody>
          <a:bodyPr wrap="none" rtlCol="0">
            <a:spAutoFit/>
          </a:bodyPr>
          <a:lstStyle/>
          <a:p>
            <a:r>
              <a:rPr lang="en-US" altLang="zh-CN" sz="2100" b="1" spc="225" dirty="0" smtClean="0">
                <a:solidFill>
                  <a:prstClr val="white"/>
                </a:solidFill>
              </a:rPr>
              <a:t>1.1 </a:t>
            </a:r>
            <a:r>
              <a:rPr lang="zh-CN" altLang="en-US" sz="2100" b="1" spc="225" dirty="0" smtClean="0">
                <a:solidFill>
                  <a:prstClr val="white"/>
                </a:solidFill>
              </a:rPr>
              <a:t>大</a:t>
            </a:r>
            <a:r>
              <a:rPr lang="zh-CN" altLang="en-US" sz="2100" b="1" spc="225" dirty="0">
                <a:solidFill>
                  <a:prstClr val="white"/>
                </a:solidFill>
              </a:rPr>
              <a:t>数据的概念与意义</a:t>
            </a:r>
            <a:endParaRPr lang="zh-CN" altLang="en-US" sz="2100" b="1" spc="225" dirty="0">
              <a:solidFill>
                <a:prstClr val="white"/>
              </a:solidFill>
            </a:endParaRPr>
          </a:p>
        </p:txBody>
      </p:sp>
      <p:sp>
        <p:nvSpPr>
          <p:cNvPr id="3" name="文本框 2"/>
          <p:cNvSpPr txBox="1"/>
          <p:nvPr/>
        </p:nvSpPr>
        <p:spPr>
          <a:xfrm>
            <a:off x="354330" y="904875"/>
            <a:ext cx="8415655" cy="1083945"/>
          </a:xfrm>
          <a:prstGeom prst="rect">
            <a:avLst/>
          </a:prstGeom>
          <a:noFill/>
        </p:spPr>
        <p:txBody>
          <a:bodyPr wrap="square" rtlCol="0" anchor="t">
            <a:spAutoFit/>
          </a:bodyPr>
          <a:lstStyle/>
          <a:p>
            <a:r>
              <a:rPr lang="zh-CN" altLang="en-US" sz="1600"/>
              <a:t>3）智能：机器拥有理解数据的能力</a:t>
            </a:r>
            <a:endParaRPr lang="zh-CN" altLang="en-US" sz="1600"/>
          </a:p>
          <a:p>
            <a:pPr fontAlgn="auto">
              <a:lnSpc>
                <a:spcPct val="150000"/>
              </a:lnSpc>
            </a:pPr>
            <a:r>
              <a:rPr lang="zh-CN" altLang="en-US" sz="1600"/>
              <a:t>大数据带来的最大价值就是“智慧”，</a:t>
            </a:r>
            <a:r>
              <a:rPr lang="zh-CN" altLang="en-US" sz="1600">
                <a:sym typeface="+mn-ea"/>
              </a:rPr>
              <a:t>大数据让机器变得有智慧，同时人工智能进一步提升了处理和理解数据的能力。例如：</a:t>
            </a:r>
            <a:endParaRPr lang="en-US" altLang="zh-CN" sz="1600">
              <a:sym typeface="+mn-ea"/>
            </a:endParaRPr>
          </a:p>
        </p:txBody>
      </p:sp>
      <p:sp>
        <p:nvSpPr>
          <p:cNvPr id="7" name="矩形 6"/>
          <p:cNvSpPr/>
          <p:nvPr/>
        </p:nvSpPr>
        <p:spPr>
          <a:xfrm>
            <a:off x="1413643" y="2507778"/>
            <a:ext cx="7105397" cy="43434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a:sym typeface="+mn-ea"/>
              </a:rPr>
              <a:t>谷歌AlphaGo大胜世界围棋冠军李世石</a:t>
            </a:r>
            <a:endParaRPr lang="zh-CN" altLang="en-US" sz="1600">
              <a:solidFill>
                <a:schemeClr val="tx1">
                  <a:lumMod val="75000"/>
                  <a:lumOff val="25000"/>
                </a:schemeClr>
              </a:solidFill>
              <a:sym typeface="+mn-ea"/>
            </a:endParaRPr>
          </a:p>
        </p:txBody>
      </p:sp>
      <p:sp>
        <p:nvSpPr>
          <p:cNvPr id="9" name="矩形 8"/>
          <p:cNvSpPr/>
          <p:nvPr/>
        </p:nvSpPr>
        <p:spPr>
          <a:xfrm>
            <a:off x="1413009" y="3396563"/>
            <a:ext cx="7105396" cy="43434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a:sym typeface="+mn-ea"/>
              </a:rPr>
              <a:t>阿里云小Ai成功预测出《我是歌手》的总决赛歌王</a:t>
            </a:r>
            <a:endParaRPr lang="zh-CN" altLang="en-US" sz="1600">
              <a:solidFill>
                <a:schemeClr val="tx1">
                  <a:lumMod val="75000"/>
                  <a:lumOff val="25000"/>
                </a:schemeClr>
              </a:solidFill>
              <a:sym typeface="+mn-ea"/>
            </a:endParaRPr>
          </a:p>
        </p:txBody>
      </p:sp>
      <p:sp>
        <p:nvSpPr>
          <p:cNvPr id="11" name="矩形 10"/>
          <p:cNvSpPr/>
          <p:nvPr/>
        </p:nvSpPr>
        <p:spPr>
          <a:xfrm>
            <a:off x="441448" y="2345645"/>
            <a:ext cx="806524" cy="7576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smtClean="0">
                <a:latin typeface="Impact" panose="020B0806030902050204" pitchFamily="34" charset="0"/>
              </a:rPr>
              <a:t>1</a:t>
            </a:r>
            <a:endParaRPr lang="zh-CN" altLang="en-US" sz="2400">
              <a:latin typeface="Impact" panose="020B0806030902050204" pitchFamily="34" charset="0"/>
            </a:endParaRPr>
          </a:p>
        </p:txBody>
      </p:sp>
      <p:sp>
        <p:nvSpPr>
          <p:cNvPr id="39" name="矩形 38"/>
          <p:cNvSpPr/>
          <p:nvPr/>
        </p:nvSpPr>
        <p:spPr>
          <a:xfrm>
            <a:off x="441448" y="3235511"/>
            <a:ext cx="806524" cy="7576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2400" smtClean="0">
                <a:latin typeface="Impact" panose="020B0806030902050204" pitchFamily="34" charset="0"/>
              </a:rPr>
              <a:t>2</a:t>
            </a:r>
            <a:endParaRPr lang="zh-CN" altLang="en-US" sz="2400">
              <a:latin typeface="Impact" panose="020B0806030902050204" pitchFamily="34" charset="0"/>
            </a:endParaRPr>
          </a:p>
        </p:txBody>
      </p:sp>
      <p:sp>
        <p:nvSpPr>
          <p:cNvPr id="40" name="矩形 39"/>
          <p:cNvSpPr/>
          <p:nvPr/>
        </p:nvSpPr>
        <p:spPr>
          <a:xfrm>
            <a:off x="1413644" y="2345645"/>
            <a:ext cx="7105396" cy="75767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41" name="矩形 40"/>
          <p:cNvSpPr/>
          <p:nvPr/>
        </p:nvSpPr>
        <p:spPr>
          <a:xfrm>
            <a:off x="1413644" y="3235510"/>
            <a:ext cx="7105396" cy="75767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13" name="矩形 12"/>
          <p:cNvSpPr/>
          <p:nvPr/>
        </p:nvSpPr>
        <p:spPr>
          <a:xfrm>
            <a:off x="1413643" y="4240058"/>
            <a:ext cx="7105397" cy="43434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a:sym typeface="+mn-ea"/>
              </a:rPr>
              <a:t>iPhone上智能化语音机器人Siri</a:t>
            </a:r>
            <a:endParaRPr lang="zh-CN" altLang="en-US" sz="1600">
              <a:solidFill>
                <a:schemeClr val="tx1">
                  <a:lumMod val="75000"/>
                  <a:lumOff val="25000"/>
                </a:schemeClr>
              </a:solidFill>
              <a:sym typeface="+mn-ea"/>
            </a:endParaRPr>
          </a:p>
        </p:txBody>
      </p:sp>
      <p:sp>
        <p:nvSpPr>
          <p:cNvPr id="18" name="矩形 17"/>
          <p:cNvSpPr/>
          <p:nvPr/>
        </p:nvSpPr>
        <p:spPr>
          <a:xfrm>
            <a:off x="1413009" y="5128843"/>
            <a:ext cx="7105396" cy="43434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2700"/>
              </a:lnSpc>
            </a:pPr>
            <a:r>
              <a:rPr lang="zh-CN" altLang="en-US" sz="1600">
                <a:sym typeface="+mn-ea"/>
              </a:rPr>
              <a:t>微信上与大家聊天的微软小冰</a:t>
            </a:r>
            <a:endParaRPr lang="zh-CN" altLang="en-US" sz="1600">
              <a:solidFill>
                <a:schemeClr val="tx1">
                  <a:lumMod val="75000"/>
                  <a:lumOff val="25000"/>
                </a:schemeClr>
              </a:solidFill>
              <a:sym typeface="+mn-ea"/>
            </a:endParaRPr>
          </a:p>
        </p:txBody>
      </p:sp>
      <p:sp>
        <p:nvSpPr>
          <p:cNvPr id="19" name="矩形 18"/>
          <p:cNvSpPr/>
          <p:nvPr/>
        </p:nvSpPr>
        <p:spPr>
          <a:xfrm>
            <a:off x="441448" y="4077925"/>
            <a:ext cx="806524" cy="7576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smtClean="0">
                <a:latin typeface="Impact" panose="020B0806030902050204" pitchFamily="34" charset="0"/>
              </a:rPr>
              <a:t>3</a:t>
            </a:r>
            <a:endParaRPr lang="en-US" sz="2400">
              <a:latin typeface="Impact" panose="020B0806030902050204" pitchFamily="34" charset="0"/>
            </a:endParaRPr>
          </a:p>
        </p:txBody>
      </p:sp>
      <p:sp>
        <p:nvSpPr>
          <p:cNvPr id="26" name="矩形 25"/>
          <p:cNvSpPr/>
          <p:nvPr/>
        </p:nvSpPr>
        <p:spPr>
          <a:xfrm>
            <a:off x="441448" y="4967791"/>
            <a:ext cx="806524" cy="7576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400" smtClean="0">
                <a:latin typeface="Impact" panose="020B0806030902050204" pitchFamily="34" charset="0"/>
              </a:rPr>
              <a:t>4</a:t>
            </a:r>
            <a:endParaRPr lang="en-US" sz="2400">
              <a:latin typeface="Impact" panose="020B0806030902050204" pitchFamily="34" charset="0"/>
            </a:endParaRPr>
          </a:p>
        </p:txBody>
      </p:sp>
      <p:sp>
        <p:nvSpPr>
          <p:cNvPr id="42" name="矩形 41"/>
          <p:cNvSpPr/>
          <p:nvPr/>
        </p:nvSpPr>
        <p:spPr>
          <a:xfrm>
            <a:off x="1413644" y="4077925"/>
            <a:ext cx="7105396" cy="75767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
        <p:nvSpPr>
          <p:cNvPr id="43" name="矩形 42"/>
          <p:cNvSpPr/>
          <p:nvPr/>
        </p:nvSpPr>
        <p:spPr>
          <a:xfrm>
            <a:off x="1413644" y="4967790"/>
            <a:ext cx="7105396" cy="757670"/>
          </a:xfrm>
          <a:prstGeom prst="rect">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latin typeface="Impact" panose="020B0806030902050204" pitchFamily="34" charset="0"/>
            </a:endParaRPr>
          </a:p>
        </p:txBody>
      </p:sp>
    </p:spTree>
  </p:cSld>
  <p:clrMapOvr>
    <a:masterClrMapping/>
  </p:clrMapOvr>
</p:sld>
</file>

<file path=ppt/tags/tag1.xml><?xml version="1.0" encoding="utf-8"?>
<p:tagLst xmlns:p="http://schemas.openxmlformats.org/presentationml/2006/main">
  <p:tag name="KSO_WM_BEAUTIFY_FLAG" val="#wm#"/>
  <p:tag name="KSO_WM_UNIT_TYPE" val="i"/>
  <p:tag name="KSO_WM_UNIT_ID" val="diagram99_5*i*0"/>
  <p:tag name="KSO_WM_TEMPLATE_CATEGORY" val="diagram"/>
  <p:tag name="KSO_WM_TEMPLATE_INDEX" val="99"/>
  <p:tag name="KSO_WM_TAG_VERSION" val="1.0"/>
  <p:tag name="KSO_WM_UNIT_INDEX" val="0"/>
</p:tagLst>
</file>

<file path=ppt/tags/tag10.xml><?xml version="1.0" encoding="utf-8"?>
<p:tagLst xmlns:p="http://schemas.openxmlformats.org/presentationml/2006/main">
  <p:tag name="KSO_WM_TEMPLATE_CATEGORY" val="diagram"/>
  <p:tag name="KSO_WM_TEMPLATE_INDEX" val="99"/>
  <p:tag name="KSO_WM_UNIT_TYPE" val="l_h_f"/>
  <p:tag name="KSO_WM_UNIT_INDEX" val="1_1_1"/>
  <p:tag name="KSO_WM_UNIT_ID" val="260*l_h_f*1_1_1"/>
  <p:tag name="KSO_WM_UNIT_CLEAR" val="1"/>
  <p:tag name="KSO_WM_UNIT_LAYERLEVEL" val="1_1_1"/>
  <p:tag name="KSO_WM_UNIT_VALUE" val="38"/>
  <p:tag name="KSO_WM_UNIT_HIGHLIGHT" val="0"/>
  <p:tag name="KSO_WM_UNIT_COMPATIBLE" val="0"/>
  <p:tag name="KSO_WM_BEAUTIFY_FLAG" val="#wm#"/>
  <p:tag name="KSO_WM_UNIT_PRESET_TEXT_INDEX" val="4"/>
  <p:tag name="KSO_WM_UNIT_PRESET_TEXT_LEN" val="55"/>
  <p:tag name="KSO_WM_DIAGRAM_GROUP_CODE" val="l1-1"/>
  <p:tag name="KSO_WM_TAG_VERSION" val="1.0"/>
  <p:tag name="KSO_WM_UNIT_TEXT_FILL_FORE_SCHEMECOLOR_INDEX" val="13"/>
  <p:tag name="KSO_WM_UNIT_TEXT_FILL_TYPE" val="1"/>
  <p:tag name="KSO_WM_UNIT_USESOURCEFORMAT_APPLY" val="0"/>
</p:tagLst>
</file>

<file path=ppt/tags/tag11.xml><?xml version="1.0" encoding="utf-8"?>
<p:tagLst xmlns:p="http://schemas.openxmlformats.org/presentationml/2006/main">
  <p:tag name="KSO_WM_TEMPLATE_CATEGORY" val="diagram"/>
  <p:tag name="KSO_WM_TEMPLATE_INDEX" val="99"/>
  <p:tag name="KSO_WM_UNIT_TYPE" val="l_i"/>
  <p:tag name="KSO_WM_UNIT_INDEX" val="1_2"/>
  <p:tag name="KSO_WM_UNIT_ID" val="260*l_i*1_2"/>
  <p:tag name="KSO_WM_UNIT_CLEAR" val="1"/>
  <p:tag name="KSO_WM_UNIT_LAYERLEVEL" val="1_1"/>
  <p:tag name="KSO_WM_BEAUTIFY_FLAG" val="#wm#"/>
  <p:tag name="KSO_WM_DIAGRAM_GROUP_CODE" val="l1-1"/>
  <p:tag name="KSO_WM_TAG_VERSION" val="1.0"/>
  <p:tag name="KSO_WM_UNIT_LINE_FORE_SCHEMECOLOR_INDEX" val="14"/>
  <p:tag name="KSO_WM_UNIT_LINE_FILL_TYPE" val="2"/>
  <p:tag name="KSO_WM_UNIT_USESOURCEFORMAT_APPLY" val="0"/>
</p:tagLst>
</file>

<file path=ppt/tags/tag12.xml><?xml version="1.0" encoding="utf-8"?>
<p:tagLst xmlns:p="http://schemas.openxmlformats.org/presentationml/2006/main">
  <p:tag name="KSO_WM_TEMPLATE_CATEGORY" val="diagram"/>
  <p:tag name="KSO_WM_TEMPLATE_INDEX" val="99"/>
  <p:tag name="KSO_WM_UNIT_TYPE" val="l_i"/>
  <p:tag name="KSO_WM_UNIT_INDEX" val="1_3"/>
  <p:tag name="KSO_WM_UNIT_ID" val="260*l_i*1_3"/>
  <p:tag name="KSO_WM_UNIT_CLEAR" val="1"/>
  <p:tag name="KSO_WM_UNIT_LAYERLEVEL" val="1_1"/>
  <p:tag name="KSO_WM_BEAUTIFY_FLAG" val="#wm#"/>
  <p:tag name="KSO_WM_DIAGRAM_GROUP_CODE" val="l1-1"/>
  <p:tag name="KSO_WM_TAG_VERSION" val="1.0"/>
  <p:tag name="KSO_WM_UNIT_TEXT_FILL_FORE_SCHEMECOLOR_INDEX" val="5"/>
  <p:tag name="KSO_WM_UNIT_TEXT_FILL_TYPE" val="1"/>
  <p:tag name="KSO_WM_UNIT_USESOURCEFORMAT_APPLY" val="0"/>
</p:tagLst>
</file>

<file path=ppt/tags/tag13.xml><?xml version="1.0" encoding="utf-8"?>
<p:tagLst xmlns:p="http://schemas.openxmlformats.org/presentationml/2006/main">
  <p:tag name="KSO_WM_BEAUTIFY_FLAG" val="#wm#"/>
  <p:tag name="KSO_WM_UNIT_TYPE" val="i"/>
  <p:tag name="KSO_WM_UNIT_ID" val="diagram99_5*i*0"/>
  <p:tag name="KSO_WM_TEMPLATE_CATEGORY" val="diagram"/>
  <p:tag name="KSO_WM_TEMPLATE_INDEX" val="99"/>
  <p:tag name="KSO_WM_TAG_VERSION" val="1.0"/>
  <p:tag name="KSO_WM_UNIT_INDEX" val="0"/>
</p:tagLst>
</file>

<file path=ppt/tags/tag14.xml><?xml version="1.0" encoding="utf-8"?>
<p:tagLst xmlns:p="http://schemas.openxmlformats.org/presentationml/2006/main">
  <p:tag name="KSO_WM_TEMPLATE_CATEGORY" val="diagram"/>
  <p:tag name="KSO_WM_TEMPLATE_INDEX" val="99"/>
  <p:tag name="KSO_WM_UNIT_TYPE" val="l_h_a"/>
  <p:tag name="KSO_WM_UNIT_INDEX" val="1_1_1"/>
  <p:tag name="KSO_WM_UNIT_ID" val="260*l_h_a*1_1_1"/>
  <p:tag name="KSO_WM_UNIT_CLEAR" val="1"/>
  <p:tag name="KSO_WM_UNIT_LAYERLEVEL" val="1_1_1"/>
  <p:tag name="KSO_WM_UNIT_VALUE" val="19"/>
  <p:tag name="KSO_WM_UNIT_HIGHLIGHT" val="0"/>
  <p:tag name="KSO_WM_UNIT_COMPATIBLE" val="0"/>
  <p:tag name="KSO_WM_BEAUTIFY_FLAG" val="#wm#"/>
  <p:tag name="KSO_WM_UNIT_PRESET_TEXT_INDEX" val="4"/>
  <p:tag name="KSO_WM_UNIT_PRESET_TEXT_LEN" val="12"/>
  <p:tag name="KSO_WM_DIAGRAM_GROUP_CODE" val="l1-1"/>
  <p:tag name="KSO_WM_TAG_VERSION" val="1.0"/>
  <p:tag name="KSO_WM_UNIT_TEXT_FILL_FORE_SCHEMECOLOR_INDEX" val="5"/>
  <p:tag name="KSO_WM_UNIT_TEXT_FILL_TYPE" val="1"/>
  <p:tag name="KSO_WM_UNIT_USESOURCEFORMAT_APPLY" val="0"/>
</p:tagLst>
</file>

<file path=ppt/tags/tag15.xml><?xml version="1.0" encoding="utf-8"?>
<p:tagLst xmlns:p="http://schemas.openxmlformats.org/presentationml/2006/main">
  <p:tag name="KSO_WM_TEMPLATE_CATEGORY" val="diagram"/>
  <p:tag name="KSO_WM_TEMPLATE_INDEX" val="99"/>
  <p:tag name="KSO_WM_UNIT_TYPE" val="l_i"/>
  <p:tag name="KSO_WM_UNIT_INDEX" val="1_1"/>
  <p:tag name="KSO_WM_UNIT_ID" val="260*l_i*1_1"/>
  <p:tag name="KSO_WM_UNIT_CLEAR" val="1"/>
  <p:tag name="KSO_WM_UNIT_LAYERLEVEL" val="1_1"/>
  <p:tag name="KSO_WM_BEAUTIFY_FLAG" val="#wm#"/>
  <p:tag name="KSO_WM_DIAGRAM_GROUP_CODE" val="l1-1"/>
  <p:tag name="KSO_WM_TAG_VERSION" val="1.0"/>
  <p:tag name="KSO_WM_UNIT_FILL_FORE_SCHEMECOLOR_INDEX" val="14"/>
  <p:tag name="KSO_WM_UNIT_FILL_TYPE" val="1"/>
  <p:tag name="KSO_WM_UNIT_USESOURCEFORMAT_APPLY" val="0"/>
</p:tagLst>
</file>

<file path=ppt/tags/tag16.xml><?xml version="1.0" encoding="utf-8"?>
<p:tagLst xmlns:p="http://schemas.openxmlformats.org/presentationml/2006/main">
  <p:tag name="KSO_WM_TEMPLATE_CATEGORY" val="diagram"/>
  <p:tag name="KSO_WM_TEMPLATE_INDEX" val="99"/>
  <p:tag name="KSO_WM_UNIT_TYPE" val="l_h_f"/>
  <p:tag name="KSO_WM_UNIT_INDEX" val="1_1_1"/>
  <p:tag name="KSO_WM_UNIT_ID" val="260*l_h_f*1_1_1"/>
  <p:tag name="KSO_WM_UNIT_CLEAR" val="1"/>
  <p:tag name="KSO_WM_UNIT_LAYERLEVEL" val="1_1_1"/>
  <p:tag name="KSO_WM_UNIT_VALUE" val="38"/>
  <p:tag name="KSO_WM_UNIT_HIGHLIGHT" val="0"/>
  <p:tag name="KSO_WM_UNIT_COMPATIBLE" val="0"/>
  <p:tag name="KSO_WM_BEAUTIFY_FLAG" val="#wm#"/>
  <p:tag name="KSO_WM_UNIT_PRESET_TEXT_INDEX" val="4"/>
  <p:tag name="KSO_WM_UNIT_PRESET_TEXT_LEN" val="55"/>
  <p:tag name="KSO_WM_DIAGRAM_GROUP_CODE" val="l1-1"/>
  <p:tag name="KSO_WM_TAG_VERSION" val="1.0"/>
  <p:tag name="KSO_WM_UNIT_TEXT_FILL_FORE_SCHEMECOLOR_INDEX" val="13"/>
  <p:tag name="KSO_WM_UNIT_TEXT_FILL_TYPE" val="1"/>
  <p:tag name="KSO_WM_UNIT_USESOURCEFORMAT_APPLY" val="0"/>
</p:tagLst>
</file>

<file path=ppt/tags/tag17.xml><?xml version="1.0" encoding="utf-8"?>
<p:tagLst xmlns:p="http://schemas.openxmlformats.org/presentationml/2006/main">
  <p:tag name="KSO_WM_TEMPLATE_CATEGORY" val="diagram"/>
  <p:tag name="KSO_WM_TEMPLATE_INDEX" val="99"/>
  <p:tag name="KSO_WM_UNIT_TYPE" val="l_i"/>
  <p:tag name="KSO_WM_UNIT_INDEX" val="1_2"/>
  <p:tag name="KSO_WM_UNIT_ID" val="260*l_i*1_2"/>
  <p:tag name="KSO_WM_UNIT_CLEAR" val="1"/>
  <p:tag name="KSO_WM_UNIT_LAYERLEVEL" val="1_1"/>
  <p:tag name="KSO_WM_BEAUTIFY_FLAG" val="#wm#"/>
  <p:tag name="KSO_WM_DIAGRAM_GROUP_CODE" val="l1-1"/>
  <p:tag name="KSO_WM_TAG_VERSION" val="1.0"/>
  <p:tag name="KSO_WM_UNIT_LINE_FORE_SCHEMECOLOR_INDEX" val="14"/>
  <p:tag name="KSO_WM_UNIT_LINE_FILL_TYPE" val="2"/>
  <p:tag name="KSO_WM_UNIT_USESOURCEFORMAT_APPLY" val="0"/>
</p:tagLst>
</file>

<file path=ppt/tags/tag18.xml><?xml version="1.0" encoding="utf-8"?>
<p:tagLst xmlns:p="http://schemas.openxmlformats.org/presentationml/2006/main">
  <p:tag name="KSO_WM_TEMPLATE_CATEGORY" val="diagram"/>
  <p:tag name="KSO_WM_TEMPLATE_INDEX" val="99"/>
  <p:tag name="KSO_WM_UNIT_TYPE" val="l_i"/>
  <p:tag name="KSO_WM_UNIT_INDEX" val="1_3"/>
  <p:tag name="KSO_WM_UNIT_ID" val="260*l_i*1_3"/>
  <p:tag name="KSO_WM_UNIT_CLEAR" val="1"/>
  <p:tag name="KSO_WM_UNIT_LAYERLEVEL" val="1_1"/>
  <p:tag name="KSO_WM_BEAUTIFY_FLAG" val="#wm#"/>
  <p:tag name="KSO_WM_DIAGRAM_GROUP_CODE" val="l1-1"/>
  <p:tag name="KSO_WM_TAG_VERSION" val="1.0"/>
  <p:tag name="KSO_WM_UNIT_TEXT_FILL_FORE_SCHEMECOLOR_INDEX" val="5"/>
  <p:tag name="KSO_WM_UNIT_TEXT_FILL_TYPE" val="1"/>
  <p:tag name="KSO_WM_UNIT_USESOURCEFORMAT_APPLY" val="0"/>
</p:tagLst>
</file>

<file path=ppt/tags/tag19.xml><?xml version="1.0" encoding="utf-8"?>
<p:tagLst xmlns:p="http://schemas.openxmlformats.org/presentationml/2006/main">
  <p:tag name="KSO_WM_BEAUTIFY_FLAG" val="#wm#"/>
  <p:tag name="KSO_WM_UNIT_TYPE" val="i"/>
  <p:tag name="KSO_WM_UNIT_ID" val="diagram99_5*i*0"/>
  <p:tag name="KSO_WM_TEMPLATE_CATEGORY" val="diagram"/>
  <p:tag name="KSO_WM_TEMPLATE_INDEX" val="99"/>
  <p:tag name="KSO_WM_TAG_VERSION" val="1.0"/>
  <p:tag name="KSO_WM_UNIT_INDEX" val="0"/>
</p:tagLst>
</file>

<file path=ppt/tags/tag2.xml><?xml version="1.0" encoding="utf-8"?>
<p:tagLst xmlns:p="http://schemas.openxmlformats.org/presentationml/2006/main">
  <p:tag name="KSO_WM_TEMPLATE_CATEGORY" val="diagram"/>
  <p:tag name="KSO_WM_TEMPLATE_INDEX" val="99"/>
  <p:tag name="KSO_WM_UNIT_TYPE" val="l_h_a"/>
  <p:tag name="KSO_WM_UNIT_INDEX" val="1_1_1"/>
  <p:tag name="KSO_WM_UNIT_ID" val="260*l_h_a*1_1_1"/>
  <p:tag name="KSO_WM_UNIT_CLEAR" val="1"/>
  <p:tag name="KSO_WM_UNIT_LAYERLEVEL" val="1_1_1"/>
  <p:tag name="KSO_WM_UNIT_VALUE" val="19"/>
  <p:tag name="KSO_WM_UNIT_HIGHLIGHT" val="0"/>
  <p:tag name="KSO_WM_UNIT_COMPATIBLE" val="0"/>
  <p:tag name="KSO_WM_BEAUTIFY_FLAG" val="#wm#"/>
  <p:tag name="KSO_WM_UNIT_PRESET_TEXT_INDEX" val="4"/>
  <p:tag name="KSO_WM_UNIT_PRESET_TEXT_LEN" val="12"/>
  <p:tag name="KSO_WM_DIAGRAM_GROUP_CODE" val="l1-1"/>
  <p:tag name="KSO_WM_TAG_VERSION" val="1.0"/>
  <p:tag name="KSO_WM_UNIT_TEXT_FILL_FORE_SCHEMECOLOR_INDEX" val="5"/>
  <p:tag name="KSO_WM_UNIT_TEXT_FILL_TYPE" val="1"/>
  <p:tag name="KSO_WM_UNIT_USESOURCEFORMAT_APPLY" val="0"/>
</p:tagLst>
</file>

<file path=ppt/tags/tag20.xml><?xml version="1.0" encoding="utf-8"?>
<p:tagLst xmlns:p="http://schemas.openxmlformats.org/presentationml/2006/main">
  <p:tag name="KSO_WM_TEMPLATE_CATEGORY" val="diagram"/>
  <p:tag name="KSO_WM_TEMPLATE_INDEX" val="99"/>
  <p:tag name="KSO_WM_UNIT_TYPE" val="l_h_a"/>
  <p:tag name="KSO_WM_UNIT_INDEX" val="1_1_1"/>
  <p:tag name="KSO_WM_UNIT_ID" val="260*l_h_a*1_1_1"/>
  <p:tag name="KSO_WM_UNIT_CLEAR" val="1"/>
  <p:tag name="KSO_WM_UNIT_LAYERLEVEL" val="1_1_1"/>
  <p:tag name="KSO_WM_UNIT_VALUE" val="19"/>
  <p:tag name="KSO_WM_UNIT_HIGHLIGHT" val="0"/>
  <p:tag name="KSO_WM_UNIT_COMPATIBLE" val="0"/>
  <p:tag name="KSO_WM_BEAUTIFY_FLAG" val="#wm#"/>
  <p:tag name="KSO_WM_UNIT_PRESET_TEXT_INDEX" val="4"/>
  <p:tag name="KSO_WM_UNIT_PRESET_TEXT_LEN" val="12"/>
  <p:tag name="KSO_WM_DIAGRAM_GROUP_CODE" val="l1-1"/>
  <p:tag name="KSO_WM_TAG_VERSION" val="1.0"/>
  <p:tag name="KSO_WM_UNIT_TEXT_FILL_FORE_SCHEMECOLOR_INDEX" val="5"/>
  <p:tag name="KSO_WM_UNIT_TEXT_FILL_TYPE" val="1"/>
  <p:tag name="KSO_WM_UNIT_USESOURCEFORMAT_APPLY" val="0"/>
</p:tagLst>
</file>

<file path=ppt/tags/tag21.xml><?xml version="1.0" encoding="utf-8"?>
<p:tagLst xmlns:p="http://schemas.openxmlformats.org/presentationml/2006/main">
  <p:tag name="KSO_WM_TEMPLATE_CATEGORY" val="diagram"/>
  <p:tag name="KSO_WM_TEMPLATE_INDEX" val="99"/>
  <p:tag name="KSO_WM_UNIT_TYPE" val="l_i"/>
  <p:tag name="KSO_WM_UNIT_INDEX" val="1_1"/>
  <p:tag name="KSO_WM_UNIT_ID" val="260*l_i*1_1"/>
  <p:tag name="KSO_WM_UNIT_CLEAR" val="1"/>
  <p:tag name="KSO_WM_UNIT_LAYERLEVEL" val="1_1"/>
  <p:tag name="KSO_WM_BEAUTIFY_FLAG" val="#wm#"/>
  <p:tag name="KSO_WM_DIAGRAM_GROUP_CODE" val="l1-1"/>
  <p:tag name="KSO_WM_TAG_VERSION" val="1.0"/>
  <p:tag name="KSO_WM_UNIT_FILL_FORE_SCHEMECOLOR_INDEX" val="14"/>
  <p:tag name="KSO_WM_UNIT_FILL_TYPE" val="1"/>
  <p:tag name="KSO_WM_UNIT_USESOURCEFORMAT_APPLY" val="0"/>
</p:tagLst>
</file>

<file path=ppt/tags/tag22.xml><?xml version="1.0" encoding="utf-8"?>
<p:tagLst xmlns:p="http://schemas.openxmlformats.org/presentationml/2006/main">
  <p:tag name="KSO_WM_TEMPLATE_CATEGORY" val="diagram"/>
  <p:tag name="KSO_WM_TEMPLATE_INDEX" val="99"/>
  <p:tag name="KSO_WM_UNIT_TYPE" val="l_h_f"/>
  <p:tag name="KSO_WM_UNIT_INDEX" val="1_1_1"/>
  <p:tag name="KSO_WM_UNIT_ID" val="260*l_h_f*1_1_1"/>
  <p:tag name="KSO_WM_UNIT_CLEAR" val="1"/>
  <p:tag name="KSO_WM_UNIT_LAYERLEVEL" val="1_1_1"/>
  <p:tag name="KSO_WM_UNIT_VALUE" val="38"/>
  <p:tag name="KSO_WM_UNIT_HIGHLIGHT" val="0"/>
  <p:tag name="KSO_WM_UNIT_COMPATIBLE" val="0"/>
  <p:tag name="KSO_WM_BEAUTIFY_FLAG" val="#wm#"/>
  <p:tag name="KSO_WM_UNIT_PRESET_TEXT_INDEX" val="4"/>
  <p:tag name="KSO_WM_UNIT_PRESET_TEXT_LEN" val="55"/>
  <p:tag name="KSO_WM_DIAGRAM_GROUP_CODE" val="l1-1"/>
  <p:tag name="KSO_WM_TAG_VERSION" val="1.0"/>
  <p:tag name="KSO_WM_UNIT_TEXT_FILL_FORE_SCHEMECOLOR_INDEX" val="13"/>
  <p:tag name="KSO_WM_UNIT_TEXT_FILL_TYPE" val="1"/>
  <p:tag name="KSO_WM_UNIT_USESOURCEFORMAT_APPLY" val="0"/>
</p:tagLst>
</file>

<file path=ppt/tags/tag23.xml><?xml version="1.0" encoding="utf-8"?>
<p:tagLst xmlns:p="http://schemas.openxmlformats.org/presentationml/2006/main">
  <p:tag name="KSO_WM_TEMPLATE_CATEGORY" val="diagram"/>
  <p:tag name="KSO_WM_TEMPLATE_INDEX" val="99"/>
  <p:tag name="KSO_WM_UNIT_TYPE" val="l_i"/>
  <p:tag name="KSO_WM_UNIT_INDEX" val="1_2"/>
  <p:tag name="KSO_WM_UNIT_ID" val="260*l_i*1_2"/>
  <p:tag name="KSO_WM_UNIT_CLEAR" val="1"/>
  <p:tag name="KSO_WM_UNIT_LAYERLEVEL" val="1_1"/>
  <p:tag name="KSO_WM_BEAUTIFY_FLAG" val="#wm#"/>
  <p:tag name="KSO_WM_DIAGRAM_GROUP_CODE" val="l1-1"/>
  <p:tag name="KSO_WM_TAG_VERSION" val="1.0"/>
  <p:tag name="KSO_WM_UNIT_LINE_FORE_SCHEMECOLOR_INDEX" val="14"/>
  <p:tag name="KSO_WM_UNIT_LINE_FILL_TYPE" val="2"/>
  <p:tag name="KSO_WM_UNIT_USESOURCEFORMAT_APPLY" val="0"/>
</p:tagLst>
</file>

<file path=ppt/tags/tag24.xml><?xml version="1.0" encoding="utf-8"?>
<p:tagLst xmlns:p="http://schemas.openxmlformats.org/presentationml/2006/main">
  <p:tag name="KSO_WM_TEMPLATE_CATEGORY" val="diagram"/>
  <p:tag name="KSO_WM_TEMPLATE_INDEX" val="99"/>
  <p:tag name="KSO_WM_UNIT_TYPE" val="l_i"/>
  <p:tag name="KSO_WM_UNIT_INDEX" val="1_3"/>
  <p:tag name="KSO_WM_UNIT_ID" val="260*l_i*1_3"/>
  <p:tag name="KSO_WM_UNIT_CLEAR" val="1"/>
  <p:tag name="KSO_WM_UNIT_LAYERLEVEL" val="1_1"/>
  <p:tag name="KSO_WM_BEAUTIFY_FLAG" val="#wm#"/>
  <p:tag name="KSO_WM_DIAGRAM_GROUP_CODE" val="l1-1"/>
  <p:tag name="KSO_WM_TAG_VERSION" val="1.0"/>
  <p:tag name="KSO_WM_UNIT_TEXT_FILL_FORE_SCHEMECOLOR_INDEX" val="5"/>
  <p:tag name="KSO_WM_UNIT_TEXT_FILL_TYPE" val="1"/>
  <p:tag name="KSO_WM_UNIT_USESOURCEFORMAT_APPLY" val="0"/>
</p:tagLst>
</file>

<file path=ppt/tags/tag25.xml><?xml version="1.0" encoding="utf-8"?>
<p:tagLst xmlns:p="http://schemas.openxmlformats.org/presentationml/2006/main">
  <p:tag name="KSO_WM_TAG_VERSION" val="1.0"/>
  <p:tag name="KSO_WM_BEAUTIFY_FLAG" val="#wm#"/>
  <p:tag name="KSO_WM_TEMPLATE_CATEGORY" val="diagram"/>
  <p:tag name="KSO_WM_TEMPLATE_INDEX" val="556"/>
  <p:tag name="KSO_WM_UNIT_TYPE" val="n_i"/>
  <p:tag name="KSO_WM_UNIT_INDEX" val="1_1"/>
  <p:tag name="KSO_WM_UNIT_ID" val="diagram556_4*n_i*1_1"/>
  <p:tag name="KSO_WM_UNIT_CLEAR" val="1"/>
  <p:tag name="KSO_WM_UNIT_LAYERLEVEL" val="1_1"/>
  <p:tag name="KSO_WM_DIAGRAM_GROUP_CODE" val="n1-1"/>
  <p:tag name="KSO_WM_UNIT_FILL_FORE_SCHEMECOLOR_INDEX" val="6"/>
  <p:tag name="KSO_WM_UNIT_FILL_TYPE" val="1"/>
  <p:tag name="KSO_WM_UNIT_USESOURCEFORMAT_APPLY" val="0"/>
</p:tagLst>
</file>

<file path=ppt/tags/tag26.xml><?xml version="1.0" encoding="utf-8"?>
<p:tagLst xmlns:p="http://schemas.openxmlformats.org/presentationml/2006/main">
  <p:tag name="KSO_WM_TAG_VERSION" val="1.0"/>
  <p:tag name="KSO_WM_BEAUTIFY_FLAG" val="#wm#"/>
  <p:tag name="KSO_WM_TEMPLATE_CATEGORY" val="diagram"/>
  <p:tag name="KSO_WM_TEMPLATE_INDEX" val="556"/>
  <p:tag name="KSO_WM_UNIT_TYPE" val="n_i"/>
  <p:tag name="KSO_WM_UNIT_INDEX" val="1_2"/>
  <p:tag name="KSO_WM_UNIT_ID" val="diagram556_4*n_i*1_2"/>
  <p:tag name="KSO_WM_UNIT_CLEAR" val="1"/>
  <p:tag name="KSO_WM_UNIT_LAYERLEVEL" val="1_1"/>
  <p:tag name="KSO_WM_DIAGRAM_GROUP_CODE" val="n1-1"/>
  <p:tag name="KSO_WM_UNIT_FILL_FORE_SCHEMECOLOR_INDEX" val="5"/>
  <p:tag name="KSO_WM_UNIT_FILL_TYPE" val="1"/>
  <p:tag name="KSO_WM_UNIT_USESOURCEFORMAT_APPLY" val="0"/>
</p:tagLst>
</file>

<file path=ppt/tags/tag27.xml><?xml version="1.0" encoding="utf-8"?>
<p:tagLst xmlns:p="http://schemas.openxmlformats.org/presentationml/2006/main">
  <p:tag name="KSO_WM_TAG_VERSION" val="1.0"/>
  <p:tag name="KSO_WM_BEAUTIFY_FLAG" val="#wm#"/>
  <p:tag name="KSO_WM_TEMPLATE_CATEGORY" val="diagram"/>
  <p:tag name="KSO_WM_TEMPLATE_INDEX" val="556"/>
  <p:tag name="KSO_WM_UNIT_TYPE" val="n_i"/>
  <p:tag name="KSO_WM_UNIT_INDEX" val="1_3"/>
  <p:tag name="KSO_WM_UNIT_ID" val="diagram556_4*n_i*1_3"/>
  <p:tag name="KSO_WM_UNIT_CLEAR" val="1"/>
  <p:tag name="KSO_WM_UNIT_LAYERLEVEL" val="1_1"/>
  <p:tag name="KSO_WM_DIAGRAM_GROUP_CODE" val="n1-1"/>
  <p:tag name="KSO_WM_UNIT_FILL_FORE_SCHEMECOLOR_INDEX" val="6"/>
  <p:tag name="KSO_WM_UNIT_FILL_TYPE" val="1"/>
  <p:tag name="KSO_WM_UNIT_USESOURCEFORMAT_APPLY" val="0"/>
</p:tagLst>
</file>

<file path=ppt/tags/tag28.xml><?xml version="1.0" encoding="utf-8"?>
<p:tagLst xmlns:p="http://schemas.openxmlformats.org/presentationml/2006/main">
  <p:tag name="KSO_WM_TAG_VERSION" val="1.0"/>
  <p:tag name="KSO_WM_BEAUTIFY_FLAG" val="#wm#"/>
  <p:tag name="KSO_WM_TEMPLATE_CATEGORY" val="diagram"/>
  <p:tag name="KSO_WM_TEMPLATE_INDEX" val="556"/>
  <p:tag name="KSO_WM_UNIT_TYPE" val="n_h_f"/>
  <p:tag name="KSO_WM_UNIT_INDEX" val="1_2_1"/>
  <p:tag name="KSO_WM_UNIT_ID" val="diagram556_4*n_h_f*1_2_1"/>
  <p:tag name="KSO_WM_UNIT_CLEAR" val="1"/>
  <p:tag name="KSO_WM_UNIT_LAYERLEVEL" val="1_1_1"/>
  <p:tag name="KSO_WM_UNIT_VALUE" val="21"/>
  <p:tag name="KSO_WM_UNIT_HIGHLIGHT" val="0"/>
  <p:tag name="KSO_WM_UNIT_COMPATIBLE" val="0"/>
  <p:tag name="KSO_WM_DIAGRAM_GROUP_CODE" val="n1-1"/>
  <p:tag name="KSO_WM_UNIT_PRESET_TEXT" val="SED DO EIUSMOD TEMPOR INCIDIDUNT"/>
  <p:tag name="KSO_WM_UNIT_TEXT_FILL_FORE_SCHEMECOLOR_INDEX" val="13"/>
  <p:tag name="KSO_WM_UNIT_TEXT_FILL_TYPE" val="1"/>
  <p:tag name="KSO_WM_UNIT_USESOURCEFORMAT_APPLY" val="0"/>
</p:tagLst>
</file>

<file path=ppt/tags/tag29.xml><?xml version="1.0" encoding="utf-8"?>
<p:tagLst xmlns:p="http://schemas.openxmlformats.org/presentationml/2006/main">
  <p:tag name="KSO_WM_TAG_VERSION" val="1.0"/>
  <p:tag name="KSO_WM_BEAUTIFY_FLAG" val="#wm#"/>
  <p:tag name="KSO_WM_TEMPLATE_CATEGORY" val="diagram"/>
  <p:tag name="KSO_WM_TEMPLATE_INDEX" val="556"/>
  <p:tag name="KSO_WM_UNIT_TYPE" val="n_h_f"/>
  <p:tag name="KSO_WM_UNIT_INDEX" val="1_2_2"/>
  <p:tag name="KSO_WM_UNIT_ID" val="diagram556_4*n_h_f*1_2_2"/>
  <p:tag name="KSO_WM_UNIT_CLEAR" val="1"/>
  <p:tag name="KSO_WM_UNIT_LAYERLEVEL" val="1_1_1"/>
  <p:tag name="KSO_WM_UNIT_VALUE" val="21"/>
  <p:tag name="KSO_WM_UNIT_HIGHLIGHT" val="0"/>
  <p:tag name="KSO_WM_UNIT_COMPATIBLE" val="0"/>
  <p:tag name="KSO_WM_DIAGRAM_GROUP_CODE" val="n1-1"/>
  <p:tag name="KSO_WM_UNIT_PRESET_TEXT" val="SED DO EIUSMOD TEMPOR INCIDIDUNT"/>
  <p:tag name="KSO_WM_UNIT_TEXT_FILL_FORE_SCHEMECOLOR_INDEX" val="13"/>
  <p:tag name="KSO_WM_UNIT_TEXT_FILL_TYPE" val="1"/>
  <p:tag name="KSO_WM_UNIT_USESOURCEFORMAT_APPLY" val="0"/>
</p:tagLst>
</file>

<file path=ppt/tags/tag3.xml><?xml version="1.0" encoding="utf-8"?>
<p:tagLst xmlns:p="http://schemas.openxmlformats.org/presentationml/2006/main">
  <p:tag name="KSO_WM_TEMPLATE_CATEGORY" val="diagram"/>
  <p:tag name="KSO_WM_TEMPLATE_INDEX" val="99"/>
  <p:tag name="KSO_WM_UNIT_TYPE" val="l_i"/>
  <p:tag name="KSO_WM_UNIT_INDEX" val="1_1"/>
  <p:tag name="KSO_WM_UNIT_ID" val="260*l_i*1_1"/>
  <p:tag name="KSO_WM_UNIT_CLEAR" val="1"/>
  <p:tag name="KSO_WM_UNIT_LAYERLEVEL" val="1_1"/>
  <p:tag name="KSO_WM_BEAUTIFY_FLAG" val="#wm#"/>
  <p:tag name="KSO_WM_DIAGRAM_GROUP_CODE" val="l1-1"/>
  <p:tag name="KSO_WM_TAG_VERSION" val="1.0"/>
  <p:tag name="KSO_WM_UNIT_FILL_FORE_SCHEMECOLOR_INDEX" val="14"/>
  <p:tag name="KSO_WM_UNIT_FILL_TYPE" val="1"/>
  <p:tag name="KSO_WM_UNIT_USESOURCEFORMAT_APPLY" val="0"/>
</p:tagLst>
</file>

<file path=ppt/tags/tag30.xml><?xml version="1.0" encoding="utf-8"?>
<p:tagLst xmlns:p="http://schemas.openxmlformats.org/presentationml/2006/main">
  <p:tag name="KSO_WM_TAG_VERSION" val="1.0"/>
  <p:tag name="KSO_WM_BEAUTIFY_FLAG" val="#wm#"/>
  <p:tag name="KSO_WM_TEMPLATE_CATEGORY" val="diagram"/>
  <p:tag name="KSO_WM_TEMPLATE_INDEX" val="556"/>
  <p:tag name="KSO_WM_UNIT_TYPE" val="n_h_f"/>
  <p:tag name="KSO_WM_UNIT_INDEX" val="1_2_3"/>
  <p:tag name="KSO_WM_UNIT_ID" val="diagram556_4*n_h_f*1_2_3"/>
  <p:tag name="KSO_WM_UNIT_CLEAR" val="1"/>
  <p:tag name="KSO_WM_UNIT_LAYERLEVEL" val="1_1_1"/>
  <p:tag name="KSO_WM_UNIT_VALUE" val="21"/>
  <p:tag name="KSO_WM_UNIT_HIGHLIGHT" val="0"/>
  <p:tag name="KSO_WM_UNIT_COMPATIBLE" val="0"/>
  <p:tag name="KSO_WM_DIAGRAM_GROUP_CODE" val="n1-1"/>
  <p:tag name="KSO_WM_UNIT_PRESET_TEXT" val="SED DO EIUSMOD TEMPOR INCIDIDUNT"/>
  <p:tag name="KSO_WM_UNIT_TEXT_FILL_FORE_SCHEMECOLOR_INDEX" val="13"/>
  <p:tag name="KSO_WM_UNIT_TEXT_FILL_TYPE" val="1"/>
  <p:tag name="KSO_WM_UNIT_USESOURCEFORMAT_APPLY" val="0"/>
</p:tagLst>
</file>

<file path=ppt/tags/tag31.xml><?xml version="1.0" encoding="utf-8"?>
<p:tagLst xmlns:p="http://schemas.openxmlformats.org/presentationml/2006/main">
  <p:tag name="KSO_WM_TAG_VERSION" val="1.0"/>
  <p:tag name="KSO_WM_BEAUTIFY_FLAG" val="#wm#"/>
  <p:tag name="KSO_WM_TEMPLATE_CATEGORY" val="diagram"/>
  <p:tag name="KSO_WM_TEMPLATE_INDEX" val="556"/>
  <p:tag name="KSO_WM_UNIT_TYPE" val="n_h_f"/>
  <p:tag name="KSO_WM_UNIT_INDEX" val="1_1_1"/>
  <p:tag name="KSO_WM_UNIT_ID" val="diagram556_4*n_h_f*1_1_1"/>
  <p:tag name="KSO_WM_UNIT_CLEAR" val="1"/>
  <p:tag name="KSO_WM_UNIT_LAYERLEVEL" val="1_1_1"/>
  <p:tag name="KSO_WM_UNIT_VALUE" val="36"/>
  <p:tag name="KSO_WM_UNIT_HIGHLIGHT" val="0"/>
  <p:tag name="KSO_WM_UNIT_COMPATIBLE" val="0"/>
  <p:tag name="KSO_WM_DIAGRAM_GROUP_CODE" val="n1-1"/>
  <p:tag name="KSO_WM_UNIT_PRESET_TEXT" val="LOREM IPSUM DOLOR SIT AMET"/>
  <p:tag name="KSO_WM_UNIT_FILL_FORE_SCHEMECOLOR_INDEX" val="5"/>
  <p:tag name="KSO_WM_UNIT_FILL_TYPE" val="1"/>
  <p:tag name="KSO_WM_UNIT_TEXT_FILL_FORE_SCHEMECOLOR_INDEX" val="14"/>
  <p:tag name="KSO_WM_UNIT_TEXT_FILL_TYPE" val="1"/>
  <p:tag name="KSO_WM_UNIT_USESOURCEFORMAT_APPLY" val="0"/>
</p:tagLst>
</file>

<file path=ppt/tags/tag32.xml><?xml version="1.0" encoding="utf-8"?>
<p:tagLst xmlns:p="http://schemas.openxmlformats.org/presentationml/2006/main">
  <p:tag name="KSO_WM_TAG_VERSION" val="1.0"/>
  <p:tag name="KSO_WM_BEAUTIFY_FLAG" val="#wm#"/>
  <p:tag name="KSO_WM_UNIT_TYPE" val="i"/>
  <p:tag name="KSO_WM_UNIT_ID" val="diagram198_4*i*0"/>
  <p:tag name="KSO_WM_TEMPLATE_CATEGORY" val="diagram"/>
  <p:tag name="KSO_WM_TEMPLATE_INDEX" val="198"/>
  <p:tag name="KSO_WM_UNIT_INDEX" val="0"/>
</p:tagLst>
</file>

<file path=ppt/tags/tag33.xml><?xml version="1.0" encoding="utf-8"?>
<p:tagLst xmlns:p="http://schemas.openxmlformats.org/presentationml/2006/main">
  <p:tag name="KSO_WM_TAG_VERSION" val="1.0"/>
  <p:tag name="KSO_WM_BEAUTIFY_FLAG" val="#wm#"/>
  <p:tag name="KSO_WM_TEMPLATE_CATEGORY" val="diagram"/>
  <p:tag name="KSO_WM_TEMPLATE_INDEX" val="198"/>
  <p:tag name="KSO_WM_UNIT_TYPE" val="m_i"/>
  <p:tag name="KSO_WM_UNIT_INDEX" val="1_1"/>
  <p:tag name="KSO_WM_UNIT_ID" val="diagram198_4*m_i*1_1"/>
  <p:tag name="KSO_WM_UNIT_CLEAR" val="1"/>
  <p:tag name="KSO_WM_UNIT_LAYERLEVEL" val="1_1"/>
  <p:tag name="KSO_WM_DIAGRAM_GROUP_CODE" val="m1-1"/>
  <p:tag name="KSO_WM_UNIT_FILL_FORE_SCHEMECOLOR_INDEX" val="14"/>
  <p:tag name="KSO_WM_UNIT_FILL_TYPE" val="1"/>
  <p:tag name="KSO_WM_UNIT_TEXT_FILL_FORE_SCHEMECOLOR_INDEX" val="2"/>
  <p:tag name="KSO_WM_UNIT_TEXT_FILL_TYPE" val="1"/>
  <p:tag name="KSO_WM_UNIT_USESOURCEFORMAT_APPLY" val="0"/>
</p:tagLst>
</file>

<file path=ppt/tags/tag34.xml><?xml version="1.0" encoding="utf-8"?>
<p:tagLst xmlns:p="http://schemas.openxmlformats.org/presentationml/2006/main">
  <p:tag name="KSO_WM_TAG_VERSION" val="1.0"/>
  <p:tag name="KSO_WM_BEAUTIFY_FLAG" val="#wm#"/>
  <p:tag name="KSO_WM_TEMPLATE_CATEGORY" val="diagram"/>
  <p:tag name="KSO_WM_TEMPLATE_INDEX" val="198"/>
  <p:tag name="KSO_WM_UNIT_PRESET_TEXT_LEN" val="32"/>
  <p:tag name="KSO_WM_DIAGRAM_GROUP_CODE" val="m1-1"/>
  <p:tag name="KSO_WM_UNIT_TYPE" val="m_h_f"/>
  <p:tag name="KSO_WM_UNIT_INDEX" val="1_1_1"/>
  <p:tag name="KSO_WM_UNIT_ID" val="diagram198_4*m_h_f*1_1_1"/>
  <p:tag name="KSO_WM_UNIT_CLEAR" val="1"/>
  <p:tag name="KSO_WM_UNIT_LAYERLEVEL" val="1_1_1"/>
  <p:tag name="KSO_WM_UNIT_VALUE" val="16"/>
  <p:tag name="KSO_WM_UNIT_HIGHLIGHT" val="0"/>
  <p:tag name="KSO_WM_UNIT_COMPATIBLE" val="0"/>
  <p:tag name="KSO_WM_UNIT_PRESET_TEXT_INDEX" val="4"/>
  <p:tag name="KSO_WM_UNIT_TEXT_FILL_FORE_SCHEMECOLOR_INDEX" val="13"/>
  <p:tag name="KSO_WM_UNIT_TEXT_FILL_TYPE" val="1"/>
  <p:tag name="KSO_WM_UNIT_USESOURCEFORMAT_APPLY" val="0"/>
</p:tagLst>
</file>

<file path=ppt/tags/tag35.xml><?xml version="1.0" encoding="utf-8"?>
<p:tagLst xmlns:p="http://schemas.openxmlformats.org/presentationml/2006/main">
  <p:tag name="KSO_WM_TAG_VERSION" val="1.0"/>
  <p:tag name="KSO_WM_BEAUTIFY_FLAG" val="#wm#"/>
  <p:tag name="KSO_WM_TEMPLATE_CATEGORY" val="diagram"/>
  <p:tag name="KSO_WM_TEMPLATE_INDEX" val="198"/>
  <p:tag name="KSO_WM_UNIT_TYPE" val="m_i"/>
  <p:tag name="KSO_WM_UNIT_INDEX" val="1_2"/>
  <p:tag name="KSO_WM_UNIT_ID" val="diagram198_4*m_i*1_2"/>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 name="KSO_WM_UNIT_USESOURCEFORMAT_APPLY" val="0"/>
</p:tagLst>
</file>

<file path=ppt/tags/tag36.xml><?xml version="1.0" encoding="utf-8"?>
<p:tagLst xmlns:p="http://schemas.openxmlformats.org/presentationml/2006/main">
  <p:tag name="KSO_WM_TAG_VERSION" val="1.0"/>
  <p:tag name="KSO_WM_BEAUTIFY_FLAG" val="#wm#"/>
  <p:tag name="KSO_WM_TEMPLATE_CATEGORY" val="diagram"/>
  <p:tag name="KSO_WM_TEMPLATE_INDEX" val="198"/>
  <p:tag name="KSO_WM_UNIT_TYPE" val="m_i"/>
  <p:tag name="KSO_WM_UNIT_INDEX" val="1_3"/>
  <p:tag name="KSO_WM_UNIT_ID" val="diagram198_4*m_i*1_3"/>
  <p:tag name="KSO_WM_UNIT_CLEAR" val="1"/>
  <p:tag name="KSO_WM_UNIT_LAYERLEVEL" val="1_1"/>
  <p:tag name="KSO_WM_DIAGRAM_GROUP_CODE" val="m1-1"/>
  <p:tag name="KSO_WM_UNIT_FILL_FORE_SCHEMECOLOR_INDEX" val="5"/>
  <p:tag name="KSO_WM_UNIT_FILL_TYPE" val="1"/>
  <p:tag name="KSO_WM_UNIT_TEXT_FILL_FORE_SCHEMECOLOR_INDEX" val="2"/>
  <p:tag name="KSO_WM_UNIT_TEXT_FILL_TYPE" val="1"/>
  <p:tag name="KSO_WM_UNIT_USESOURCEFORMAT_APPLY" val="0"/>
</p:tagLst>
</file>

<file path=ppt/tags/tag37.xml><?xml version="1.0" encoding="utf-8"?>
<p:tagLst xmlns:p="http://schemas.openxmlformats.org/presentationml/2006/main">
  <p:tag name="KSO_WM_TAG_VERSION" val="1.0"/>
  <p:tag name="KSO_WM_BEAUTIFY_FLAG" val="#wm#"/>
  <p:tag name="KSO_WM_UNIT_TYPE" val="i"/>
  <p:tag name="KSO_WM_UNIT_ID" val="diagram198_4*i*9"/>
  <p:tag name="KSO_WM_TEMPLATE_CATEGORY" val="diagram"/>
  <p:tag name="KSO_WM_TEMPLATE_INDEX" val="198"/>
  <p:tag name="KSO_WM_UNIT_INDEX" val="9"/>
</p:tagLst>
</file>

<file path=ppt/tags/tag38.xml><?xml version="1.0" encoding="utf-8"?>
<p:tagLst xmlns:p="http://schemas.openxmlformats.org/presentationml/2006/main">
  <p:tag name="KSO_WM_TAG_VERSION" val="1.0"/>
  <p:tag name="KSO_WM_BEAUTIFY_FLAG" val="#wm#"/>
  <p:tag name="KSO_WM_TEMPLATE_CATEGORY" val="diagram"/>
  <p:tag name="KSO_WM_TEMPLATE_INDEX" val="198"/>
  <p:tag name="KSO_WM_UNIT_TYPE" val="m_i"/>
  <p:tag name="KSO_WM_UNIT_INDEX" val="1_4"/>
  <p:tag name="KSO_WM_UNIT_ID" val="diagram198_4*m_i*1_4"/>
  <p:tag name="KSO_WM_UNIT_CLEAR" val="1"/>
  <p:tag name="KSO_WM_UNIT_LAYERLEVEL" val="1_1"/>
  <p:tag name="KSO_WM_DIAGRAM_GROUP_CODE" val="m1-1"/>
  <p:tag name="KSO_WM_UNIT_FILL_FORE_SCHEMECOLOR_INDEX" val="14"/>
  <p:tag name="KSO_WM_UNIT_FILL_TYPE" val="1"/>
  <p:tag name="KSO_WM_UNIT_TEXT_FILL_FORE_SCHEMECOLOR_INDEX" val="2"/>
  <p:tag name="KSO_WM_UNIT_TEXT_FILL_TYPE" val="1"/>
  <p:tag name="KSO_WM_UNIT_USESOURCEFORMAT_APPLY" val="0"/>
</p:tagLst>
</file>

<file path=ppt/tags/tag39.xml><?xml version="1.0" encoding="utf-8"?>
<p:tagLst xmlns:p="http://schemas.openxmlformats.org/presentationml/2006/main">
  <p:tag name="KSO_WM_TAG_VERSION" val="1.0"/>
  <p:tag name="KSO_WM_BEAUTIFY_FLAG" val="#wm#"/>
  <p:tag name="KSO_WM_TEMPLATE_CATEGORY" val="diagram"/>
  <p:tag name="KSO_WM_TEMPLATE_INDEX" val="198"/>
  <p:tag name="KSO_WM_UNIT_PRESET_TEXT_LEN" val="32"/>
  <p:tag name="KSO_WM_DIAGRAM_GROUP_CODE" val="m1-1"/>
  <p:tag name="KSO_WM_UNIT_TYPE" val="m_h_f"/>
  <p:tag name="KSO_WM_UNIT_INDEX" val="1_2_1"/>
  <p:tag name="KSO_WM_UNIT_ID" val="diagram198_4*m_h_f*1_2_1"/>
  <p:tag name="KSO_WM_UNIT_CLEAR" val="1"/>
  <p:tag name="KSO_WM_UNIT_LAYERLEVEL" val="1_1_1"/>
  <p:tag name="KSO_WM_UNIT_VALUE" val="16"/>
  <p:tag name="KSO_WM_UNIT_HIGHLIGHT" val="0"/>
  <p:tag name="KSO_WM_UNIT_COMPATIBLE" val="0"/>
  <p:tag name="KSO_WM_UNIT_PRESET_TEXT_INDEX" val="4"/>
  <p:tag name="KSO_WM_UNIT_TEXT_FILL_FORE_SCHEMECOLOR_INDEX" val="13"/>
  <p:tag name="KSO_WM_UNIT_TEXT_FILL_TYPE" val="1"/>
  <p:tag name="KSO_WM_UNIT_USESOURCEFORMAT_APPLY" val="0"/>
</p:tagLst>
</file>

<file path=ppt/tags/tag4.xml><?xml version="1.0" encoding="utf-8"?>
<p:tagLst xmlns:p="http://schemas.openxmlformats.org/presentationml/2006/main">
  <p:tag name="KSO_WM_TEMPLATE_CATEGORY" val="diagram"/>
  <p:tag name="KSO_WM_TEMPLATE_INDEX" val="99"/>
  <p:tag name="KSO_WM_UNIT_TYPE" val="l_h_f"/>
  <p:tag name="KSO_WM_UNIT_INDEX" val="1_1_1"/>
  <p:tag name="KSO_WM_UNIT_ID" val="260*l_h_f*1_1_1"/>
  <p:tag name="KSO_WM_UNIT_CLEAR" val="1"/>
  <p:tag name="KSO_WM_UNIT_LAYERLEVEL" val="1_1_1"/>
  <p:tag name="KSO_WM_UNIT_VALUE" val="38"/>
  <p:tag name="KSO_WM_UNIT_HIGHLIGHT" val="0"/>
  <p:tag name="KSO_WM_UNIT_COMPATIBLE" val="0"/>
  <p:tag name="KSO_WM_BEAUTIFY_FLAG" val="#wm#"/>
  <p:tag name="KSO_WM_UNIT_PRESET_TEXT_INDEX" val="4"/>
  <p:tag name="KSO_WM_UNIT_PRESET_TEXT_LEN" val="55"/>
  <p:tag name="KSO_WM_DIAGRAM_GROUP_CODE" val="l1-1"/>
  <p:tag name="KSO_WM_TAG_VERSION" val="1.0"/>
  <p:tag name="KSO_WM_UNIT_TEXT_FILL_FORE_SCHEMECOLOR_INDEX" val="13"/>
  <p:tag name="KSO_WM_UNIT_TEXT_FILL_TYPE" val="1"/>
  <p:tag name="KSO_WM_UNIT_USESOURCEFORMAT_APPLY" val="0"/>
</p:tagLst>
</file>

<file path=ppt/tags/tag40.xml><?xml version="1.0" encoding="utf-8"?>
<p:tagLst xmlns:p="http://schemas.openxmlformats.org/presentationml/2006/main">
  <p:tag name="KSO_WM_TAG_VERSION" val="1.0"/>
  <p:tag name="KSO_WM_BEAUTIFY_FLAG" val="#wm#"/>
  <p:tag name="KSO_WM_TEMPLATE_CATEGORY" val="diagram"/>
  <p:tag name="KSO_WM_TEMPLATE_INDEX" val="198"/>
  <p:tag name="KSO_WM_UNIT_TYPE" val="m_i"/>
  <p:tag name="KSO_WM_UNIT_INDEX" val="1_5"/>
  <p:tag name="KSO_WM_UNIT_ID" val="diagram198_4*m_i*1_5"/>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 name="KSO_WM_UNIT_USESOURCEFORMAT_APPLY" val="0"/>
</p:tagLst>
</file>

<file path=ppt/tags/tag41.xml><?xml version="1.0" encoding="utf-8"?>
<p:tagLst xmlns:p="http://schemas.openxmlformats.org/presentationml/2006/main">
  <p:tag name="KSO_WM_TAG_VERSION" val="1.0"/>
  <p:tag name="KSO_WM_BEAUTIFY_FLAG" val="#wm#"/>
  <p:tag name="KSO_WM_TEMPLATE_CATEGORY" val="diagram"/>
  <p:tag name="KSO_WM_TEMPLATE_INDEX" val="198"/>
  <p:tag name="KSO_WM_UNIT_TYPE" val="m_i"/>
  <p:tag name="KSO_WM_UNIT_INDEX" val="1_6"/>
  <p:tag name="KSO_WM_UNIT_ID" val="diagram198_4*m_i*1_6"/>
  <p:tag name="KSO_WM_UNIT_CLEAR" val="1"/>
  <p:tag name="KSO_WM_UNIT_LAYERLEVEL" val="1_1"/>
  <p:tag name="KSO_WM_DIAGRAM_GROUP_CODE" val="m1-1"/>
  <p:tag name="KSO_WM_UNIT_FILL_FORE_SCHEMECOLOR_INDEX" val="5"/>
  <p:tag name="KSO_WM_UNIT_FILL_TYPE" val="1"/>
  <p:tag name="KSO_WM_UNIT_TEXT_FILL_FORE_SCHEMECOLOR_INDEX" val="2"/>
  <p:tag name="KSO_WM_UNIT_TEXT_FILL_TYPE" val="1"/>
  <p:tag name="KSO_WM_UNIT_USESOURCEFORMAT_APPLY" val="0"/>
</p:tagLst>
</file>

<file path=ppt/tags/tag42.xml><?xml version="1.0" encoding="utf-8"?>
<p:tagLst xmlns:p="http://schemas.openxmlformats.org/presentationml/2006/main">
  <p:tag name="KSO_WM_TAG_VERSION" val="1.0"/>
  <p:tag name="KSO_WM_BEAUTIFY_FLAG" val="#wm#"/>
  <p:tag name="KSO_WM_UNIT_TYPE" val="i"/>
  <p:tag name="KSO_WM_UNIT_ID" val="diagram198_4*i*20"/>
  <p:tag name="KSO_WM_TEMPLATE_CATEGORY" val="diagram"/>
  <p:tag name="KSO_WM_TEMPLATE_INDEX" val="198"/>
  <p:tag name="KSO_WM_UNIT_INDEX" val="20"/>
</p:tagLst>
</file>

<file path=ppt/tags/tag43.xml><?xml version="1.0" encoding="utf-8"?>
<p:tagLst xmlns:p="http://schemas.openxmlformats.org/presentationml/2006/main">
  <p:tag name="KSO_WM_TAG_VERSION" val="1.0"/>
  <p:tag name="KSO_WM_BEAUTIFY_FLAG" val="#wm#"/>
  <p:tag name="KSO_WM_TEMPLATE_CATEGORY" val="diagram"/>
  <p:tag name="KSO_WM_TEMPLATE_INDEX" val="198"/>
  <p:tag name="KSO_WM_UNIT_TYPE" val="m_i"/>
  <p:tag name="KSO_WM_UNIT_INDEX" val="1_7"/>
  <p:tag name="KSO_WM_UNIT_ID" val="diagram198_4*m_i*1_7"/>
  <p:tag name="KSO_WM_UNIT_CLEAR" val="1"/>
  <p:tag name="KSO_WM_UNIT_LAYERLEVEL" val="1_1"/>
  <p:tag name="KSO_WM_DIAGRAM_GROUP_CODE" val="m1-1"/>
  <p:tag name="KSO_WM_UNIT_FILL_FORE_SCHEMECOLOR_INDEX" val="14"/>
  <p:tag name="KSO_WM_UNIT_FILL_TYPE" val="1"/>
  <p:tag name="KSO_WM_UNIT_TEXT_FILL_FORE_SCHEMECOLOR_INDEX" val="2"/>
  <p:tag name="KSO_WM_UNIT_TEXT_FILL_TYPE" val="1"/>
  <p:tag name="KSO_WM_UNIT_USESOURCEFORMAT_APPLY" val="0"/>
</p:tagLst>
</file>

<file path=ppt/tags/tag44.xml><?xml version="1.0" encoding="utf-8"?>
<p:tagLst xmlns:p="http://schemas.openxmlformats.org/presentationml/2006/main">
  <p:tag name="KSO_WM_TAG_VERSION" val="1.0"/>
  <p:tag name="KSO_WM_BEAUTIFY_FLAG" val="#wm#"/>
  <p:tag name="KSO_WM_TEMPLATE_CATEGORY" val="diagram"/>
  <p:tag name="KSO_WM_TEMPLATE_INDEX" val="198"/>
  <p:tag name="KSO_WM_UNIT_PRESET_TEXT_LEN" val="32"/>
  <p:tag name="KSO_WM_DIAGRAM_GROUP_CODE" val="m1-1"/>
  <p:tag name="KSO_WM_UNIT_TYPE" val="m_h_f"/>
  <p:tag name="KSO_WM_UNIT_INDEX" val="1_3_1"/>
  <p:tag name="KSO_WM_UNIT_ID" val="diagram198_4*m_h_f*1_3_1"/>
  <p:tag name="KSO_WM_UNIT_CLEAR" val="1"/>
  <p:tag name="KSO_WM_UNIT_LAYERLEVEL" val="1_1_1"/>
  <p:tag name="KSO_WM_UNIT_VALUE" val="16"/>
  <p:tag name="KSO_WM_UNIT_HIGHLIGHT" val="0"/>
  <p:tag name="KSO_WM_UNIT_COMPATIBLE" val="0"/>
  <p:tag name="KSO_WM_UNIT_PRESET_TEXT_INDEX" val="4"/>
  <p:tag name="KSO_WM_UNIT_TEXT_FILL_FORE_SCHEMECOLOR_INDEX" val="13"/>
  <p:tag name="KSO_WM_UNIT_TEXT_FILL_TYPE" val="1"/>
  <p:tag name="KSO_WM_UNIT_USESOURCEFORMAT_APPLY" val="0"/>
</p:tagLst>
</file>

<file path=ppt/tags/tag45.xml><?xml version="1.0" encoding="utf-8"?>
<p:tagLst xmlns:p="http://schemas.openxmlformats.org/presentationml/2006/main">
  <p:tag name="KSO_WM_TAG_VERSION" val="1.0"/>
  <p:tag name="KSO_WM_BEAUTIFY_FLAG" val="#wm#"/>
  <p:tag name="KSO_WM_TEMPLATE_CATEGORY" val="diagram"/>
  <p:tag name="KSO_WM_TEMPLATE_INDEX" val="198"/>
  <p:tag name="KSO_WM_UNIT_TYPE" val="m_i"/>
  <p:tag name="KSO_WM_UNIT_INDEX" val="1_8"/>
  <p:tag name="KSO_WM_UNIT_ID" val="diagram198_4*m_i*1_8"/>
  <p:tag name="KSO_WM_UNIT_CLEAR" val="1"/>
  <p:tag name="KSO_WM_UNIT_LAYERLEVEL" val="1_1"/>
  <p:tag name="KSO_WM_DIAGRAM_GROUP_CODE" val="m1-1"/>
  <p:tag name="KSO_WM_UNIT_FILL_FORE_SCHEMECOLOR_INDEX" val="5"/>
  <p:tag name="KSO_WM_UNIT_FILL_TYPE" val="1"/>
  <p:tag name="KSO_WM_UNIT_TEXT_FILL_FORE_SCHEMECOLOR_INDEX" val="14"/>
  <p:tag name="KSO_WM_UNIT_TEXT_FILL_TYPE" val="1"/>
  <p:tag name="KSO_WM_UNIT_USESOURCEFORMAT_APPLY" val="0"/>
</p:tagLst>
</file>

<file path=ppt/tags/tag46.xml><?xml version="1.0" encoding="utf-8"?>
<p:tagLst xmlns:p="http://schemas.openxmlformats.org/presentationml/2006/main">
  <p:tag name="KSO_WM_TAG_VERSION" val="1.0"/>
  <p:tag name="KSO_WM_BEAUTIFY_FLAG" val="#wm#"/>
  <p:tag name="KSO_WM_TEMPLATE_CATEGORY" val="diagram"/>
  <p:tag name="KSO_WM_TEMPLATE_INDEX" val="198"/>
  <p:tag name="KSO_WM_UNIT_TYPE" val="m_i"/>
  <p:tag name="KSO_WM_UNIT_INDEX" val="1_9"/>
  <p:tag name="KSO_WM_UNIT_ID" val="diagram198_4*m_i*1_9"/>
  <p:tag name="KSO_WM_UNIT_CLEAR" val="1"/>
  <p:tag name="KSO_WM_UNIT_LAYERLEVEL" val="1_1"/>
  <p:tag name="KSO_WM_DIAGRAM_GROUP_CODE" val="m1-1"/>
  <p:tag name="KSO_WM_UNIT_FILL_FORE_SCHEMECOLOR_INDEX" val="5"/>
  <p:tag name="KSO_WM_UNIT_FILL_TYPE" val="1"/>
  <p:tag name="KSO_WM_UNIT_TEXT_FILL_FORE_SCHEMECOLOR_INDEX" val="2"/>
  <p:tag name="KSO_WM_UNIT_TEXT_FILL_TYPE" val="1"/>
  <p:tag name="KSO_WM_UNIT_USESOURCEFORMAT_APPLY" val="0"/>
</p:tagLst>
</file>

<file path=ppt/tags/tag47.xml><?xml version="1.0" encoding="utf-8"?>
<p:tagLst xmlns:p="http://schemas.openxmlformats.org/presentationml/2006/main">
  <p:tag name="KSO_WM_UNIT_PLACING_PICTURE_USER_VIEWPORT" val="{&quot;height&quot;:2213.7700303667366,&quot;width&quot;:1643.1365829854146}"/>
</p:tagLst>
</file>

<file path=ppt/tags/tag48.xml><?xml version="1.0" encoding="utf-8"?>
<p:tagLst xmlns:p="http://schemas.openxmlformats.org/presentationml/2006/main">
  <p:tag name="KSO_WM_UNIT_PLACING_PICTURE_USER_VIEWPORT" val="{&quot;height&quot;:2214.5547769212799,&quot;width&quot;:1643.1365829854146}"/>
</p:tagLst>
</file>

<file path=ppt/tags/tag49.xml><?xml version="1.0" encoding="utf-8"?>
<p:tagLst xmlns:p="http://schemas.openxmlformats.org/presentationml/2006/main">
  <p:tag name="KSO_WM_UNIT_PLACING_PICTURE_USER_VIEWPORT" val="{&quot;height&quot;:2126.6631628124269,&quot;width&quot;:1576.4381065987097}"/>
</p:tagLst>
</file>

<file path=ppt/tags/tag5.xml><?xml version="1.0" encoding="utf-8"?>
<p:tagLst xmlns:p="http://schemas.openxmlformats.org/presentationml/2006/main">
  <p:tag name="KSO_WM_TEMPLATE_CATEGORY" val="diagram"/>
  <p:tag name="KSO_WM_TEMPLATE_INDEX" val="99"/>
  <p:tag name="KSO_WM_UNIT_TYPE" val="l_i"/>
  <p:tag name="KSO_WM_UNIT_INDEX" val="1_2"/>
  <p:tag name="KSO_WM_UNIT_ID" val="260*l_i*1_2"/>
  <p:tag name="KSO_WM_UNIT_CLEAR" val="1"/>
  <p:tag name="KSO_WM_UNIT_LAYERLEVEL" val="1_1"/>
  <p:tag name="KSO_WM_BEAUTIFY_FLAG" val="#wm#"/>
  <p:tag name="KSO_WM_DIAGRAM_GROUP_CODE" val="l1-1"/>
  <p:tag name="KSO_WM_TAG_VERSION" val="1.0"/>
  <p:tag name="KSO_WM_UNIT_LINE_FORE_SCHEMECOLOR_INDEX" val="14"/>
  <p:tag name="KSO_WM_UNIT_LINE_FILL_TYPE" val="2"/>
  <p:tag name="KSO_WM_UNIT_USESOURCEFORMAT_APPLY" val="0"/>
</p:tagLst>
</file>

<file path=ppt/tags/tag50.xml><?xml version="1.0" encoding="utf-8"?>
<p:tagLst xmlns:p="http://schemas.openxmlformats.org/presentationml/2006/main">
  <p:tag name="KSO_WM_UNIT_PLACING_PICTURE_USER_VIEWPORT" val="{&quot;height&quot;:2214.5547769212799,&quot;width&quot;:1738.8685137992736}"/>
</p:tagLst>
</file>

<file path=ppt/tags/tag51.xml><?xml version="1.0" encoding="utf-8"?>
<p:tagLst xmlns:p="http://schemas.openxmlformats.org/presentationml/2006/main">
  <p:tag name="KSO_WM_UNIT_PLACING_PICTURE_USER_VIEWPORT" val="{&quot;height&quot;:2365.2261153935997,&quot;width&quot;:2009.5858591335468}"/>
</p:tagLst>
</file>

<file path=ppt/tags/tag52.xml><?xml version="1.0" encoding="utf-8"?>
<p:tagLst xmlns:p="http://schemas.openxmlformats.org/presentationml/2006/main">
  <p:tag name="KSO_WM_UNIT_PLACING_PICTURE_USER_VIEWPORT" val="{&quot;height&quot;:2196.5056061667833,&quot;width&quot;:1618.0265683457139}"/>
</p:tagLst>
</file>

<file path=ppt/tags/tag53.xml><?xml version="1.0" encoding="utf-8"?>
<p:tagLst xmlns:p="http://schemas.openxmlformats.org/presentationml/2006/main">
  <p:tag name="KSO_WM_UNIT_PLACING_PICTURE_USER_VIEWPORT" val="{&quot;height&quot;:2197.2903527213266,&quot;width&quot;:1570.1606029387845}"/>
</p:tagLst>
</file>

<file path=ppt/tags/tag54.xml><?xml version="1.0" encoding="utf-8"?>
<p:tagLst xmlns:p="http://schemas.openxmlformats.org/presentationml/2006/main">
  <p:tag name="KSO_WM_UNIT_PLACING_PICTURE_USER_VIEWPORT" val="{&quot;height&quot;:2831.3655687923383,&quot;width&quot;:1946.0261345768042}"/>
</p:tagLst>
</file>

<file path=ppt/tags/tag55.xml><?xml version="1.0" encoding="utf-8"?>
<p:tagLst xmlns:p="http://schemas.openxmlformats.org/presentationml/2006/main">
  <p:tag name="KSO_WM_UNIT_PLACING_PICTURE_USER_VIEWPORT" val="{&quot;height&quot;:2216.9090165849102,&quot;width&quot;:1738.083825841783}"/>
</p:tagLst>
</file>

<file path=ppt/tags/tag56.xml><?xml version="1.0" encoding="utf-8"?>
<p:tagLst xmlns:p="http://schemas.openxmlformats.org/presentationml/2006/main">
  <p:tag name="KSO_WM_UNIT_PLACING_PICTURE_USER_VIEWPORT" val="{&quot;height&quot;:2242.0209063302964,&quot;width&quot;:2169.6622024616386}"/>
</p:tagLst>
</file>

<file path=ppt/tags/tag57.xml><?xml version="1.0" encoding="utf-8"?>
<p:tagLst xmlns:p="http://schemas.openxmlformats.org/presentationml/2006/main">
  <p:tag name="KSO_WM_UNIT_PLACING_PICTURE_USER_VIEWPORT" val="{&quot;height&quot;:2242.8056528848401,&quot;width&quot;:1643.1365829854146}"/>
</p:tagLst>
</file>

<file path=ppt/tags/tag58.xml><?xml version="1.0" encoding="utf-8"?>
<p:tagLst xmlns:p="http://schemas.openxmlformats.org/presentationml/2006/main">
  <p:tag name="KSO_WM_UNIT_PLACING_PICTURE_USER_VIEWPORT" val="{&quot;height&quot;:2243.5903994393834,&quot;width&quot;:1643.1365829854146}"/>
</p:tagLst>
</file>

<file path=ppt/tags/tag59.xml><?xml version="1.0" encoding="utf-8"?>
<p:tagLst xmlns:p="http://schemas.openxmlformats.org/presentationml/2006/main">
  <p:tag name="KSO_WM_UNIT_PLACING_PICTURE_USER_VIEWPORT" val="{&quot;height&quot;:2242.8056528848401,&quot;width&quot;:1643.1365829854146}"/>
</p:tagLst>
</file>

<file path=ppt/tags/tag6.xml><?xml version="1.0" encoding="utf-8"?>
<p:tagLst xmlns:p="http://schemas.openxmlformats.org/presentationml/2006/main">
  <p:tag name="KSO_WM_TEMPLATE_CATEGORY" val="diagram"/>
  <p:tag name="KSO_WM_TEMPLATE_INDEX" val="99"/>
  <p:tag name="KSO_WM_UNIT_TYPE" val="l_i"/>
  <p:tag name="KSO_WM_UNIT_INDEX" val="1_3"/>
  <p:tag name="KSO_WM_UNIT_ID" val="260*l_i*1_3"/>
  <p:tag name="KSO_WM_UNIT_CLEAR" val="1"/>
  <p:tag name="KSO_WM_UNIT_LAYERLEVEL" val="1_1"/>
  <p:tag name="KSO_WM_BEAUTIFY_FLAG" val="#wm#"/>
  <p:tag name="KSO_WM_DIAGRAM_GROUP_CODE" val="l1-1"/>
  <p:tag name="KSO_WM_TAG_VERSION" val="1.0"/>
  <p:tag name="KSO_WM_UNIT_TEXT_FILL_FORE_SCHEMECOLOR_INDEX" val="5"/>
  <p:tag name="KSO_WM_UNIT_TEXT_FILL_TYPE" val="1"/>
  <p:tag name="KSO_WM_UNIT_USESOURCEFORMAT_APPLY" val="0"/>
</p:tagLst>
</file>

<file path=ppt/tags/tag60.xml><?xml version="1.0" encoding="utf-8"?>
<p:tagLst xmlns:p="http://schemas.openxmlformats.org/presentationml/2006/main">
  <p:tag name="KSO_WM_UNIT_PLACING_PICTURE_USER_VIEWPORT" val="{&quot;height&quot;:2216.9090165849102,&quot;width&quot;:1643.1365829854146}"/>
</p:tagLst>
</file>

<file path=ppt/tags/tag61.xml><?xml version="1.0" encoding="utf-8"?>
<p:tagLst xmlns:p="http://schemas.openxmlformats.org/presentationml/2006/main">
  <p:tag name="KSO_WM_UNIT_PLACING_PICTURE_USER_VIEWPORT" val="{&quot;height&quot;:2242.8056528848401,&quot;width&quot;:1643.1365829854146}"/>
</p:tagLst>
</file>

<file path=ppt/tags/tag62.xml><?xml version="1.0" encoding="utf-8"?>
<p:tagLst xmlns:p="http://schemas.openxmlformats.org/presentationml/2006/main">
  <p:tag name="KSO_WM_UNIT_PLACING_PICTURE_USER_VIEWPORT" val="{&quot;height&quot;:2244.3751459939267,&quot;width&quot;:1643.1365829854146}"/>
</p:tagLst>
</file>

<file path=ppt/tags/tag63.xml><?xml version="1.0" encoding="utf-8"?>
<p:tagLst xmlns:p="http://schemas.openxmlformats.org/presentationml/2006/main">
  <p:tag name="KSO_WM_UNIT_PLACING_PICTURE_USER_VIEWPORT" val="{&quot;height&quot;:2176.1021957486569,&quot;width&quot;:1844.0167001030202}"/>
</p:tagLst>
</file>

<file path=ppt/tags/tag64.xml><?xml version="1.0" encoding="utf-8"?>
<p:tagLst xmlns:p="http://schemas.openxmlformats.org/presentationml/2006/main">
  <p:tag name="KSO_WM_UNIT_PLACING_PICTURE_USER_VIEWPORT" val="{&quot;height&quot;:2253.0073580939033,&quot;width&quot;:1643.1365829854146}"/>
</p:tagLst>
</file>

<file path=ppt/tags/tag65.xml><?xml version="1.0" encoding="utf-8"?>
<p:tagLst xmlns:p="http://schemas.openxmlformats.org/presentationml/2006/main">
  <p:tag name="KSO_WM_UNIT_PLACING_PICTURE_USER_VIEWPORT" val="{&quot;height&quot;:2252.2226115393601,&quot;width&quot;:1570.9452908962751}"/>
</p:tagLst>
</file>

<file path=ppt/tags/tag66.xml><?xml version="1.0" encoding="utf-8"?>
<p:tagLst xmlns:p="http://schemas.openxmlformats.org/presentationml/2006/main">
  <p:tag name="KSO_WM_UNIT_PLACING_PICTURE_USER_VIEWPORT" val="{&quot;height&quot;:2262.4243167484233,&quot;width&quot;:1629.012199750583}"/>
</p:tagLst>
</file>

<file path=ppt/tags/tag67.xml><?xml version="1.0" encoding="utf-8"?>
<p:tagLst xmlns:p="http://schemas.openxmlformats.org/presentationml/2006/main">
  <p:tag name="KSO_WM_UNIT_PLACING_PICTURE_USER_VIEWPORT" val="{&quot;height&quot;:2245.9446391030133,&quot;width&quot;:1555.2515317464622}"/>
</p:tagLst>
</file>

<file path=ppt/tags/tag68.xml><?xml version="1.0" encoding="utf-8"?>
<p:tagLst xmlns:p="http://schemas.openxmlformats.org/presentationml/2006/main">
  <p:tag name="KSO_WM_UNIT_PLACING_PICTURE_USER_VIEWPORT" val="{&quot;height&quot;:2352.6701705209061,&quot;width&quot;:1724.744130564442}"/>
</p:tagLst>
</file>

<file path=ppt/tags/tag69.xml><?xml version="1.0" encoding="utf-8"?>
<p:tagLst xmlns:p="http://schemas.openxmlformats.org/presentationml/2006/main">
  <p:tag name="KSO_WM_UNIT_PLACING_PICTURE_USER_VIEWPORT" val="{&quot;height&quot;:2346.3921980845598,&quot;width&quot;:1727.0981944369139}"/>
</p:tagLst>
</file>

<file path=ppt/tags/tag7.xml><?xml version="1.0" encoding="utf-8"?>
<p:tagLst xmlns:p="http://schemas.openxmlformats.org/presentationml/2006/main">
  <p:tag name="KSO_WM_BEAUTIFY_FLAG" val="#wm#"/>
  <p:tag name="KSO_WM_UNIT_TYPE" val="i"/>
  <p:tag name="KSO_WM_UNIT_ID" val="diagram99_5*i*0"/>
  <p:tag name="KSO_WM_TEMPLATE_CATEGORY" val="diagram"/>
  <p:tag name="KSO_WM_TEMPLATE_INDEX" val="99"/>
  <p:tag name="KSO_WM_TAG_VERSION" val="1.0"/>
  <p:tag name="KSO_WM_UNIT_INDEX" val="0"/>
</p:tagLst>
</file>

<file path=ppt/tags/tag8.xml><?xml version="1.0" encoding="utf-8"?>
<p:tagLst xmlns:p="http://schemas.openxmlformats.org/presentationml/2006/main">
  <p:tag name="KSO_WM_TEMPLATE_CATEGORY" val="diagram"/>
  <p:tag name="KSO_WM_TEMPLATE_INDEX" val="99"/>
  <p:tag name="KSO_WM_UNIT_TYPE" val="l_h_a"/>
  <p:tag name="KSO_WM_UNIT_INDEX" val="1_1_1"/>
  <p:tag name="KSO_WM_UNIT_ID" val="260*l_h_a*1_1_1"/>
  <p:tag name="KSO_WM_UNIT_CLEAR" val="1"/>
  <p:tag name="KSO_WM_UNIT_LAYERLEVEL" val="1_1_1"/>
  <p:tag name="KSO_WM_UNIT_VALUE" val="19"/>
  <p:tag name="KSO_WM_UNIT_HIGHLIGHT" val="0"/>
  <p:tag name="KSO_WM_UNIT_COMPATIBLE" val="0"/>
  <p:tag name="KSO_WM_BEAUTIFY_FLAG" val="#wm#"/>
  <p:tag name="KSO_WM_UNIT_PRESET_TEXT_INDEX" val="4"/>
  <p:tag name="KSO_WM_UNIT_PRESET_TEXT_LEN" val="12"/>
  <p:tag name="KSO_WM_DIAGRAM_GROUP_CODE" val="l1-1"/>
  <p:tag name="KSO_WM_TAG_VERSION" val="1.0"/>
  <p:tag name="KSO_WM_UNIT_TEXT_FILL_FORE_SCHEMECOLOR_INDEX" val="5"/>
  <p:tag name="KSO_WM_UNIT_TEXT_FILL_TYPE" val="1"/>
  <p:tag name="KSO_WM_UNIT_USESOURCEFORMAT_APPLY" val="0"/>
</p:tagLst>
</file>

<file path=ppt/tags/tag9.xml><?xml version="1.0" encoding="utf-8"?>
<p:tagLst xmlns:p="http://schemas.openxmlformats.org/presentationml/2006/main">
  <p:tag name="KSO_WM_TEMPLATE_CATEGORY" val="diagram"/>
  <p:tag name="KSO_WM_TEMPLATE_INDEX" val="99"/>
  <p:tag name="KSO_WM_UNIT_TYPE" val="l_i"/>
  <p:tag name="KSO_WM_UNIT_INDEX" val="1_1"/>
  <p:tag name="KSO_WM_UNIT_ID" val="260*l_i*1_1"/>
  <p:tag name="KSO_WM_UNIT_CLEAR" val="1"/>
  <p:tag name="KSO_WM_UNIT_LAYERLEVEL" val="1_1"/>
  <p:tag name="KSO_WM_BEAUTIFY_FLAG" val="#wm#"/>
  <p:tag name="KSO_WM_DIAGRAM_GROUP_CODE" val="l1-1"/>
  <p:tag name="KSO_WM_TAG_VERSION" val="1.0"/>
  <p:tag name="KSO_WM_UNIT_FILL_FORE_SCHEMECOLOR_INDEX" val="14"/>
  <p:tag name="KSO_WM_UNIT_FILL_TYPE" val="1"/>
  <p:tag name="KSO_WM_UNIT_USESOURCEFORMAT_APPLY" val="0"/>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8443</Words>
  <Application>WPS 演示</Application>
  <PresentationFormat>全屏显示(4:3)</PresentationFormat>
  <Paragraphs>767</Paragraphs>
  <Slides>36</Slides>
  <Notes>2</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36</vt:i4>
      </vt:variant>
    </vt:vector>
  </HeadingPairs>
  <TitlesOfParts>
    <vt:vector size="46" baseType="lpstr">
      <vt:lpstr>Arial</vt:lpstr>
      <vt:lpstr>宋体</vt:lpstr>
      <vt:lpstr>Wingdings</vt:lpstr>
      <vt:lpstr>微软雅黑</vt:lpstr>
      <vt:lpstr>Wingdings</vt:lpstr>
      <vt:lpstr>Impact</vt:lpstr>
      <vt:lpstr>Arial Unicode MS</vt:lpstr>
      <vt:lpstr>Calibri</vt:lpstr>
      <vt:lpstr>方正粗黑宋简体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http://www.deepbbs.org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cstor</dc:creator>
  <cp:lastModifiedBy>YAYA</cp:lastModifiedBy>
  <cp:revision>353</cp:revision>
  <dcterms:created xsi:type="dcterms:W3CDTF">2015-11-23T03:31:00Z</dcterms:created>
  <dcterms:modified xsi:type="dcterms:W3CDTF">2021-03-17T01:26:49Z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