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781" r:id="rId2"/>
    <p:sldId id="788" r:id="rId3"/>
    <p:sldId id="789" r:id="rId4"/>
    <p:sldId id="906" r:id="rId5"/>
    <p:sldId id="848" r:id="rId6"/>
    <p:sldId id="907" r:id="rId7"/>
    <p:sldId id="908" r:id="rId8"/>
    <p:sldId id="909" r:id="rId9"/>
    <p:sldId id="849" r:id="rId10"/>
    <p:sldId id="910" r:id="rId11"/>
    <p:sldId id="911" r:id="rId12"/>
    <p:sldId id="912" r:id="rId13"/>
    <p:sldId id="918" r:id="rId14"/>
    <p:sldId id="850" r:id="rId15"/>
    <p:sldId id="913" r:id="rId16"/>
    <p:sldId id="919" r:id="rId17"/>
    <p:sldId id="851" r:id="rId18"/>
    <p:sldId id="914" r:id="rId19"/>
    <p:sldId id="915" r:id="rId20"/>
    <p:sldId id="916" r:id="rId21"/>
    <p:sldId id="920" r:id="rId22"/>
    <p:sldId id="921" r:id="rId23"/>
    <p:sldId id="922" r:id="rId24"/>
    <p:sldId id="923" r:id="rId25"/>
    <p:sldId id="924" r:id="rId26"/>
    <p:sldId id="925" r:id="rId27"/>
    <p:sldId id="926" r:id="rId28"/>
    <p:sldId id="927" r:id="rId29"/>
    <p:sldId id="928" r:id="rId30"/>
    <p:sldId id="929" r:id="rId31"/>
    <p:sldId id="930" r:id="rId32"/>
    <p:sldId id="931" r:id="rId33"/>
    <p:sldId id="932" r:id="rId34"/>
    <p:sldId id="933" r:id="rId35"/>
    <p:sldId id="934" r:id="rId36"/>
    <p:sldId id="852" r:id="rId37"/>
    <p:sldId id="940" r:id="rId38"/>
    <p:sldId id="935" r:id="rId39"/>
    <p:sldId id="936" r:id="rId40"/>
    <p:sldId id="937" r:id="rId41"/>
    <p:sldId id="941" r:id="rId42"/>
    <p:sldId id="938" r:id="rId43"/>
    <p:sldId id="939" r:id="rId44"/>
    <p:sldId id="782" r:id="rId45"/>
    <p:sldId id="905" r:id="rId46"/>
    <p:sldId id="902" r:id="rId47"/>
    <p:sldId id="904" r:id="rId48"/>
    <p:sldId id="787" r:id="rId4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n how" initials="ch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3399"/>
    <a:srgbClr val="000099"/>
    <a:srgbClr val="0033CC"/>
    <a:srgbClr val="3D89BC"/>
    <a:srgbClr val="008EC0"/>
    <a:srgbClr val="0099FF"/>
    <a:srgbClr val="33CCFF"/>
    <a:srgbClr val="E6E6E6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000" autoAdjust="0"/>
    <p:restoredTop sz="88759" autoAdjust="0"/>
  </p:normalViewPr>
  <p:slideViewPr>
    <p:cSldViewPr snapToGrid="0" showGuides="1">
      <p:cViewPr varScale="1">
        <p:scale>
          <a:sx n="99" d="100"/>
          <a:sy n="99" d="100"/>
        </p:scale>
        <p:origin x="-778" y="-72"/>
      </p:cViewPr>
      <p:guideLst>
        <p:guide orient="horz" pos="4029"/>
        <p:guide orient="horz" pos="1489"/>
        <p:guide orient="horz" pos="792"/>
        <p:guide pos="1823"/>
        <p:guide pos="175"/>
        <p:guide pos="5488"/>
        <p:guide pos="127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870"/>
    </p:cViewPr>
  </p:sorterViewPr>
  <p:notesViewPr>
    <p:cSldViewPr snapToGrid="0" showGuides="1">
      <p:cViewPr varScale="1">
        <p:scale>
          <a:sx n="86" d="100"/>
          <a:sy n="86" d="100"/>
        </p:scale>
        <p:origin x="-3846" y="-90"/>
      </p:cViewPr>
      <p:guideLst>
        <p:guide orient="horz" pos="2981"/>
        <p:guide pos="211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image" Target="../media/image46.wmf"/><Relationship Id="rId7" Type="http://schemas.openxmlformats.org/officeDocument/2006/relationships/image" Target="../media/image50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6" Type="http://schemas.openxmlformats.org/officeDocument/2006/relationships/image" Target="../media/image49.wmf"/><Relationship Id="rId11" Type="http://schemas.openxmlformats.org/officeDocument/2006/relationships/image" Target="../media/image54.wmf"/><Relationship Id="rId5" Type="http://schemas.openxmlformats.org/officeDocument/2006/relationships/image" Target="../media/image48.wmf"/><Relationship Id="rId10" Type="http://schemas.openxmlformats.org/officeDocument/2006/relationships/image" Target="../media/image53.wmf"/><Relationship Id="rId4" Type="http://schemas.openxmlformats.org/officeDocument/2006/relationships/image" Target="../media/image47.wmf"/><Relationship Id="rId9" Type="http://schemas.openxmlformats.org/officeDocument/2006/relationships/image" Target="../media/image52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6" Type="http://schemas.openxmlformats.org/officeDocument/2006/relationships/image" Target="../media/image60.wmf"/><Relationship Id="rId5" Type="http://schemas.openxmlformats.org/officeDocument/2006/relationships/image" Target="../media/image59.wmf"/><Relationship Id="rId4" Type="http://schemas.openxmlformats.org/officeDocument/2006/relationships/image" Target="../media/image58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7" Type="http://schemas.openxmlformats.org/officeDocument/2006/relationships/image" Target="../media/image70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Relationship Id="rId6" Type="http://schemas.openxmlformats.org/officeDocument/2006/relationships/image" Target="../media/image69.wmf"/><Relationship Id="rId5" Type="http://schemas.openxmlformats.org/officeDocument/2006/relationships/image" Target="../media/image68.wmf"/><Relationship Id="rId4" Type="http://schemas.openxmlformats.org/officeDocument/2006/relationships/image" Target="../media/image67.w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13" Type="http://schemas.openxmlformats.org/officeDocument/2006/relationships/image" Target="../media/image83.wmf"/><Relationship Id="rId3" Type="http://schemas.openxmlformats.org/officeDocument/2006/relationships/image" Target="../media/image73.wmf"/><Relationship Id="rId7" Type="http://schemas.openxmlformats.org/officeDocument/2006/relationships/image" Target="../media/image77.wmf"/><Relationship Id="rId12" Type="http://schemas.openxmlformats.org/officeDocument/2006/relationships/image" Target="../media/image82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6" Type="http://schemas.openxmlformats.org/officeDocument/2006/relationships/image" Target="../media/image76.wmf"/><Relationship Id="rId11" Type="http://schemas.openxmlformats.org/officeDocument/2006/relationships/image" Target="../media/image81.wmf"/><Relationship Id="rId5" Type="http://schemas.openxmlformats.org/officeDocument/2006/relationships/image" Target="../media/image75.wmf"/><Relationship Id="rId15" Type="http://schemas.openxmlformats.org/officeDocument/2006/relationships/image" Target="../media/image85.wmf"/><Relationship Id="rId10" Type="http://schemas.openxmlformats.org/officeDocument/2006/relationships/image" Target="../media/image80.wmf"/><Relationship Id="rId4" Type="http://schemas.openxmlformats.org/officeDocument/2006/relationships/image" Target="../media/image74.wmf"/><Relationship Id="rId9" Type="http://schemas.openxmlformats.org/officeDocument/2006/relationships/image" Target="../media/image79.wmf"/><Relationship Id="rId14" Type="http://schemas.openxmlformats.org/officeDocument/2006/relationships/image" Target="../media/image84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Relationship Id="rId6" Type="http://schemas.openxmlformats.org/officeDocument/2006/relationships/image" Target="../media/image96.wmf"/><Relationship Id="rId5" Type="http://schemas.openxmlformats.org/officeDocument/2006/relationships/image" Target="../media/image95.wmf"/><Relationship Id="rId4" Type="http://schemas.openxmlformats.org/officeDocument/2006/relationships/image" Target="../media/image94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image" Target="../media/image97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wmf"/><Relationship Id="rId1" Type="http://schemas.openxmlformats.org/officeDocument/2006/relationships/image" Target="../media/image99.wmf"/><Relationship Id="rId4" Type="http://schemas.openxmlformats.org/officeDocument/2006/relationships/image" Target="../media/image102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105.wmf"/><Relationship Id="rId1" Type="http://schemas.openxmlformats.org/officeDocument/2006/relationships/image" Target="../media/image104.wmf"/><Relationship Id="rId4" Type="http://schemas.openxmlformats.org/officeDocument/2006/relationships/image" Target="../media/image107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110.wmf"/><Relationship Id="rId1" Type="http://schemas.openxmlformats.org/officeDocument/2006/relationships/image" Target="../media/image109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drawings/_rels/vmlDrawing2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wmf"/><Relationship Id="rId3" Type="http://schemas.openxmlformats.org/officeDocument/2006/relationships/image" Target="../media/image116.wmf"/><Relationship Id="rId7" Type="http://schemas.openxmlformats.org/officeDocument/2006/relationships/image" Target="../media/image120.wmf"/><Relationship Id="rId12" Type="http://schemas.openxmlformats.org/officeDocument/2006/relationships/image" Target="../media/image125.wmf"/><Relationship Id="rId2" Type="http://schemas.openxmlformats.org/officeDocument/2006/relationships/image" Target="../media/image115.wmf"/><Relationship Id="rId1" Type="http://schemas.openxmlformats.org/officeDocument/2006/relationships/image" Target="../media/image114.wmf"/><Relationship Id="rId6" Type="http://schemas.openxmlformats.org/officeDocument/2006/relationships/image" Target="../media/image119.wmf"/><Relationship Id="rId11" Type="http://schemas.openxmlformats.org/officeDocument/2006/relationships/image" Target="../media/image124.wmf"/><Relationship Id="rId5" Type="http://schemas.openxmlformats.org/officeDocument/2006/relationships/image" Target="../media/image118.wmf"/><Relationship Id="rId10" Type="http://schemas.openxmlformats.org/officeDocument/2006/relationships/image" Target="../media/image123.wmf"/><Relationship Id="rId4" Type="http://schemas.openxmlformats.org/officeDocument/2006/relationships/image" Target="../media/image117.wmf"/><Relationship Id="rId9" Type="http://schemas.openxmlformats.org/officeDocument/2006/relationships/image" Target="../media/image122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30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wmf"/><Relationship Id="rId13" Type="http://schemas.openxmlformats.org/officeDocument/2006/relationships/image" Target="../media/image139.wmf"/><Relationship Id="rId3" Type="http://schemas.openxmlformats.org/officeDocument/2006/relationships/image" Target="../media/image129.wmf"/><Relationship Id="rId7" Type="http://schemas.openxmlformats.org/officeDocument/2006/relationships/image" Target="../media/image133.wmf"/><Relationship Id="rId12" Type="http://schemas.openxmlformats.org/officeDocument/2006/relationships/image" Target="../media/image138.wmf"/><Relationship Id="rId2" Type="http://schemas.openxmlformats.org/officeDocument/2006/relationships/image" Target="../media/image128.wmf"/><Relationship Id="rId1" Type="http://schemas.openxmlformats.org/officeDocument/2006/relationships/image" Target="../media/image127.wmf"/><Relationship Id="rId6" Type="http://schemas.openxmlformats.org/officeDocument/2006/relationships/image" Target="../media/image132.wmf"/><Relationship Id="rId11" Type="http://schemas.openxmlformats.org/officeDocument/2006/relationships/image" Target="../media/image137.wmf"/><Relationship Id="rId5" Type="http://schemas.openxmlformats.org/officeDocument/2006/relationships/image" Target="../media/image131.wmf"/><Relationship Id="rId15" Type="http://schemas.openxmlformats.org/officeDocument/2006/relationships/image" Target="../media/image141.wmf"/><Relationship Id="rId10" Type="http://schemas.openxmlformats.org/officeDocument/2006/relationships/image" Target="../media/image136.wmf"/><Relationship Id="rId4" Type="http://schemas.openxmlformats.org/officeDocument/2006/relationships/image" Target="../media/image130.wmf"/><Relationship Id="rId9" Type="http://schemas.openxmlformats.org/officeDocument/2006/relationships/image" Target="../media/image135.wmf"/><Relationship Id="rId14" Type="http://schemas.openxmlformats.org/officeDocument/2006/relationships/image" Target="../media/image140.wmf"/></Relationships>
</file>

<file path=ppt/drawings/_rels/vmlDrawing3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wmf"/><Relationship Id="rId3" Type="http://schemas.openxmlformats.org/officeDocument/2006/relationships/image" Target="../media/image129.wmf"/><Relationship Id="rId7" Type="http://schemas.openxmlformats.org/officeDocument/2006/relationships/image" Target="../media/image145.wmf"/><Relationship Id="rId2" Type="http://schemas.openxmlformats.org/officeDocument/2006/relationships/image" Target="../media/image128.wmf"/><Relationship Id="rId1" Type="http://schemas.openxmlformats.org/officeDocument/2006/relationships/image" Target="../media/image127.wmf"/><Relationship Id="rId6" Type="http://schemas.openxmlformats.org/officeDocument/2006/relationships/image" Target="../media/image144.wmf"/><Relationship Id="rId5" Type="http://schemas.openxmlformats.org/officeDocument/2006/relationships/image" Target="../media/image143.wmf"/><Relationship Id="rId10" Type="http://schemas.openxmlformats.org/officeDocument/2006/relationships/image" Target="../media/image148.wmf"/><Relationship Id="rId4" Type="http://schemas.openxmlformats.org/officeDocument/2006/relationships/image" Target="../media/image142.wmf"/><Relationship Id="rId9" Type="http://schemas.openxmlformats.org/officeDocument/2006/relationships/image" Target="../media/image147.w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wmf"/><Relationship Id="rId7" Type="http://schemas.openxmlformats.org/officeDocument/2006/relationships/image" Target="../media/image153.wmf"/><Relationship Id="rId2" Type="http://schemas.openxmlformats.org/officeDocument/2006/relationships/image" Target="../media/image128.wmf"/><Relationship Id="rId1" Type="http://schemas.openxmlformats.org/officeDocument/2006/relationships/image" Target="../media/image127.wmf"/><Relationship Id="rId6" Type="http://schemas.openxmlformats.org/officeDocument/2006/relationships/image" Target="../media/image152.wmf"/><Relationship Id="rId5" Type="http://schemas.openxmlformats.org/officeDocument/2006/relationships/image" Target="../media/image151.wmf"/><Relationship Id="rId4" Type="http://schemas.openxmlformats.org/officeDocument/2006/relationships/image" Target="../media/image15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image" Target="../media/image35.wmf"/><Relationship Id="rId7" Type="http://schemas.openxmlformats.org/officeDocument/2006/relationships/image" Target="../media/image39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6" Type="http://schemas.openxmlformats.org/officeDocument/2006/relationships/image" Target="../media/image38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41.wmf"/><Relationship Id="rId6" Type="http://schemas.openxmlformats.org/officeDocument/2006/relationships/image" Target="../media/image43.wmf"/><Relationship Id="rId5" Type="http://schemas.openxmlformats.org/officeDocument/2006/relationships/image" Target="../media/image42.wmf"/><Relationship Id="rId4" Type="http://schemas.openxmlformats.org/officeDocument/2006/relationships/image" Target="../media/image2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DE7DF6-C895-4E53-B71A-F20B4CC8237B}" type="datetimeFigureOut">
              <a:rPr lang="zh-CN" altLang="en-US" smtClean="0">
                <a:ea typeface="微软雅黑" panose="020B0503020204020204" pitchFamily="34" charset="-122"/>
              </a:rPr>
              <a:t>2022/4/18</a:t>
            </a:fld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44FD6-F94A-461E-99AC-D29D4ACC8083}" type="slidenum">
              <a:rPr lang="zh-CN" altLang="en-US" smtClean="0">
                <a:ea typeface="微软雅黑" panose="020B0503020204020204" pitchFamily="34" charset="-122"/>
              </a:rPr>
              <a:t>‹#›</a:t>
            </a:fld>
            <a:endParaRPr lang="zh-CN" altLang="en-US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04609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422EFC78-32FE-4758-B504-92B4D0B9F0AA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84C1B800-BCBD-4262-B579-5F77D9EE25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771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5E1B-70AA-4D6D-A851-01FA6AD8BF9A}" type="datetime1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926-9446-4F62-9ECE-08A9B18F975E}" type="datetime1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336F-82DC-4654-9554-07866832948F}" type="datetime1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3B142-B2B8-4750-964D-A3BDE93F3EF2}" type="datetime1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838B-5E56-4490-B16F-070FD98B5E3F}" type="datetime1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4C82377E-F97D-47AE-AC5E-84E924FDA804}" type="datetimeFigureOut">
              <a:rPr lang="zh-CN" altLang="en-US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67C3AAF4-1844-4EEA-8132-22A06EE6489A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8509C01B-2147-4857-BC9C-29BBF313931D}" type="datetimeFigureOut">
              <a:rPr lang="zh-CN" altLang="en-US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F9AD98D2-E8AF-49B1-9C8C-175DE0A5BE7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701675" y="233363"/>
            <a:ext cx="7829550" cy="57594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1675" y="233363"/>
            <a:ext cx="7829550" cy="59531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701675" y="1628775"/>
            <a:ext cx="7829550" cy="4364038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r="15524" b="21730"/>
          <a:stretch>
            <a:fillRect/>
          </a:stretch>
        </p:blipFill>
        <p:spPr>
          <a:xfrm>
            <a:off x="396" y="3389050"/>
            <a:ext cx="9143604" cy="346895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0" y="0"/>
            <a:ext cx="9144000" cy="101600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A8EB-3E98-45DF-95F9-20499AB89BB5}" type="datetime1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B168-BF23-49EB-A4EA-A33054B30FF3}" type="datetime1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3E32-CF70-4BAE-9C47-A15603A9F1F6}" type="datetime1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5835-E83C-4B3D-BEF0-E2AC128A0F5B}" type="datetime1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33AF3-DAC5-4E98-94B6-B2F606A2A076}" type="datetime1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08F32-F09A-4344-B65D-3757FEAF56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13" Type="http://schemas.openxmlformats.org/officeDocument/2006/relationships/oleObject" Target="../embeddings/oleObject30.bin"/><Relationship Id="rId18" Type="http://schemas.openxmlformats.org/officeDocument/2006/relationships/oleObject" Target="../embeddings/oleObject33.bin"/><Relationship Id="rId3" Type="http://schemas.openxmlformats.org/officeDocument/2006/relationships/image" Target="../media/image4.png"/><Relationship Id="rId21" Type="http://schemas.openxmlformats.org/officeDocument/2006/relationships/image" Target="../media/image40.wmf"/><Relationship Id="rId7" Type="http://schemas.openxmlformats.org/officeDocument/2006/relationships/oleObject" Target="../embeddings/oleObject27.bin"/><Relationship Id="rId12" Type="http://schemas.openxmlformats.org/officeDocument/2006/relationships/image" Target="../media/image36.wmf"/><Relationship Id="rId17" Type="http://schemas.openxmlformats.org/officeDocument/2006/relationships/image" Target="../media/image38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2.bin"/><Relationship Id="rId20" Type="http://schemas.openxmlformats.org/officeDocument/2006/relationships/oleObject" Target="../embeddings/oleObject34.bin"/><Relationship Id="rId1" Type="http://schemas.openxmlformats.org/officeDocument/2006/relationships/vmlDrawing" Target="../drawings/vmlDrawing7.vml"/><Relationship Id="rId6" Type="http://schemas.openxmlformats.org/officeDocument/2006/relationships/image" Target="../media/image33.wmf"/><Relationship Id="rId11" Type="http://schemas.openxmlformats.org/officeDocument/2006/relationships/oleObject" Target="../embeddings/oleObject29.bin"/><Relationship Id="rId5" Type="http://schemas.openxmlformats.org/officeDocument/2006/relationships/oleObject" Target="../embeddings/oleObject26.bin"/><Relationship Id="rId15" Type="http://schemas.openxmlformats.org/officeDocument/2006/relationships/oleObject" Target="../embeddings/oleObject31.bin"/><Relationship Id="rId10" Type="http://schemas.openxmlformats.org/officeDocument/2006/relationships/image" Target="../media/image35.wmf"/><Relationship Id="rId19" Type="http://schemas.openxmlformats.org/officeDocument/2006/relationships/image" Target="../media/image39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28.bin"/><Relationship Id="rId14" Type="http://schemas.openxmlformats.org/officeDocument/2006/relationships/image" Target="../media/image37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4.png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35.bin"/><Relationship Id="rId10" Type="http://schemas.openxmlformats.org/officeDocument/2006/relationships/image" Target="../media/image27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37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oleObject" Target="../embeddings/oleObject42.bin"/><Relationship Id="rId3" Type="http://schemas.openxmlformats.org/officeDocument/2006/relationships/image" Target="../media/image4.png"/><Relationship Id="rId7" Type="http://schemas.openxmlformats.org/officeDocument/2006/relationships/oleObject" Target="../embeddings/oleObject39.bin"/><Relationship Id="rId12" Type="http://schemas.openxmlformats.org/officeDocument/2006/relationships/image" Target="../media/image27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3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41.wmf"/><Relationship Id="rId11" Type="http://schemas.openxmlformats.org/officeDocument/2006/relationships/oleObject" Target="../embeddings/oleObject41.bin"/><Relationship Id="rId5" Type="http://schemas.openxmlformats.org/officeDocument/2006/relationships/oleObject" Target="../embeddings/oleObject38.bin"/><Relationship Id="rId15" Type="http://schemas.openxmlformats.org/officeDocument/2006/relationships/oleObject" Target="../embeddings/oleObject43.bin"/><Relationship Id="rId10" Type="http://schemas.openxmlformats.org/officeDocument/2006/relationships/image" Target="../media/image26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40.bin"/><Relationship Id="rId14" Type="http://schemas.openxmlformats.org/officeDocument/2006/relationships/image" Target="../media/image42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13" Type="http://schemas.openxmlformats.org/officeDocument/2006/relationships/oleObject" Target="../embeddings/oleObject48.bin"/><Relationship Id="rId18" Type="http://schemas.openxmlformats.org/officeDocument/2006/relationships/image" Target="../media/image50.wmf"/><Relationship Id="rId26" Type="http://schemas.openxmlformats.org/officeDocument/2006/relationships/oleObject" Target="../embeddings/oleObject55.bin"/><Relationship Id="rId3" Type="http://schemas.openxmlformats.org/officeDocument/2006/relationships/image" Target="../media/image4.png"/><Relationship Id="rId21" Type="http://schemas.openxmlformats.org/officeDocument/2006/relationships/oleObject" Target="../embeddings/oleObject52.bin"/><Relationship Id="rId7" Type="http://schemas.openxmlformats.org/officeDocument/2006/relationships/oleObject" Target="../embeddings/oleObject45.bin"/><Relationship Id="rId12" Type="http://schemas.openxmlformats.org/officeDocument/2006/relationships/image" Target="../media/image47.wmf"/><Relationship Id="rId17" Type="http://schemas.openxmlformats.org/officeDocument/2006/relationships/oleObject" Target="../embeddings/oleObject50.bin"/><Relationship Id="rId25" Type="http://schemas.openxmlformats.org/officeDocument/2006/relationships/oleObject" Target="../embeddings/oleObject5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9.wmf"/><Relationship Id="rId20" Type="http://schemas.openxmlformats.org/officeDocument/2006/relationships/image" Target="../media/image51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4.wmf"/><Relationship Id="rId11" Type="http://schemas.openxmlformats.org/officeDocument/2006/relationships/oleObject" Target="../embeddings/oleObject47.bin"/><Relationship Id="rId24" Type="http://schemas.openxmlformats.org/officeDocument/2006/relationships/image" Target="../media/image53.wmf"/><Relationship Id="rId5" Type="http://schemas.openxmlformats.org/officeDocument/2006/relationships/oleObject" Target="../embeddings/oleObject44.bin"/><Relationship Id="rId15" Type="http://schemas.openxmlformats.org/officeDocument/2006/relationships/oleObject" Target="../embeddings/oleObject49.bin"/><Relationship Id="rId23" Type="http://schemas.openxmlformats.org/officeDocument/2006/relationships/oleObject" Target="../embeddings/oleObject53.bin"/><Relationship Id="rId10" Type="http://schemas.openxmlformats.org/officeDocument/2006/relationships/image" Target="../media/image46.wmf"/><Relationship Id="rId19" Type="http://schemas.openxmlformats.org/officeDocument/2006/relationships/oleObject" Target="../embeddings/oleObject51.bin"/><Relationship Id="rId4" Type="http://schemas.openxmlformats.org/officeDocument/2006/relationships/image" Target="../media/image5.png"/><Relationship Id="rId9" Type="http://schemas.openxmlformats.org/officeDocument/2006/relationships/oleObject" Target="../embeddings/oleObject46.bin"/><Relationship Id="rId14" Type="http://schemas.openxmlformats.org/officeDocument/2006/relationships/image" Target="../media/image48.wmf"/><Relationship Id="rId22" Type="http://schemas.openxmlformats.org/officeDocument/2006/relationships/image" Target="../media/image52.wmf"/><Relationship Id="rId27" Type="http://schemas.openxmlformats.org/officeDocument/2006/relationships/image" Target="../media/image5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13" Type="http://schemas.openxmlformats.org/officeDocument/2006/relationships/oleObject" Target="../embeddings/oleObject60.bin"/><Relationship Id="rId3" Type="http://schemas.openxmlformats.org/officeDocument/2006/relationships/image" Target="../media/image4.png"/><Relationship Id="rId7" Type="http://schemas.openxmlformats.org/officeDocument/2006/relationships/oleObject" Target="../embeddings/oleObject57.bin"/><Relationship Id="rId12" Type="http://schemas.openxmlformats.org/officeDocument/2006/relationships/image" Target="../media/image58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0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5.wmf"/><Relationship Id="rId11" Type="http://schemas.openxmlformats.org/officeDocument/2006/relationships/oleObject" Target="../embeddings/oleObject59.bin"/><Relationship Id="rId5" Type="http://schemas.openxmlformats.org/officeDocument/2006/relationships/oleObject" Target="../embeddings/oleObject56.bin"/><Relationship Id="rId15" Type="http://schemas.openxmlformats.org/officeDocument/2006/relationships/oleObject" Target="../embeddings/oleObject61.bin"/><Relationship Id="rId10" Type="http://schemas.openxmlformats.org/officeDocument/2006/relationships/image" Target="../media/image57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58.bin"/><Relationship Id="rId14" Type="http://schemas.openxmlformats.org/officeDocument/2006/relationships/image" Target="../media/image59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62.bin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63.bin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64.bin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13" Type="http://schemas.openxmlformats.org/officeDocument/2006/relationships/oleObject" Target="../embeddings/oleObject69.bin"/><Relationship Id="rId18" Type="http://schemas.openxmlformats.org/officeDocument/2006/relationships/oleObject" Target="../embeddings/oleObject72.bin"/><Relationship Id="rId3" Type="http://schemas.openxmlformats.org/officeDocument/2006/relationships/image" Target="../media/image4.png"/><Relationship Id="rId7" Type="http://schemas.openxmlformats.org/officeDocument/2006/relationships/oleObject" Target="../embeddings/oleObject66.bin"/><Relationship Id="rId12" Type="http://schemas.openxmlformats.org/officeDocument/2006/relationships/image" Target="../media/image67.wmf"/><Relationship Id="rId17" Type="http://schemas.openxmlformats.org/officeDocument/2006/relationships/image" Target="../media/image69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1.bin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4.wmf"/><Relationship Id="rId11" Type="http://schemas.openxmlformats.org/officeDocument/2006/relationships/oleObject" Target="../embeddings/oleObject68.bin"/><Relationship Id="rId5" Type="http://schemas.openxmlformats.org/officeDocument/2006/relationships/oleObject" Target="../embeddings/oleObject65.bin"/><Relationship Id="rId15" Type="http://schemas.openxmlformats.org/officeDocument/2006/relationships/image" Target="../media/image68.wmf"/><Relationship Id="rId10" Type="http://schemas.openxmlformats.org/officeDocument/2006/relationships/image" Target="../media/image66.wmf"/><Relationship Id="rId19" Type="http://schemas.openxmlformats.org/officeDocument/2006/relationships/image" Target="../media/image70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67.bin"/><Relationship Id="rId14" Type="http://schemas.openxmlformats.org/officeDocument/2006/relationships/oleObject" Target="../embeddings/oleObject70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13" Type="http://schemas.openxmlformats.org/officeDocument/2006/relationships/oleObject" Target="../embeddings/oleObject78.bin"/><Relationship Id="rId18" Type="http://schemas.openxmlformats.org/officeDocument/2006/relationships/image" Target="../media/image78.wmf"/><Relationship Id="rId26" Type="http://schemas.openxmlformats.org/officeDocument/2006/relationships/image" Target="../media/image82.wmf"/><Relationship Id="rId3" Type="http://schemas.openxmlformats.org/officeDocument/2006/relationships/oleObject" Target="../embeddings/oleObject73.bin"/><Relationship Id="rId21" Type="http://schemas.openxmlformats.org/officeDocument/2006/relationships/oleObject" Target="../embeddings/oleObject82.bin"/><Relationship Id="rId7" Type="http://schemas.openxmlformats.org/officeDocument/2006/relationships/oleObject" Target="../embeddings/oleObject75.bin"/><Relationship Id="rId12" Type="http://schemas.openxmlformats.org/officeDocument/2006/relationships/image" Target="../media/image75.wmf"/><Relationship Id="rId17" Type="http://schemas.openxmlformats.org/officeDocument/2006/relationships/oleObject" Target="../embeddings/oleObject80.bin"/><Relationship Id="rId25" Type="http://schemas.openxmlformats.org/officeDocument/2006/relationships/oleObject" Target="../embeddings/oleObject8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7.wmf"/><Relationship Id="rId20" Type="http://schemas.openxmlformats.org/officeDocument/2006/relationships/image" Target="../media/image79.wmf"/><Relationship Id="rId29" Type="http://schemas.openxmlformats.org/officeDocument/2006/relationships/oleObject" Target="../embeddings/oleObject86.bin"/><Relationship Id="rId1" Type="http://schemas.openxmlformats.org/officeDocument/2006/relationships/vmlDrawing" Target="../drawings/vmlDrawing16.vml"/><Relationship Id="rId6" Type="http://schemas.openxmlformats.org/officeDocument/2006/relationships/image" Target="../media/image72.wmf"/><Relationship Id="rId11" Type="http://schemas.openxmlformats.org/officeDocument/2006/relationships/oleObject" Target="../embeddings/oleObject77.bin"/><Relationship Id="rId24" Type="http://schemas.openxmlformats.org/officeDocument/2006/relationships/image" Target="../media/image81.wmf"/><Relationship Id="rId32" Type="http://schemas.openxmlformats.org/officeDocument/2006/relationships/image" Target="../media/image85.wmf"/><Relationship Id="rId5" Type="http://schemas.openxmlformats.org/officeDocument/2006/relationships/oleObject" Target="../embeddings/oleObject74.bin"/><Relationship Id="rId15" Type="http://schemas.openxmlformats.org/officeDocument/2006/relationships/oleObject" Target="../embeddings/oleObject79.bin"/><Relationship Id="rId23" Type="http://schemas.openxmlformats.org/officeDocument/2006/relationships/oleObject" Target="../embeddings/oleObject83.bin"/><Relationship Id="rId28" Type="http://schemas.openxmlformats.org/officeDocument/2006/relationships/image" Target="../media/image83.wmf"/><Relationship Id="rId10" Type="http://schemas.openxmlformats.org/officeDocument/2006/relationships/image" Target="../media/image74.wmf"/><Relationship Id="rId19" Type="http://schemas.openxmlformats.org/officeDocument/2006/relationships/oleObject" Target="../embeddings/oleObject81.bin"/><Relationship Id="rId31" Type="http://schemas.openxmlformats.org/officeDocument/2006/relationships/oleObject" Target="../embeddings/oleObject87.bin"/><Relationship Id="rId4" Type="http://schemas.openxmlformats.org/officeDocument/2006/relationships/image" Target="../media/image71.wmf"/><Relationship Id="rId9" Type="http://schemas.openxmlformats.org/officeDocument/2006/relationships/oleObject" Target="../embeddings/oleObject76.bin"/><Relationship Id="rId14" Type="http://schemas.openxmlformats.org/officeDocument/2006/relationships/image" Target="../media/image76.wmf"/><Relationship Id="rId22" Type="http://schemas.openxmlformats.org/officeDocument/2006/relationships/image" Target="../media/image80.wmf"/><Relationship Id="rId27" Type="http://schemas.openxmlformats.org/officeDocument/2006/relationships/oleObject" Target="../embeddings/oleObject85.bin"/><Relationship Id="rId30" Type="http://schemas.openxmlformats.org/officeDocument/2006/relationships/image" Target="../media/image84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86.wmf"/><Relationship Id="rId5" Type="http://schemas.openxmlformats.org/officeDocument/2006/relationships/oleObject" Target="../embeddings/oleObject88.bin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image" Target="../media/image4.png"/><Relationship Id="rId7" Type="http://schemas.openxmlformats.org/officeDocument/2006/relationships/oleObject" Target="../embeddings/oleObject8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90.bin"/><Relationship Id="rId5" Type="http://schemas.openxmlformats.org/officeDocument/2006/relationships/image" Target="../media/image88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wmf"/><Relationship Id="rId13" Type="http://schemas.openxmlformats.org/officeDocument/2006/relationships/oleObject" Target="../embeddings/oleObject95.bin"/><Relationship Id="rId3" Type="http://schemas.openxmlformats.org/officeDocument/2006/relationships/image" Target="../media/image4.png"/><Relationship Id="rId7" Type="http://schemas.openxmlformats.org/officeDocument/2006/relationships/oleObject" Target="../embeddings/oleObject92.bin"/><Relationship Id="rId12" Type="http://schemas.openxmlformats.org/officeDocument/2006/relationships/image" Target="../media/image94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6.wmf"/><Relationship Id="rId1" Type="http://schemas.openxmlformats.org/officeDocument/2006/relationships/vmlDrawing" Target="../drawings/vmlDrawing20.vml"/><Relationship Id="rId6" Type="http://schemas.openxmlformats.org/officeDocument/2006/relationships/image" Target="../media/image91.wmf"/><Relationship Id="rId11" Type="http://schemas.openxmlformats.org/officeDocument/2006/relationships/oleObject" Target="../embeddings/oleObject94.bin"/><Relationship Id="rId5" Type="http://schemas.openxmlformats.org/officeDocument/2006/relationships/oleObject" Target="../embeddings/oleObject91.bin"/><Relationship Id="rId15" Type="http://schemas.openxmlformats.org/officeDocument/2006/relationships/oleObject" Target="../embeddings/oleObject96.bin"/><Relationship Id="rId10" Type="http://schemas.openxmlformats.org/officeDocument/2006/relationships/image" Target="../media/image93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93.bin"/><Relationship Id="rId14" Type="http://schemas.openxmlformats.org/officeDocument/2006/relationships/image" Target="../media/image95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3" Type="http://schemas.openxmlformats.org/officeDocument/2006/relationships/image" Target="../media/image4.png"/><Relationship Id="rId7" Type="http://schemas.openxmlformats.org/officeDocument/2006/relationships/oleObject" Target="../embeddings/oleObject9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97.wmf"/><Relationship Id="rId5" Type="http://schemas.openxmlformats.org/officeDocument/2006/relationships/oleObject" Target="../embeddings/oleObject97.bin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image" Target="../media/image4.png"/><Relationship Id="rId7" Type="http://schemas.openxmlformats.org/officeDocument/2006/relationships/oleObject" Target="../embeddings/oleObject100.bin"/><Relationship Id="rId12" Type="http://schemas.openxmlformats.org/officeDocument/2006/relationships/image" Target="../media/image10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99.wmf"/><Relationship Id="rId11" Type="http://schemas.openxmlformats.org/officeDocument/2006/relationships/oleObject" Target="../embeddings/oleObject102.bin"/><Relationship Id="rId5" Type="http://schemas.openxmlformats.org/officeDocument/2006/relationships/oleObject" Target="../embeddings/oleObject99.bin"/><Relationship Id="rId10" Type="http://schemas.openxmlformats.org/officeDocument/2006/relationships/image" Target="../media/image101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101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13" Type="http://schemas.openxmlformats.org/officeDocument/2006/relationships/oleObject" Target="../embeddings/oleObject5.bin"/><Relationship Id="rId3" Type="http://schemas.openxmlformats.org/officeDocument/2006/relationships/image" Target="../media/image4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8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0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103.bin"/><Relationship Id="rId5" Type="http://schemas.openxmlformats.org/officeDocument/2006/relationships/image" Target="../media/image88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3" Type="http://schemas.openxmlformats.org/officeDocument/2006/relationships/image" Target="../media/image4.png"/><Relationship Id="rId7" Type="http://schemas.openxmlformats.org/officeDocument/2006/relationships/oleObject" Target="../embeddings/oleObject105.bin"/><Relationship Id="rId12" Type="http://schemas.openxmlformats.org/officeDocument/2006/relationships/image" Target="../media/image10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04.wmf"/><Relationship Id="rId11" Type="http://schemas.openxmlformats.org/officeDocument/2006/relationships/oleObject" Target="../embeddings/oleObject107.bin"/><Relationship Id="rId5" Type="http://schemas.openxmlformats.org/officeDocument/2006/relationships/oleObject" Target="../embeddings/oleObject104.bin"/><Relationship Id="rId10" Type="http://schemas.openxmlformats.org/officeDocument/2006/relationships/image" Target="../media/image106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106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108.bin"/><Relationship Id="rId5" Type="http://schemas.openxmlformats.org/officeDocument/2006/relationships/image" Target="../media/image88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wmf"/><Relationship Id="rId3" Type="http://schemas.openxmlformats.org/officeDocument/2006/relationships/image" Target="../media/image4.png"/><Relationship Id="rId7" Type="http://schemas.openxmlformats.org/officeDocument/2006/relationships/oleObject" Target="../embeddings/oleObject1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09.wmf"/><Relationship Id="rId5" Type="http://schemas.openxmlformats.org/officeDocument/2006/relationships/oleObject" Target="../embeddings/oleObject109.bin"/><Relationship Id="rId10" Type="http://schemas.openxmlformats.org/officeDocument/2006/relationships/image" Target="../media/image111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111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112.bin"/><Relationship Id="rId5" Type="http://schemas.openxmlformats.org/officeDocument/2006/relationships/image" Target="../media/image113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wmf"/><Relationship Id="rId13" Type="http://schemas.openxmlformats.org/officeDocument/2006/relationships/oleObject" Target="../embeddings/oleObject118.bin"/><Relationship Id="rId18" Type="http://schemas.openxmlformats.org/officeDocument/2006/relationships/oleObject" Target="../embeddings/oleObject121.bin"/><Relationship Id="rId26" Type="http://schemas.openxmlformats.org/officeDocument/2006/relationships/oleObject" Target="../embeddings/oleObject125.bin"/><Relationship Id="rId3" Type="http://schemas.openxmlformats.org/officeDocument/2006/relationships/oleObject" Target="../embeddings/oleObject113.bin"/><Relationship Id="rId21" Type="http://schemas.openxmlformats.org/officeDocument/2006/relationships/image" Target="../media/image122.wmf"/><Relationship Id="rId7" Type="http://schemas.openxmlformats.org/officeDocument/2006/relationships/oleObject" Target="../embeddings/oleObject115.bin"/><Relationship Id="rId12" Type="http://schemas.openxmlformats.org/officeDocument/2006/relationships/image" Target="../media/image118.wmf"/><Relationship Id="rId17" Type="http://schemas.openxmlformats.org/officeDocument/2006/relationships/image" Target="../media/image120.wmf"/><Relationship Id="rId25" Type="http://schemas.openxmlformats.org/officeDocument/2006/relationships/image" Target="../media/image124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20.bin"/><Relationship Id="rId20" Type="http://schemas.openxmlformats.org/officeDocument/2006/relationships/oleObject" Target="../embeddings/oleObject122.bin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15.wmf"/><Relationship Id="rId11" Type="http://schemas.openxmlformats.org/officeDocument/2006/relationships/oleObject" Target="../embeddings/oleObject117.bin"/><Relationship Id="rId24" Type="http://schemas.openxmlformats.org/officeDocument/2006/relationships/oleObject" Target="../embeddings/oleObject124.bin"/><Relationship Id="rId5" Type="http://schemas.openxmlformats.org/officeDocument/2006/relationships/oleObject" Target="../embeddings/oleObject114.bin"/><Relationship Id="rId15" Type="http://schemas.openxmlformats.org/officeDocument/2006/relationships/image" Target="../media/image119.wmf"/><Relationship Id="rId23" Type="http://schemas.openxmlformats.org/officeDocument/2006/relationships/image" Target="../media/image123.wmf"/><Relationship Id="rId28" Type="http://schemas.openxmlformats.org/officeDocument/2006/relationships/image" Target="../media/image125.wmf"/><Relationship Id="rId10" Type="http://schemas.openxmlformats.org/officeDocument/2006/relationships/image" Target="../media/image117.wmf"/><Relationship Id="rId19" Type="http://schemas.openxmlformats.org/officeDocument/2006/relationships/image" Target="../media/image121.wmf"/><Relationship Id="rId4" Type="http://schemas.openxmlformats.org/officeDocument/2006/relationships/image" Target="../media/image114.wmf"/><Relationship Id="rId9" Type="http://schemas.openxmlformats.org/officeDocument/2006/relationships/oleObject" Target="../embeddings/oleObject116.bin"/><Relationship Id="rId14" Type="http://schemas.openxmlformats.org/officeDocument/2006/relationships/oleObject" Target="../embeddings/oleObject119.bin"/><Relationship Id="rId22" Type="http://schemas.openxmlformats.org/officeDocument/2006/relationships/oleObject" Target="../embeddings/oleObject123.bin"/><Relationship Id="rId27" Type="http://schemas.openxmlformats.org/officeDocument/2006/relationships/oleObject" Target="../embeddings/oleObject126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126.w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4.png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3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8.bin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wmf"/><Relationship Id="rId13" Type="http://schemas.openxmlformats.org/officeDocument/2006/relationships/image" Target="../media/image130.wmf"/><Relationship Id="rId18" Type="http://schemas.openxmlformats.org/officeDocument/2006/relationships/oleObject" Target="../embeddings/oleObject137.bin"/><Relationship Id="rId26" Type="http://schemas.openxmlformats.org/officeDocument/2006/relationships/oleObject" Target="../embeddings/oleObject141.bin"/><Relationship Id="rId3" Type="http://schemas.openxmlformats.org/officeDocument/2006/relationships/oleObject" Target="../embeddings/oleObject128.bin"/><Relationship Id="rId21" Type="http://schemas.openxmlformats.org/officeDocument/2006/relationships/image" Target="../media/image134.wmf"/><Relationship Id="rId34" Type="http://schemas.openxmlformats.org/officeDocument/2006/relationships/oleObject" Target="../embeddings/oleObject145.bin"/><Relationship Id="rId7" Type="http://schemas.openxmlformats.org/officeDocument/2006/relationships/oleObject" Target="../embeddings/oleObject130.bin"/><Relationship Id="rId12" Type="http://schemas.openxmlformats.org/officeDocument/2006/relationships/oleObject" Target="../embeddings/oleObject134.bin"/><Relationship Id="rId17" Type="http://schemas.openxmlformats.org/officeDocument/2006/relationships/image" Target="../media/image132.wmf"/><Relationship Id="rId25" Type="http://schemas.openxmlformats.org/officeDocument/2006/relationships/image" Target="../media/image136.wmf"/><Relationship Id="rId33" Type="http://schemas.openxmlformats.org/officeDocument/2006/relationships/image" Target="../media/image140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36.bin"/><Relationship Id="rId20" Type="http://schemas.openxmlformats.org/officeDocument/2006/relationships/oleObject" Target="../embeddings/oleObject138.bin"/><Relationship Id="rId29" Type="http://schemas.openxmlformats.org/officeDocument/2006/relationships/image" Target="../media/image138.wmf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28.wmf"/><Relationship Id="rId11" Type="http://schemas.openxmlformats.org/officeDocument/2006/relationships/oleObject" Target="../embeddings/oleObject133.bin"/><Relationship Id="rId24" Type="http://schemas.openxmlformats.org/officeDocument/2006/relationships/oleObject" Target="../embeddings/oleObject140.bin"/><Relationship Id="rId32" Type="http://schemas.openxmlformats.org/officeDocument/2006/relationships/oleObject" Target="../embeddings/oleObject144.bin"/><Relationship Id="rId5" Type="http://schemas.openxmlformats.org/officeDocument/2006/relationships/oleObject" Target="../embeddings/oleObject129.bin"/><Relationship Id="rId15" Type="http://schemas.openxmlformats.org/officeDocument/2006/relationships/image" Target="../media/image131.wmf"/><Relationship Id="rId23" Type="http://schemas.openxmlformats.org/officeDocument/2006/relationships/image" Target="../media/image135.wmf"/><Relationship Id="rId28" Type="http://schemas.openxmlformats.org/officeDocument/2006/relationships/oleObject" Target="../embeddings/oleObject142.bin"/><Relationship Id="rId10" Type="http://schemas.openxmlformats.org/officeDocument/2006/relationships/oleObject" Target="../embeddings/oleObject132.bin"/><Relationship Id="rId19" Type="http://schemas.openxmlformats.org/officeDocument/2006/relationships/image" Target="../media/image133.wmf"/><Relationship Id="rId31" Type="http://schemas.openxmlformats.org/officeDocument/2006/relationships/image" Target="../media/image139.wmf"/><Relationship Id="rId4" Type="http://schemas.openxmlformats.org/officeDocument/2006/relationships/image" Target="../media/image127.wmf"/><Relationship Id="rId9" Type="http://schemas.openxmlformats.org/officeDocument/2006/relationships/oleObject" Target="../embeddings/oleObject131.bin"/><Relationship Id="rId14" Type="http://schemas.openxmlformats.org/officeDocument/2006/relationships/oleObject" Target="../embeddings/oleObject135.bin"/><Relationship Id="rId22" Type="http://schemas.openxmlformats.org/officeDocument/2006/relationships/oleObject" Target="../embeddings/oleObject139.bin"/><Relationship Id="rId27" Type="http://schemas.openxmlformats.org/officeDocument/2006/relationships/image" Target="../media/image137.wmf"/><Relationship Id="rId30" Type="http://schemas.openxmlformats.org/officeDocument/2006/relationships/oleObject" Target="../embeddings/oleObject143.bin"/><Relationship Id="rId35" Type="http://schemas.openxmlformats.org/officeDocument/2006/relationships/image" Target="../media/image141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wmf"/><Relationship Id="rId13" Type="http://schemas.openxmlformats.org/officeDocument/2006/relationships/oleObject" Target="../embeddings/oleObject152.bin"/><Relationship Id="rId18" Type="http://schemas.openxmlformats.org/officeDocument/2006/relationships/image" Target="../media/image145.wmf"/><Relationship Id="rId3" Type="http://schemas.openxmlformats.org/officeDocument/2006/relationships/oleObject" Target="../embeddings/oleObject146.bin"/><Relationship Id="rId21" Type="http://schemas.openxmlformats.org/officeDocument/2006/relationships/oleObject" Target="../embeddings/oleObject156.bin"/><Relationship Id="rId7" Type="http://schemas.openxmlformats.org/officeDocument/2006/relationships/oleObject" Target="../embeddings/oleObject148.bin"/><Relationship Id="rId12" Type="http://schemas.openxmlformats.org/officeDocument/2006/relationships/image" Target="../media/image142.wmf"/><Relationship Id="rId17" Type="http://schemas.openxmlformats.org/officeDocument/2006/relationships/oleObject" Target="../embeddings/oleObject15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44.wmf"/><Relationship Id="rId20" Type="http://schemas.openxmlformats.org/officeDocument/2006/relationships/image" Target="../media/image146.wmf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28.wmf"/><Relationship Id="rId11" Type="http://schemas.openxmlformats.org/officeDocument/2006/relationships/oleObject" Target="../embeddings/oleObject151.bin"/><Relationship Id="rId24" Type="http://schemas.openxmlformats.org/officeDocument/2006/relationships/image" Target="../media/image148.wmf"/><Relationship Id="rId5" Type="http://schemas.openxmlformats.org/officeDocument/2006/relationships/oleObject" Target="../embeddings/oleObject147.bin"/><Relationship Id="rId15" Type="http://schemas.openxmlformats.org/officeDocument/2006/relationships/oleObject" Target="../embeddings/oleObject153.bin"/><Relationship Id="rId23" Type="http://schemas.openxmlformats.org/officeDocument/2006/relationships/oleObject" Target="../embeddings/oleObject157.bin"/><Relationship Id="rId10" Type="http://schemas.openxmlformats.org/officeDocument/2006/relationships/oleObject" Target="../embeddings/oleObject150.bin"/><Relationship Id="rId19" Type="http://schemas.openxmlformats.org/officeDocument/2006/relationships/oleObject" Target="../embeddings/oleObject155.bin"/><Relationship Id="rId4" Type="http://schemas.openxmlformats.org/officeDocument/2006/relationships/image" Target="../media/image127.wmf"/><Relationship Id="rId9" Type="http://schemas.openxmlformats.org/officeDocument/2006/relationships/oleObject" Target="../embeddings/oleObject149.bin"/><Relationship Id="rId14" Type="http://schemas.openxmlformats.org/officeDocument/2006/relationships/image" Target="../media/image143.wmf"/><Relationship Id="rId22" Type="http://schemas.openxmlformats.org/officeDocument/2006/relationships/image" Target="../media/image147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wmf"/><Relationship Id="rId13" Type="http://schemas.openxmlformats.org/officeDocument/2006/relationships/oleObject" Target="../embeddings/oleObject163.bin"/><Relationship Id="rId3" Type="http://schemas.openxmlformats.org/officeDocument/2006/relationships/oleObject" Target="../embeddings/oleObject158.bin"/><Relationship Id="rId7" Type="http://schemas.openxmlformats.org/officeDocument/2006/relationships/oleObject" Target="../embeddings/oleObject160.bin"/><Relationship Id="rId12" Type="http://schemas.openxmlformats.org/officeDocument/2006/relationships/image" Target="../media/image151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3.wmf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28.wmf"/><Relationship Id="rId11" Type="http://schemas.openxmlformats.org/officeDocument/2006/relationships/oleObject" Target="../embeddings/oleObject162.bin"/><Relationship Id="rId5" Type="http://schemas.openxmlformats.org/officeDocument/2006/relationships/oleObject" Target="../embeddings/oleObject159.bin"/><Relationship Id="rId15" Type="http://schemas.openxmlformats.org/officeDocument/2006/relationships/oleObject" Target="../embeddings/oleObject164.bin"/><Relationship Id="rId10" Type="http://schemas.openxmlformats.org/officeDocument/2006/relationships/image" Target="../media/image150.wmf"/><Relationship Id="rId4" Type="http://schemas.openxmlformats.org/officeDocument/2006/relationships/image" Target="../media/image127.wmf"/><Relationship Id="rId9" Type="http://schemas.openxmlformats.org/officeDocument/2006/relationships/oleObject" Target="../embeddings/oleObject161.bin"/><Relationship Id="rId14" Type="http://schemas.openxmlformats.org/officeDocument/2006/relationships/image" Target="../media/image152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7" Type="http://schemas.openxmlformats.org/officeDocument/2006/relationships/image" Target="../media/image157.jpeg"/><Relationship Id="rId2" Type="http://schemas.openxmlformats.org/officeDocument/2006/relationships/hyperlink" Target="http://www.cstor.cn/proTextdetail_10766.html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www.cstor.cn/proTextdetail_11007.html" TargetMode="External"/><Relationship Id="rId5" Type="http://schemas.openxmlformats.org/officeDocument/2006/relationships/image" Target="../media/image156.jpeg"/><Relationship Id="rId4" Type="http://schemas.openxmlformats.org/officeDocument/2006/relationships/hyperlink" Target="http://www.cstor.cn/proTextdetail_12031.html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hyperlink" Target="http://www.pm25.org.cn/" TargetMode="External"/><Relationship Id="rId18" Type="http://schemas.openxmlformats.org/officeDocument/2006/relationships/image" Target="../media/image165.png"/><Relationship Id="rId26" Type="http://schemas.openxmlformats.org/officeDocument/2006/relationships/image" Target="../media/image170.jpeg"/><Relationship Id="rId3" Type="http://schemas.openxmlformats.org/officeDocument/2006/relationships/hyperlink" Target="http://www.chinaznyj.com/" TargetMode="External"/><Relationship Id="rId21" Type="http://schemas.openxmlformats.org/officeDocument/2006/relationships/hyperlink" Target="http://www.smartcitychina.cn/" TargetMode="External"/><Relationship Id="rId7" Type="http://schemas.openxmlformats.org/officeDocument/2006/relationships/hyperlink" Target="http://www.chinaaiworld.cn/" TargetMode="External"/><Relationship Id="rId12" Type="http://schemas.openxmlformats.org/officeDocument/2006/relationships/image" Target="../media/image162.png"/><Relationship Id="rId17" Type="http://schemas.openxmlformats.org/officeDocument/2006/relationships/hyperlink" Target="http://www.thebigdata.cn/" TargetMode="External"/><Relationship Id="rId25" Type="http://schemas.openxmlformats.org/officeDocument/2006/relationships/image" Target="../media/image169.png"/><Relationship Id="rId2" Type="http://schemas.openxmlformats.org/officeDocument/2006/relationships/hyperlink" Target="http://www.wanwuyun.com/" TargetMode="External"/><Relationship Id="rId16" Type="http://schemas.openxmlformats.org/officeDocument/2006/relationships/image" Target="../media/image164.png"/><Relationship Id="rId20" Type="http://schemas.openxmlformats.org/officeDocument/2006/relationships/image" Target="../media/image166.png"/><Relationship Id="rId29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11" Type="http://schemas.openxmlformats.org/officeDocument/2006/relationships/hyperlink" Target="http://www.dlworld.cn/" TargetMode="External"/><Relationship Id="rId24" Type="http://schemas.openxmlformats.org/officeDocument/2006/relationships/hyperlink" Target="http://www.envicloud.cn/" TargetMode="External"/><Relationship Id="rId5" Type="http://schemas.openxmlformats.org/officeDocument/2006/relationships/hyperlink" Target="http://www.chinacloud.cn/" TargetMode="External"/><Relationship Id="rId15" Type="http://schemas.openxmlformats.org/officeDocument/2006/relationships/hyperlink" Target="http://www.worldstor.cn/" TargetMode="External"/><Relationship Id="rId23" Type="http://schemas.openxmlformats.org/officeDocument/2006/relationships/image" Target="../media/image168.png"/><Relationship Id="rId28" Type="http://schemas.openxmlformats.org/officeDocument/2006/relationships/image" Target="../media/image172.png"/><Relationship Id="rId10" Type="http://schemas.openxmlformats.org/officeDocument/2006/relationships/image" Target="../media/image161.png"/><Relationship Id="rId19" Type="http://schemas.openxmlformats.org/officeDocument/2006/relationships/hyperlink" Target="http://www.netofthings.cn/" TargetMode="External"/><Relationship Id="rId4" Type="http://schemas.openxmlformats.org/officeDocument/2006/relationships/image" Target="../media/image158.png"/><Relationship Id="rId9" Type="http://schemas.openxmlformats.org/officeDocument/2006/relationships/hyperlink" Target="http://www.chinarobots.cn/" TargetMode="External"/><Relationship Id="rId14" Type="http://schemas.openxmlformats.org/officeDocument/2006/relationships/image" Target="../media/image163.png"/><Relationship Id="rId22" Type="http://schemas.openxmlformats.org/officeDocument/2006/relationships/image" Target="../media/image167.png"/><Relationship Id="rId27" Type="http://schemas.openxmlformats.org/officeDocument/2006/relationships/image" Target="../media/image171.jpeg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image" Target="../media/image175.png"/><Relationship Id="rId39" Type="http://schemas.openxmlformats.org/officeDocument/2006/relationships/image" Target="../media/image188.png"/><Relationship Id="rId21" Type="http://schemas.openxmlformats.org/officeDocument/2006/relationships/tags" Target="../tags/tag21.xml"/><Relationship Id="rId34" Type="http://schemas.openxmlformats.org/officeDocument/2006/relationships/image" Target="../media/image183.png"/><Relationship Id="rId42" Type="http://schemas.openxmlformats.org/officeDocument/2006/relationships/image" Target="../media/image191.png"/><Relationship Id="rId47" Type="http://schemas.openxmlformats.org/officeDocument/2006/relationships/image" Target="../media/image196.png"/><Relationship Id="rId50" Type="http://schemas.openxmlformats.org/officeDocument/2006/relationships/image" Target="../media/image199.png"/><Relationship Id="rId55" Type="http://schemas.openxmlformats.org/officeDocument/2006/relationships/image" Target="../media/image204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image" Target="../media/image174.png"/><Relationship Id="rId33" Type="http://schemas.openxmlformats.org/officeDocument/2006/relationships/image" Target="../media/image182.png"/><Relationship Id="rId38" Type="http://schemas.openxmlformats.org/officeDocument/2006/relationships/image" Target="../media/image187.png"/><Relationship Id="rId46" Type="http://schemas.openxmlformats.org/officeDocument/2006/relationships/image" Target="../media/image195.pn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image" Target="../media/image178.png"/><Relationship Id="rId41" Type="http://schemas.openxmlformats.org/officeDocument/2006/relationships/image" Target="../media/image190.png"/><Relationship Id="rId54" Type="http://schemas.openxmlformats.org/officeDocument/2006/relationships/image" Target="../media/image203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slideLayout" Target="../slideLayouts/slideLayout2.xml"/><Relationship Id="rId32" Type="http://schemas.openxmlformats.org/officeDocument/2006/relationships/image" Target="../media/image181.png"/><Relationship Id="rId37" Type="http://schemas.openxmlformats.org/officeDocument/2006/relationships/image" Target="../media/image186.png"/><Relationship Id="rId40" Type="http://schemas.openxmlformats.org/officeDocument/2006/relationships/image" Target="../media/image189.png"/><Relationship Id="rId45" Type="http://schemas.openxmlformats.org/officeDocument/2006/relationships/image" Target="../media/image194.png"/><Relationship Id="rId53" Type="http://schemas.openxmlformats.org/officeDocument/2006/relationships/image" Target="../media/image202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image" Target="../media/image177.png"/><Relationship Id="rId36" Type="http://schemas.openxmlformats.org/officeDocument/2006/relationships/image" Target="../media/image185.png"/><Relationship Id="rId49" Type="http://schemas.openxmlformats.org/officeDocument/2006/relationships/image" Target="../media/image198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image" Target="../media/image180.png"/><Relationship Id="rId44" Type="http://schemas.openxmlformats.org/officeDocument/2006/relationships/image" Target="../media/image193.png"/><Relationship Id="rId52" Type="http://schemas.openxmlformats.org/officeDocument/2006/relationships/image" Target="../media/image201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image" Target="../media/image176.png"/><Relationship Id="rId30" Type="http://schemas.openxmlformats.org/officeDocument/2006/relationships/image" Target="../media/image179.png"/><Relationship Id="rId35" Type="http://schemas.openxmlformats.org/officeDocument/2006/relationships/image" Target="../media/image184.png"/><Relationship Id="rId43" Type="http://schemas.openxmlformats.org/officeDocument/2006/relationships/image" Target="../media/image192.png"/><Relationship Id="rId48" Type="http://schemas.openxmlformats.org/officeDocument/2006/relationships/image" Target="../media/image197.png"/><Relationship Id="rId8" Type="http://schemas.openxmlformats.org/officeDocument/2006/relationships/tags" Target="../tags/tag8.xml"/><Relationship Id="rId51" Type="http://schemas.openxmlformats.org/officeDocument/2006/relationships/image" Target="../media/image200.png"/><Relationship Id="rId3" Type="http://schemas.openxmlformats.org/officeDocument/2006/relationships/tags" Target="../tags/tag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4.png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16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1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image" Target="../media/image4.png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19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1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oleObject" Target="../embeddings/oleObject19.bin"/><Relationship Id="rId3" Type="http://schemas.openxmlformats.org/officeDocument/2006/relationships/image" Target="../media/image4.png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0.wmf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22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24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oleObject" Target="../embeddings/oleObject24.bin"/><Relationship Id="rId3" Type="http://schemas.openxmlformats.org/officeDocument/2006/relationships/image" Target="../media/image4.png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28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0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25.wmf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20.bin"/><Relationship Id="rId15" Type="http://schemas.openxmlformats.org/officeDocument/2006/relationships/oleObject" Target="../embeddings/oleObject25.bin"/><Relationship Id="rId10" Type="http://schemas.openxmlformats.org/officeDocument/2006/relationships/image" Target="../media/image27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2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929" y="38314"/>
            <a:ext cx="206883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schemeClr val="bg1"/>
                </a:solidFill>
              </a:rPr>
              <a:t>高级大数据人才培养丛书</a:t>
            </a:r>
          </a:p>
        </p:txBody>
      </p:sp>
      <p:sp>
        <p:nvSpPr>
          <p:cNvPr id="8" name="矩形 7"/>
          <p:cNvSpPr/>
          <p:nvPr/>
        </p:nvSpPr>
        <p:spPr>
          <a:xfrm>
            <a:off x="8790305" y="3072130"/>
            <a:ext cx="368300" cy="32397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14" name="图片 13" descr="timgE8ADISUU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5350" y="6337300"/>
            <a:ext cx="2400300" cy="52070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718945" y="2028825"/>
            <a:ext cx="6269990" cy="864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459230" y="2028825"/>
            <a:ext cx="259715" cy="86487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66"/>
              </a:solidFill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1719235" y="2476495"/>
            <a:ext cx="6270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邱  硕    林洪伟   主编                赵海峰  张国印    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副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Freeform 25"/>
          <p:cNvSpPr>
            <a:spLocks noEditPoints="1"/>
          </p:cNvSpPr>
          <p:nvPr/>
        </p:nvSpPr>
        <p:spPr bwMode="auto">
          <a:xfrm>
            <a:off x="3199590" y="2585844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5" name="TextBox 2"/>
          <p:cNvSpPr txBox="1"/>
          <p:nvPr/>
        </p:nvSpPr>
        <p:spPr>
          <a:xfrm rot="16200000">
            <a:off x="7025005" y="697865"/>
            <a:ext cx="921385" cy="10058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400" b="1" dirty="0">
                <a:solidFill>
                  <a:srgbClr val="000066"/>
                </a:solidFill>
              </a:rPr>
              <a:t>BIG </a:t>
            </a:r>
          </a:p>
          <a:p>
            <a:r>
              <a:rPr lang="en-US" altLang="zh-CN" sz="2400" b="1" dirty="0">
                <a:solidFill>
                  <a:srgbClr val="000066"/>
                </a:solidFill>
              </a:rPr>
              <a:t>DATA</a:t>
            </a:r>
          </a:p>
        </p:txBody>
      </p:sp>
      <p:sp>
        <p:nvSpPr>
          <p:cNvPr id="28" name="TextBox 6"/>
          <p:cNvSpPr txBox="1"/>
          <p:nvPr/>
        </p:nvSpPr>
        <p:spPr>
          <a:xfrm>
            <a:off x="1719235" y="2127968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刘  鹏    张  燕    总主编</a:t>
            </a:r>
          </a:p>
        </p:txBody>
      </p:sp>
      <p:sp>
        <p:nvSpPr>
          <p:cNvPr id="29" name="Freeform 25"/>
          <p:cNvSpPr>
            <a:spLocks noEditPoints="1"/>
          </p:cNvSpPr>
          <p:nvPr/>
        </p:nvSpPr>
        <p:spPr bwMode="auto">
          <a:xfrm>
            <a:off x="3196118" y="2218638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1459230" y="786130"/>
            <a:ext cx="5650865" cy="82994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4800" b="1" spc="300" dirty="0" smtClean="0">
                <a:ln w="11430"/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大数据数学基础</a:t>
            </a:r>
            <a:endParaRPr lang="zh-CN" altLang="en-US" sz="4800" b="1" spc="300" dirty="0">
              <a:ln w="11430"/>
              <a:solidFill>
                <a:srgbClr val="00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25"/>
          <p:cNvSpPr>
            <a:spLocks noEditPoints="1"/>
          </p:cNvSpPr>
          <p:nvPr/>
        </p:nvSpPr>
        <p:spPr bwMode="auto">
          <a:xfrm>
            <a:off x="6200201" y="2584778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230" y="3163735"/>
            <a:ext cx="6529705" cy="3057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58303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4.1  </a:t>
            </a:r>
            <a:r>
              <a:rPr lang="zh-CN" altLang="zh-CN" sz="2100" b="1" spc="225" dirty="0">
                <a:solidFill>
                  <a:prstClr val="white"/>
                </a:solidFill>
              </a:rPr>
              <a:t>涉及线性代数的距离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10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4.1.3  </a:t>
            </a:r>
            <a:r>
              <a:rPr lang="zh-CN" altLang="zh-CN" dirty="0">
                <a:solidFill>
                  <a:schemeClr val="accent1">
                    <a:lumMod val="75000"/>
                  </a:schemeClr>
                </a:solidFill>
              </a:rPr>
              <a:t>闵氏</a:t>
            </a:r>
            <a:r>
              <a:rPr lang="zh-CN" altLang="zh-CN" dirty="0" smtClean="0">
                <a:solidFill>
                  <a:schemeClr val="accent1">
                    <a:lumMod val="75000"/>
                  </a:schemeClr>
                </a:solidFill>
              </a:rPr>
              <a:t>距离</a:t>
            </a:r>
            <a:endParaRPr lang="zh-CN" altLang="en-US" dirty="0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08958" y="1295192"/>
            <a:ext cx="52318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1600" b="1" dirty="0"/>
              <a:t>例</a:t>
            </a:r>
            <a:r>
              <a:rPr lang="en-US" altLang="zh-CN" sz="1600" b="1" dirty="0" smtClean="0"/>
              <a:t>4-4</a:t>
            </a:r>
            <a:r>
              <a:rPr lang="zh-CN" altLang="en-US" sz="1600" b="1" dirty="0" smtClean="0"/>
              <a:t>：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图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4-1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中折线都可以表示两点间的曼哈顿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距离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9" name="文本框 27"/>
          <p:cNvSpPr txBox="1"/>
          <p:nvPr/>
        </p:nvSpPr>
        <p:spPr>
          <a:xfrm>
            <a:off x="6333077" y="234392"/>
            <a:ext cx="27109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 smtClean="0">
                <a:solidFill>
                  <a:prstClr val="white"/>
                </a:solidFill>
              </a:rPr>
              <a:t>第</a:t>
            </a:r>
            <a:r>
              <a:rPr lang="zh-CN" altLang="en-US" sz="1350" dirty="0" smtClean="0">
                <a:solidFill>
                  <a:prstClr val="white"/>
                </a:solidFill>
              </a:rPr>
              <a:t>四</a:t>
            </a:r>
            <a:r>
              <a:rPr lang="zh-CN" altLang="zh-CN" sz="1350" dirty="0">
                <a:solidFill>
                  <a:prstClr val="white"/>
                </a:solidFill>
              </a:rPr>
              <a:t>章  多维数据之间的距离</a:t>
            </a:r>
            <a:r>
              <a:rPr lang="zh-CN" altLang="zh-CN" sz="1350" dirty="0" smtClean="0">
                <a:solidFill>
                  <a:prstClr val="white"/>
                </a:solidFill>
              </a:rPr>
              <a:t>度量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75450" y="1907706"/>
            <a:ext cx="63470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图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4-2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中，根据国际象棋中车的行走规则，也可用曼哈顿距离来计算棋盘格上的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距离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7171" name="Picture 3" descr="C:\Users\lqf\AppData\Roaming\Tencent\Users\1257929842\QQ\WinTemp\RichOle\{O]@DS)@5A$~7ST@Q0K6TA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2" y="2969743"/>
            <a:ext cx="2486025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Picture 1" descr="C:\Users\lqf\AppData\Roaming\Tencent\Users\1257929842\QQ\WinTemp\RichOle\%R@5BO6)RSU$ORVD[2H_]D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956" y="2998318"/>
            <a:ext cx="230505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58303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4.1  </a:t>
            </a:r>
            <a:r>
              <a:rPr lang="zh-CN" altLang="zh-CN" sz="2100" b="1" spc="225" dirty="0">
                <a:solidFill>
                  <a:prstClr val="white"/>
                </a:solidFill>
              </a:rPr>
              <a:t>涉及线性代数的距离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11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4.1.3  </a:t>
            </a:r>
            <a:r>
              <a:rPr lang="zh-CN" altLang="zh-CN" dirty="0">
                <a:solidFill>
                  <a:schemeClr val="accent1">
                    <a:lumMod val="75000"/>
                  </a:schemeClr>
                </a:solidFill>
              </a:rPr>
              <a:t>闵氏</a:t>
            </a:r>
            <a:r>
              <a:rPr lang="zh-CN" altLang="zh-CN" dirty="0" smtClean="0">
                <a:solidFill>
                  <a:schemeClr val="accent1">
                    <a:lumMod val="75000"/>
                  </a:schemeClr>
                </a:solidFill>
              </a:rPr>
              <a:t>距离</a:t>
            </a:r>
            <a:endParaRPr lang="zh-CN" altLang="en-US" dirty="0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9" name="文本框 27"/>
          <p:cNvSpPr txBox="1"/>
          <p:nvPr/>
        </p:nvSpPr>
        <p:spPr>
          <a:xfrm>
            <a:off x="6333077" y="234392"/>
            <a:ext cx="27109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 smtClean="0">
                <a:solidFill>
                  <a:prstClr val="white"/>
                </a:solidFill>
              </a:rPr>
              <a:t>第</a:t>
            </a:r>
            <a:r>
              <a:rPr lang="zh-CN" altLang="en-US" sz="1350" dirty="0" smtClean="0">
                <a:solidFill>
                  <a:prstClr val="white"/>
                </a:solidFill>
              </a:rPr>
              <a:t>四</a:t>
            </a:r>
            <a:r>
              <a:rPr lang="zh-CN" altLang="zh-CN" sz="1350" dirty="0">
                <a:solidFill>
                  <a:prstClr val="white"/>
                </a:solidFill>
              </a:rPr>
              <a:t>章  多维数据之间的距离</a:t>
            </a:r>
            <a:r>
              <a:rPr lang="zh-CN" altLang="zh-CN" sz="1350" dirty="0" smtClean="0">
                <a:solidFill>
                  <a:prstClr val="white"/>
                </a:solidFill>
              </a:rPr>
              <a:t>度量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aphicFrame>
        <p:nvGraphicFramePr>
          <p:cNvPr id="20" name="对象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1800663"/>
              </p:ext>
            </p:extLst>
          </p:nvPr>
        </p:nvGraphicFramePr>
        <p:xfrm>
          <a:off x="2417862" y="1533328"/>
          <a:ext cx="1027955" cy="337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6" name="Equation" r:id="rId5" imgW="609336" imgH="203112" progId="Equation.DSMT4">
                  <p:embed/>
                </p:oleObj>
              </mc:Choice>
              <mc:Fallback>
                <p:oleObj name="Equation" r:id="rId5" imgW="609336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7862" y="1533328"/>
                        <a:ext cx="1027955" cy="33729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对象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1272923"/>
              </p:ext>
            </p:extLst>
          </p:nvPr>
        </p:nvGraphicFramePr>
        <p:xfrm>
          <a:off x="3410250" y="1534584"/>
          <a:ext cx="995831" cy="337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7" name="Equation" r:id="rId7" imgW="596641" imgH="203112" progId="Equation.DSMT4">
                  <p:embed/>
                </p:oleObj>
              </mc:Choice>
              <mc:Fallback>
                <p:oleObj name="Equation" r:id="rId7" imgW="596641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0250" y="1534584"/>
                        <a:ext cx="995831" cy="33729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对象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3096093"/>
              </p:ext>
            </p:extLst>
          </p:nvPr>
        </p:nvGraphicFramePr>
        <p:xfrm>
          <a:off x="4421317" y="1533328"/>
          <a:ext cx="995831" cy="337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8" name="Equation" r:id="rId9" imgW="583947" imgH="203112" progId="Equation.DSMT4">
                  <p:embed/>
                </p:oleObj>
              </mc:Choice>
              <mc:Fallback>
                <p:oleObj name="Equation" r:id="rId9" imgW="583947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1317" y="1533328"/>
                        <a:ext cx="995831" cy="33729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对象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8150388"/>
              </p:ext>
            </p:extLst>
          </p:nvPr>
        </p:nvGraphicFramePr>
        <p:xfrm>
          <a:off x="1706547" y="2150532"/>
          <a:ext cx="337298" cy="369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9" name="Equation" r:id="rId11" imgW="203024" imgH="203024" progId="Equation.DSMT4">
                  <p:embed/>
                </p:oleObj>
              </mc:Choice>
              <mc:Fallback>
                <p:oleObj name="Equation" r:id="rId11" imgW="203024" imgH="2030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6547" y="2150532"/>
                        <a:ext cx="337298" cy="3694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对象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9878699"/>
              </p:ext>
            </p:extLst>
          </p:nvPr>
        </p:nvGraphicFramePr>
        <p:xfrm>
          <a:off x="2128966" y="2150533"/>
          <a:ext cx="256989" cy="369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30" name="Equation" r:id="rId13" imgW="164957" imgH="203024" progId="Equation.DSMT4">
                  <p:embed/>
                </p:oleObj>
              </mc:Choice>
              <mc:Fallback>
                <p:oleObj name="Equation" r:id="rId13" imgW="164957" imgH="2030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8966" y="2150533"/>
                        <a:ext cx="256989" cy="3694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对象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3149603"/>
              </p:ext>
            </p:extLst>
          </p:nvPr>
        </p:nvGraphicFramePr>
        <p:xfrm>
          <a:off x="1664508" y="2685456"/>
          <a:ext cx="337298" cy="369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31" name="Equation" r:id="rId15" imgW="203024" imgH="203024" progId="Equation.DSMT4">
                  <p:embed/>
                </p:oleObj>
              </mc:Choice>
              <mc:Fallback>
                <p:oleObj name="Equation" r:id="rId15" imgW="203024" imgH="2030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4508" y="2685456"/>
                        <a:ext cx="337298" cy="3694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对象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4794959"/>
              </p:ext>
            </p:extLst>
          </p:nvPr>
        </p:nvGraphicFramePr>
        <p:xfrm>
          <a:off x="2057822" y="2685456"/>
          <a:ext cx="256989" cy="369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32" name="Equation" r:id="rId16" imgW="164957" imgH="203024" progId="Equation.DSMT4">
                  <p:embed/>
                </p:oleObj>
              </mc:Choice>
              <mc:Fallback>
                <p:oleObj name="Equation" r:id="rId16" imgW="164957" imgH="2030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822" y="2685456"/>
                        <a:ext cx="256989" cy="3694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对象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4225095"/>
              </p:ext>
            </p:extLst>
          </p:nvPr>
        </p:nvGraphicFramePr>
        <p:xfrm>
          <a:off x="1690485" y="3261520"/>
          <a:ext cx="369421" cy="369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33" name="Equation" r:id="rId18" imgW="215713" imgH="203024" progId="Equation.DSMT4">
                  <p:embed/>
                </p:oleObj>
              </mc:Choice>
              <mc:Fallback>
                <p:oleObj name="Equation" r:id="rId18" imgW="215713" imgH="2030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0485" y="3261520"/>
                        <a:ext cx="369421" cy="3694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对象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8849518"/>
              </p:ext>
            </p:extLst>
          </p:nvPr>
        </p:nvGraphicFramePr>
        <p:xfrm>
          <a:off x="2141869" y="3302661"/>
          <a:ext cx="256989" cy="369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34" name="Equation" r:id="rId20" imgW="164957" imgH="203024" progId="Equation.DSMT4">
                  <p:embed/>
                </p:oleObj>
              </mc:Choice>
              <mc:Fallback>
                <p:oleObj name="Equation" r:id="rId20" imgW="164957" imgH="2030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1869" y="3302661"/>
                        <a:ext cx="256989" cy="3694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70"/>
          <p:cNvSpPr>
            <a:spLocks noChangeArrowheads="1"/>
          </p:cNvSpPr>
          <p:nvPr/>
        </p:nvSpPr>
        <p:spPr bwMode="auto">
          <a:xfrm>
            <a:off x="546105" y="1533328"/>
            <a:ext cx="265818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例</a:t>
            </a:r>
            <a:r>
              <a:rPr kumimoji="0" lang="en-US" altLang="zh-CN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4-5</a:t>
            </a:r>
            <a:r>
              <a:rPr kumimoji="0" lang="en-US" altLang="zh-CN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</a:t>
            </a:r>
            <a:r>
              <a:rPr kumimoji="0" lang="zh-CN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计算向量</a:t>
            </a:r>
            <a:endParaRPr kumimoji="0" lang="zh-CN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36" name="Rectangle 71"/>
          <p:cNvSpPr>
            <a:spLocks noChangeArrowheads="1"/>
          </p:cNvSpPr>
          <p:nvPr/>
        </p:nvSpPr>
        <p:spPr bwMode="auto">
          <a:xfrm>
            <a:off x="546105" y="2181400"/>
            <a:ext cx="370550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6700"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zh-CN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解：</a:t>
            </a: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向量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7" name="Rectangle 72"/>
          <p:cNvSpPr>
            <a:spLocks noChangeArrowheads="1"/>
          </p:cNvSpPr>
          <p:nvPr/>
        </p:nvSpPr>
        <p:spPr bwMode="auto">
          <a:xfrm>
            <a:off x="2057822" y="2181400"/>
            <a:ext cx="35893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800100"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之间的曼哈顿距离为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1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，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8" name="Rectangle 73"/>
          <p:cNvSpPr>
            <a:spLocks noChangeArrowheads="1"/>
          </p:cNvSpPr>
          <p:nvPr/>
        </p:nvSpPr>
        <p:spPr bwMode="auto">
          <a:xfrm>
            <a:off x="1481758" y="2757464"/>
            <a:ext cx="432557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800100"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800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之间的曼哈顿距离为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2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，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9" name="Rectangle 74"/>
          <p:cNvSpPr>
            <a:spLocks noChangeArrowheads="1"/>
          </p:cNvSpPr>
          <p:nvPr/>
        </p:nvSpPr>
        <p:spPr bwMode="auto">
          <a:xfrm>
            <a:off x="1489837" y="3333528"/>
            <a:ext cx="432557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800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之间的曼哈顿距离为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3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。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5154164" y="1533328"/>
            <a:ext cx="30067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6700"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</a:pPr>
            <a:r>
              <a:rPr lang="zh-CN" altLang="zh-CN" sz="16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两两之间的曼哈顿距离。</a:t>
            </a:r>
            <a:endParaRPr lang="zh-CN" altLang="zh-CN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6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58303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4.1  </a:t>
            </a:r>
            <a:r>
              <a:rPr lang="zh-CN" altLang="zh-CN" sz="2100" b="1" spc="225" dirty="0">
                <a:solidFill>
                  <a:prstClr val="white"/>
                </a:solidFill>
              </a:rPr>
              <a:t>涉及线性代数的距离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12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4.1.3  </a:t>
            </a:r>
            <a:r>
              <a:rPr lang="zh-CN" altLang="zh-CN" dirty="0">
                <a:solidFill>
                  <a:schemeClr val="accent1">
                    <a:lumMod val="75000"/>
                  </a:schemeClr>
                </a:solidFill>
              </a:rPr>
              <a:t>闵氏</a:t>
            </a:r>
            <a:r>
              <a:rPr lang="zh-CN" altLang="zh-CN" dirty="0" smtClean="0">
                <a:solidFill>
                  <a:schemeClr val="accent1">
                    <a:lumMod val="75000"/>
                  </a:schemeClr>
                </a:solidFill>
              </a:rPr>
              <a:t>距离</a:t>
            </a:r>
            <a:endParaRPr lang="zh-CN" altLang="en-US" dirty="0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9" name="文本框 27"/>
          <p:cNvSpPr txBox="1"/>
          <p:nvPr/>
        </p:nvSpPr>
        <p:spPr>
          <a:xfrm>
            <a:off x="6333077" y="234392"/>
            <a:ext cx="27109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 smtClean="0">
                <a:solidFill>
                  <a:prstClr val="white"/>
                </a:solidFill>
              </a:rPr>
              <a:t>第</a:t>
            </a:r>
            <a:r>
              <a:rPr lang="zh-CN" altLang="en-US" sz="1350" dirty="0" smtClean="0">
                <a:solidFill>
                  <a:prstClr val="white"/>
                </a:solidFill>
              </a:rPr>
              <a:t>四</a:t>
            </a:r>
            <a:r>
              <a:rPr lang="zh-CN" altLang="zh-CN" sz="1350" dirty="0">
                <a:solidFill>
                  <a:prstClr val="white"/>
                </a:solidFill>
              </a:rPr>
              <a:t>章  多维数据之间的距离</a:t>
            </a:r>
            <a:r>
              <a:rPr lang="zh-CN" altLang="zh-CN" sz="1350" dirty="0" smtClean="0">
                <a:solidFill>
                  <a:prstClr val="white"/>
                </a:solidFill>
              </a:rPr>
              <a:t>度量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61694" y="3244914"/>
            <a:ext cx="65299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当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=2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时，闵氏距离就是欧几里得距离，也就是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范数距离。图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4-1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中的对角线就表示两点间的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范数距离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。</a:t>
            </a: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类似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地，还有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范数距离、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4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范数距离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…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graphicFrame>
        <p:nvGraphicFramePr>
          <p:cNvPr id="20" name="对象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6300319"/>
              </p:ext>
            </p:extLst>
          </p:nvPr>
        </p:nvGraphicFramePr>
        <p:xfrm>
          <a:off x="2390194" y="1442730"/>
          <a:ext cx="1754187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5" name="Equation" r:id="rId5" imgW="1002960" imgH="203040" progId="Equation.DSMT4">
                  <p:embed/>
                </p:oleObj>
              </mc:Choice>
              <mc:Fallback>
                <p:oleObj name="Equation" r:id="rId5" imgW="10029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0194" y="1442730"/>
                        <a:ext cx="1754187" cy="3508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对象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8552147"/>
              </p:ext>
            </p:extLst>
          </p:nvPr>
        </p:nvGraphicFramePr>
        <p:xfrm>
          <a:off x="4206616" y="1424394"/>
          <a:ext cx="1776656" cy="3519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6" name="Equation" r:id="rId7" imgW="1002865" imgH="203112" progId="Equation.DSMT4">
                  <p:embed/>
                </p:oleObj>
              </mc:Choice>
              <mc:Fallback>
                <p:oleObj name="Equation" r:id="rId7" imgW="1002865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616" y="1424394"/>
                        <a:ext cx="1776656" cy="3519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对象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1928514"/>
              </p:ext>
            </p:extLst>
          </p:nvPr>
        </p:nvGraphicFramePr>
        <p:xfrm>
          <a:off x="2287973" y="2468071"/>
          <a:ext cx="1542006" cy="569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7" name="Equation" r:id="rId9" imgW="876300" imgH="330200" progId="Equation.DSMT4">
                  <p:embed/>
                </p:oleObj>
              </mc:Choice>
              <mc:Fallback>
                <p:oleObj name="Equation" r:id="rId9" imgW="876300" imgH="330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7973" y="2468071"/>
                        <a:ext cx="1542006" cy="56987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44"/>
          <p:cNvSpPr>
            <a:spLocks noChangeArrowheads="1"/>
          </p:cNvSpPr>
          <p:nvPr/>
        </p:nvSpPr>
        <p:spPr bwMode="auto">
          <a:xfrm>
            <a:off x="750232" y="1437819"/>
            <a:ext cx="25166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设两个</a:t>
            </a:r>
            <a:r>
              <a:rPr kumimoji="0" lang="en-US" altLang="zh-CN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n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维变量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5" name="Rectangle 46"/>
          <p:cNvSpPr>
            <a:spLocks noChangeArrowheads="1"/>
          </p:cNvSpPr>
          <p:nvPr/>
        </p:nvSpPr>
        <p:spPr bwMode="auto">
          <a:xfrm>
            <a:off x="785038" y="1885169"/>
            <a:ext cx="38164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6700"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则它们之间的闵氏距离为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6" name="Rectangle 47"/>
          <p:cNvSpPr>
            <a:spLocks noChangeArrowheads="1"/>
          </p:cNvSpPr>
          <p:nvPr/>
        </p:nvSpPr>
        <p:spPr bwMode="auto">
          <a:xfrm>
            <a:off x="4617486" y="2622856"/>
            <a:ext cx="386607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其中，</a:t>
            </a:r>
            <a:r>
              <a:rPr kumimoji="0" lang="en-US" altLang="zh-CN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p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是变参数。         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7310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1665504" y="2922002"/>
            <a:ext cx="5693399" cy="444332"/>
            <a:chOff x="1807265" y="3866298"/>
            <a:chExt cx="5693399" cy="394200"/>
          </a:xfrm>
          <a:solidFill>
            <a:schemeClr val="accent1">
              <a:lumMod val="75000"/>
            </a:schemeClr>
          </a:solidFill>
        </p:grpSpPr>
        <p:sp>
          <p:nvSpPr>
            <p:cNvPr id="39" name="圆角矩形 38"/>
            <p:cNvSpPr/>
            <p:nvPr/>
          </p:nvSpPr>
          <p:spPr>
            <a:xfrm>
              <a:off x="1807265" y="3866298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7" name="矩形 46"/>
            <p:cNvSpPr/>
            <p:nvPr/>
          </p:nvSpPr>
          <p:spPr>
            <a:xfrm>
              <a:off x="1873669" y="3879086"/>
              <a:ext cx="3256020" cy="368619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4.2  </a:t>
              </a:r>
              <a:r>
                <a:rPr lang="zh-CN" altLang="zh-CN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涉及微积分的距离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646971" y="2254746"/>
            <a:ext cx="5693399" cy="444332"/>
            <a:chOff x="1807265" y="2935089"/>
            <a:chExt cx="5693399" cy="394200"/>
          </a:xfrm>
        </p:grpSpPr>
        <p:sp>
          <p:nvSpPr>
            <p:cNvPr id="74" name="圆角矩形 73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5" name="矩形 74"/>
            <p:cNvSpPr/>
            <p:nvPr/>
          </p:nvSpPr>
          <p:spPr>
            <a:xfrm>
              <a:off x="1881560" y="2945793"/>
              <a:ext cx="4050030" cy="3686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225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4.1  </a:t>
              </a:r>
              <a:r>
                <a:rPr lang="zh-CN" altLang="zh-CN" sz="2100" spc="225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涉及线性代数的</a:t>
              </a:r>
              <a:r>
                <a:rPr lang="zh-CN" altLang="zh-CN" sz="2100" spc="225" dirty="0" smtClean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距离</a:t>
              </a:r>
              <a:endParaRPr lang="zh-CN" altLang="en-US" sz="2100" spc="225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1693574" y="3600000"/>
            <a:ext cx="5693399" cy="444635"/>
            <a:chOff x="1807265" y="3400425"/>
            <a:chExt cx="5693399" cy="394468"/>
          </a:xfrm>
          <a:solidFill>
            <a:schemeClr val="bg2"/>
          </a:solidFill>
        </p:grpSpPr>
        <p:sp>
          <p:nvSpPr>
            <p:cNvPr id="71" name="圆角矩形 7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2" name="矩形 71"/>
            <p:cNvSpPr/>
            <p:nvPr/>
          </p:nvSpPr>
          <p:spPr>
            <a:xfrm>
              <a:off x="1881687" y="3400425"/>
              <a:ext cx="3554178" cy="36861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4.3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涉及概率统计的距离</a:t>
              </a: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693574" y="4319999"/>
            <a:ext cx="5693399" cy="444332"/>
            <a:chOff x="1807265" y="4331900"/>
            <a:chExt cx="5693399" cy="394200"/>
          </a:xfrm>
        </p:grpSpPr>
        <p:sp>
          <p:nvSpPr>
            <p:cNvPr id="67" name="圆角矩形 66"/>
            <p:cNvSpPr/>
            <p:nvPr/>
          </p:nvSpPr>
          <p:spPr>
            <a:xfrm>
              <a:off x="1807265" y="433190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8" name="矩形 67"/>
            <p:cNvSpPr/>
            <p:nvPr/>
          </p:nvSpPr>
          <p:spPr>
            <a:xfrm>
              <a:off x="1881559" y="4342604"/>
              <a:ext cx="4969107" cy="3686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4.4  </a:t>
              </a:r>
              <a:r>
                <a:rPr lang="zh-CN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涉及其他数学知识的</a:t>
              </a:r>
              <a:r>
                <a:rPr lang="zh-CN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距离</a:t>
              </a:r>
              <a:endParaRPr 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1" name="2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3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 smtClean="0">
                <a:solidFill>
                  <a:schemeClr val="bg1">
                    <a:lumMod val="50000"/>
                  </a:schemeClr>
                </a:solidFill>
              </a:rPr>
              <a:t>56</a:t>
            </a:r>
            <a:endParaRPr lang="en-US" altLang="es-HN" sz="1200" b="1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13</a:t>
            </a:fld>
            <a:endParaRPr lang="zh-CN" altLang="en-US" dirty="0"/>
          </a:p>
        </p:txBody>
      </p:sp>
      <p:sp>
        <p:nvSpPr>
          <p:cNvPr id="73" name="矩形 72"/>
          <p:cNvSpPr/>
          <p:nvPr/>
        </p:nvSpPr>
        <p:spPr>
          <a:xfrm>
            <a:off x="7929" y="38314"/>
            <a:ext cx="206883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schemeClr val="bg1"/>
                </a:solidFill>
              </a:rPr>
              <a:t>高级大数据人才培养丛书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62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90302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456859" y="1169836"/>
              <a:ext cx="25831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zh-CN" sz="2800" dirty="0" smtClean="0">
                  <a:solidFill>
                    <a:schemeClr val="accent4"/>
                  </a:solidFill>
                </a:rPr>
                <a:t>第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四</a:t>
              </a:r>
              <a:r>
                <a:rPr lang="zh-CN" altLang="zh-CN" sz="2800" dirty="0" smtClean="0">
                  <a:solidFill>
                    <a:schemeClr val="accent4"/>
                  </a:solidFill>
                </a:rPr>
                <a:t>章  </a:t>
              </a:r>
              <a:r>
                <a:rPr lang="zh-CN" altLang="zh-CN" sz="2800" dirty="0">
                  <a:solidFill>
                    <a:schemeClr val="accent4"/>
                  </a:solidFill>
                </a:rPr>
                <a:t>多维数据之间的距离</a:t>
              </a:r>
              <a:r>
                <a:rPr lang="zh-CN" altLang="zh-CN" sz="2800" dirty="0" smtClean="0">
                  <a:solidFill>
                    <a:schemeClr val="accent4"/>
                  </a:solidFill>
                </a:rPr>
                <a:t>度量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651833" y="5052347"/>
            <a:ext cx="5693399" cy="444332"/>
            <a:chOff x="1807265" y="4331900"/>
            <a:chExt cx="5693399" cy="394200"/>
          </a:xfrm>
        </p:grpSpPr>
        <p:sp>
          <p:nvSpPr>
            <p:cNvPr id="41" name="圆角矩形 40"/>
            <p:cNvSpPr/>
            <p:nvPr/>
          </p:nvSpPr>
          <p:spPr>
            <a:xfrm>
              <a:off x="1807265" y="433190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2" name="矩形 41"/>
            <p:cNvSpPr/>
            <p:nvPr/>
          </p:nvSpPr>
          <p:spPr>
            <a:xfrm>
              <a:off x="1881560" y="4342604"/>
              <a:ext cx="3037840" cy="3673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习题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838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2848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4.2  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涉及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微积分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的</a:t>
            </a:r>
            <a:r>
              <a:rPr lang="zh-CN" altLang="zh-CN" sz="2100" b="1" spc="225" dirty="0">
                <a:solidFill>
                  <a:prstClr val="white"/>
                </a:solidFill>
              </a:rPr>
              <a:t>距离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14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>
                <a:solidFill>
                  <a:schemeClr val="accent1">
                    <a:lumMod val="75000"/>
                  </a:schemeClr>
                </a:solidFill>
              </a:rPr>
              <a:t>切比雪夫</a:t>
            </a:r>
            <a:r>
              <a:rPr lang="zh-CN" altLang="zh-CN" dirty="0">
                <a:solidFill>
                  <a:schemeClr val="accent1">
                    <a:lumMod val="75000"/>
                  </a:schemeClr>
                </a:solidFill>
              </a:rPr>
              <a:t>距离</a:t>
            </a:r>
            <a:endParaRPr dirty="0" err="1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46" name="矩形 145"/>
          <p:cNvSpPr/>
          <p:nvPr/>
        </p:nvSpPr>
        <p:spPr>
          <a:xfrm>
            <a:off x="624084" y="3369711"/>
            <a:ext cx="3302597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闵式距离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公式如下：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1" name="文本框 27"/>
          <p:cNvSpPr txBox="1"/>
          <p:nvPr/>
        </p:nvSpPr>
        <p:spPr>
          <a:xfrm>
            <a:off x="6333077" y="234392"/>
            <a:ext cx="27109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 smtClean="0">
                <a:solidFill>
                  <a:prstClr val="white"/>
                </a:solidFill>
              </a:rPr>
              <a:t>第</a:t>
            </a:r>
            <a:r>
              <a:rPr lang="zh-CN" altLang="en-US" sz="1350" dirty="0" smtClean="0">
                <a:solidFill>
                  <a:prstClr val="white"/>
                </a:solidFill>
              </a:rPr>
              <a:t>四</a:t>
            </a:r>
            <a:r>
              <a:rPr lang="zh-CN" altLang="zh-CN" sz="1350" dirty="0">
                <a:solidFill>
                  <a:prstClr val="white"/>
                </a:solidFill>
              </a:rPr>
              <a:t>章  多维数据之间的距离</a:t>
            </a:r>
            <a:r>
              <a:rPr lang="zh-CN" altLang="zh-CN" sz="1350" dirty="0" smtClean="0">
                <a:solidFill>
                  <a:prstClr val="white"/>
                </a:solidFill>
              </a:rPr>
              <a:t>度量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3" name="对象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4697373"/>
              </p:ext>
            </p:extLst>
          </p:nvPr>
        </p:nvGraphicFramePr>
        <p:xfrm>
          <a:off x="1829750" y="2380129"/>
          <a:ext cx="3814712" cy="73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2" name="Equation" r:id="rId5" imgW="1866090" imgH="355446" progId="Equation.DSMT4">
                  <p:embed/>
                </p:oleObj>
              </mc:Choice>
              <mc:Fallback>
                <p:oleObj name="Equation" r:id="rId5" imgW="1866090" imgH="355446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9750" y="2380129"/>
                        <a:ext cx="3814712" cy="7395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对象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7447329"/>
              </p:ext>
            </p:extLst>
          </p:nvPr>
        </p:nvGraphicFramePr>
        <p:xfrm>
          <a:off x="2308593" y="3856681"/>
          <a:ext cx="1754187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3" name="Equation" r:id="rId7" imgW="1002960" imgH="203040" progId="Equation.DSMT4">
                  <p:embed/>
                </p:oleObj>
              </mc:Choice>
              <mc:Fallback>
                <p:oleObj name="Equation" r:id="rId7" imgW="10029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8593" y="3856681"/>
                        <a:ext cx="1754187" cy="3508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对象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0593229"/>
              </p:ext>
            </p:extLst>
          </p:nvPr>
        </p:nvGraphicFramePr>
        <p:xfrm>
          <a:off x="4125015" y="3838345"/>
          <a:ext cx="1776656" cy="3519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4" name="Equation" r:id="rId9" imgW="1002865" imgH="203112" progId="Equation.DSMT4">
                  <p:embed/>
                </p:oleObj>
              </mc:Choice>
              <mc:Fallback>
                <p:oleObj name="Equation" r:id="rId9" imgW="1002865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5015" y="3838345"/>
                        <a:ext cx="1776656" cy="3519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对象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0664960"/>
              </p:ext>
            </p:extLst>
          </p:nvPr>
        </p:nvGraphicFramePr>
        <p:xfrm>
          <a:off x="2206372" y="4882022"/>
          <a:ext cx="1542006" cy="569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5" name="Equation" r:id="rId11" imgW="876300" imgH="330200" progId="Equation.DSMT4">
                  <p:embed/>
                </p:oleObj>
              </mc:Choice>
              <mc:Fallback>
                <p:oleObj name="Equation" r:id="rId11" imgW="876300" imgH="330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6372" y="4882022"/>
                        <a:ext cx="1542006" cy="56987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44"/>
          <p:cNvSpPr>
            <a:spLocks noChangeArrowheads="1"/>
          </p:cNvSpPr>
          <p:nvPr/>
        </p:nvSpPr>
        <p:spPr bwMode="auto">
          <a:xfrm>
            <a:off x="668631" y="3851770"/>
            <a:ext cx="25166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设两个</a:t>
            </a:r>
            <a:r>
              <a:rPr kumimoji="0" lang="en-US" altLang="zh-CN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n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维变量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7" name="Rectangle 46"/>
          <p:cNvSpPr>
            <a:spLocks noChangeArrowheads="1"/>
          </p:cNvSpPr>
          <p:nvPr/>
        </p:nvSpPr>
        <p:spPr bwMode="auto">
          <a:xfrm>
            <a:off x="703437" y="4299120"/>
            <a:ext cx="38164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6700"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则它们之间的闵氏距离为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4" name="Rectangle 47"/>
          <p:cNvSpPr>
            <a:spLocks noChangeArrowheads="1"/>
          </p:cNvSpPr>
          <p:nvPr/>
        </p:nvSpPr>
        <p:spPr bwMode="auto">
          <a:xfrm>
            <a:off x="4535885" y="5036807"/>
            <a:ext cx="386607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其中，</a:t>
            </a:r>
            <a:r>
              <a:rPr kumimoji="0" lang="en-US" altLang="zh-CN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p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是变参数。         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5" name="对象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1916424"/>
              </p:ext>
            </p:extLst>
          </p:nvPr>
        </p:nvGraphicFramePr>
        <p:xfrm>
          <a:off x="2977641" y="1369101"/>
          <a:ext cx="740446" cy="302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6" name="Equation" r:id="rId13" imgW="418918" imgH="165028" progId="Equation.DSMT4">
                  <p:embed/>
                </p:oleObj>
              </mc:Choice>
              <mc:Fallback>
                <p:oleObj name="Equation" r:id="rId13" imgW="418918" imgH="165028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7641" y="1369101"/>
                        <a:ext cx="740446" cy="3029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对象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5911363"/>
              </p:ext>
            </p:extLst>
          </p:nvPr>
        </p:nvGraphicFramePr>
        <p:xfrm>
          <a:off x="952389" y="1942101"/>
          <a:ext cx="235595" cy="185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7" name="Equation" r:id="rId15" imgW="139579" imgH="114201" progId="Equation.DSMT4">
                  <p:embed/>
                </p:oleObj>
              </mc:Choice>
              <mc:Fallback>
                <p:oleObj name="Equation" r:id="rId15" imgW="139579" imgH="1142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389" y="1942101"/>
                        <a:ext cx="235595" cy="1851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77"/>
          <p:cNvSpPr>
            <a:spLocks noChangeArrowheads="1"/>
          </p:cNvSpPr>
          <p:nvPr/>
        </p:nvSpPr>
        <p:spPr bwMode="auto">
          <a:xfrm>
            <a:off x="539833" y="1289315"/>
            <a:ext cx="322846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当闵式距离中的变参数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38" name="Rectangle 78"/>
          <p:cNvSpPr>
            <a:spLocks noChangeArrowheads="1"/>
          </p:cNvSpPr>
          <p:nvPr/>
        </p:nvSpPr>
        <p:spPr bwMode="auto">
          <a:xfrm>
            <a:off x="3347864" y="1289315"/>
            <a:ext cx="525658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时，闵氏距离称为切比雪夫距离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，也就是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9" name="Rectangle 79"/>
          <p:cNvSpPr>
            <a:spLocks noChangeArrowheads="1"/>
          </p:cNvSpPr>
          <p:nvPr/>
        </p:nvSpPr>
        <p:spPr bwMode="auto">
          <a:xfrm>
            <a:off x="1169367" y="1864448"/>
            <a:ext cx="19025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范数距离，即 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2848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4.2  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涉及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微积分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的</a:t>
            </a:r>
            <a:r>
              <a:rPr lang="zh-CN" altLang="zh-CN" sz="2100" b="1" spc="225" dirty="0">
                <a:solidFill>
                  <a:prstClr val="white"/>
                </a:solidFill>
              </a:rPr>
              <a:t>距离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15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>
                <a:solidFill>
                  <a:schemeClr val="accent1">
                    <a:lumMod val="75000"/>
                  </a:schemeClr>
                </a:solidFill>
              </a:rPr>
              <a:t>切比雪夫</a:t>
            </a:r>
            <a:r>
              <a:rPr lang="zh-CN" altLang="zh-CN" dirty="0">
                <a:solidFill>
                  <a:schemeClr val="accent1">
                    <a:lumMod val="75000"/>
                  </a:schemeClr>
                </a:solidFill>
              </a:rPr>
              <a:t>距离</a:t>
            </a:r>
            <a:endParaRPr dirty="0" err="1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46" name="矩形 145"/>
          <p:cNvSpPr/>
          <p:nvPr/>
        </p:nvSpPr>
        <p:spPr>
          <a:xfrm>
            <a:off x="748088" y="3490735"/>
            <a:ext cx="7438273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</a:rPr>
              <a:t>说明：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闵氏距离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（包括切比雪夫距离）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有着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明显的缺点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，忽略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了量纲和各分量的分布。例如：对于二维样本（身高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体重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），身高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取值范围是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150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～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170cm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，体重取值范围是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50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～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70kg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，现有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(150,50)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(170,50)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(170,70)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三个样本，计算可得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与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之间的闵氏距离等于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与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之间的闵氏距离，但身高的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20cm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与体重的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20kg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是完全不一样的，因此用闵氏距离来衡量这些样本间的相似度有很大的问题。所以当选用距离公式计算时，要注意这些细节问题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1" name="文本框 27"/>
          <p:cNvSpPr txBox="1"/>
          <p:nvPr/>
        </p:nvSpPr>
        <p:spPr>
          <a:xfrm>
            <a:off x="6333077" y="234392"/>
            <a:ext cx="27109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 smtClean="0">
                <a:solidFill>
                  <a:prstClr val="white"/>
                </a:solidFill>
              </a:rPr>
              <a:t>第</a:t>
            </a:r>
            <a:r>
              <a:rPr lang="zh-CN" altLang="en-US" sz="1350" dirty="0" smtClean="0">
                <a:solidFill>
                  <a:prstClr val="white"/>
                </a:solidFill>
              </a:rPr>
              <a:t>四</a:t>
            </a:r>
            <a:r>
              <a:rPr lang="zh-CN" altLang="zh-CN" sz="1350" dirty="0">
                <a:solidFill>
                  <a:prstClr val="white"/>
                </a:solidFill>
              </a:rPr>
              <a:t>章  多维数据之间的距离</a:t>
            </a:r>
            <a:r>
              <a:rPr lang="zh-CN" altLang="zh-CN" sz="1350" dirty="0" smtClean="0">
                <a:solidFill>
                  <a:prstClr val="white"/>
                </a:solidFill>
              </a:rPr>
              <a:t>度量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22" name="对象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0726044"/>
              </p:ext>
            </p:extLst>
          </p:nvPr>
        </p:nvGraphicFramePr>
        <p:xfrm>
          <a:off x="2559583" y="1488043"/>
          <a:ext cx="945284" cy="310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86" name="Equation" r:id="rId5" imgW="609336" imgH="203112" progId="Equation.DSMT4">
                  <p:embed/>
                </p:oleObj>
              </mc:Choice>
              <mc:Fallback>
                <p:oleObj name="Equation" r:id="rId5" imgW="609336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9583" y="1488043"/>
                        <a:ext cx="945284" cy="3101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对象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2294135"/>
              </p:ext>
            </p:extLst>
          </p:nvPr>
        </p:nvGraphicFramePr>
        <p:xfrm>
          <a:off x="3497953" y="1488043"/>
          <a:ext cx="915745" cy="310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87" name="Equation" r:id="rId7" imgW="596641" imgH="203112" progId="Equation.DSMT4">
                  <p:embed/>
                </p:oleObj>
              </mc:Choice>
              <mc:Fallback>
                <p:oleObj name="Equation" r:id="rId7" imgW="596641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7953" y="1488043"/>
                        <a:ext cx="915745" cy="3101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对象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3349905"/>
              </p:ext>
            </p:extLst>
          </p:nvPr>
        </p:nvGraphicFramePr>
        <p:xfrm>
          <a:off x="4392331" y="1488043"/>
          <a:ext cx="915745" cy="310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88" name="Equation" r:id="rId9" imgW="583947" imgH="203112" progId="Equation.DSMT4">
                  <p:embed/>
                </p:oleObj>
              </mc:Choice>
              <mc:Fallback>
                <p:oleObj name="Equation" r:id="rId9" imgW="583947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2331" y="1488043"/>
                        <a:ext cx="915745" cy="3101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对象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1730730"/>
              </p:ext>
            </p:extLst>
          </p:nvPr>
        </p:nvGraphicFramePr>
        <p:xfrm>
          <a:off x="1979492" y="1970965"/>
          <a:ext cx="310171" cy="33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89" name="Equation" r:id="rId11" imgW="203024" imgH="203024" progId="Equation.DSMT4">
                  <p:embed/>
                </p:oleObj>
              </mc:Choice>
              <mc:Fallback>
                <p:oleObj name="Equation" r:id="rId11" imgW="203024" imgH="2030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492" y="1970965"/>
                        <a:ext cx="310171" cy="3397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对象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1852387"/>
              </p:ext>
            </p:extLst>
          </p:nvPr>
        </p:nvGraphicFramePr>
        <p:xfrm>
          <a:off x="2289663" y="1970965"/>
          <a:ext cx="236321" cy="33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90" name="Equation" r:id="rId13" imgW="164957" imgH="203024" progId="Equation.DSMT4">
                  <p:embed/>
                </p:oleObj>
              </mc:Choice>
              <mc:Fallback>
                <p:oleObj name="Equation" r:id="rId13" imgW="164957" imgH="2030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9663" y="1970965"/>
                        <a:ext cx="236321" cy="3397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对象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495510"/>
              </p:ext>
            </p:extLst>
          </p:nvPr>
        </p:nvGraphicFramePr>
        <p:xfrm>
          <a:off x="4751353" y="1986314"/>
          <a:ext cx="1683788" cy="310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91" name="Equation" r:id="rId15" imgW="1091726" imgH="190417" progId="Equation.DSMT4">
                  <p:embed/>
                </p:oleObj>
              </mc:Choice>
              <mc:Fallback>
                <p:oleObj name="Equation" r:id="rId15" imgW="1091726" imgH="19041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1353" y="1986314"/>
                        <a:ext cx="1683788" cy="3101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对象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7578731"/>
              </p:ext>
            </p:extLst>
          </p:nvPr>
        </p:nvGraphicFramePr>
        <p:xfrm>
          <a:off x="1930006" y="2406522"/>
          <a:ext cx="310171" cy="33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92" name="Equation" r:id="rId17" imgW="203024" imgH="203024" progId="Equation.DSMT4">
                  <p:embed/>
                </p:oleObj>
              </mc:Choice>
              <mc:Fallback>
                <p:oleObj name="Equation" r:id="rId17" imgW="203024" imgH="2030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0006" y="2406522"/>
                        <a:ext cx="310171" cy="3397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对象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6299058"/>
              </p:ext>
            </p:extLst>
          </p:nvPr>
        </p:nvGraphicFramePr>
        <p:xfrm>
          <a:off x="2269269" y="2418783"/>
          <a:ext cx="236321" cy="33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93" name="Equation" r:id="rId19" imgW="164957" imgH="203024" progId="Equation.DSMT4">
                  <p:embed/>
                </p:oleObj>
              </mc:Choice>
              <mc:Fallback>
                <p:oleObj name="Equation" r:id="rId19" imgW="164957" imgH="2030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9269" y="2418783"/>
                        <a:ext cx="236321" cy="3397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对象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05377"/>
              </p:ext>
            </p:extLst>
          </p:nvPr>
        </p:nvGraphicFramePr>
        <p:xfrm>
          <a:off x="4714427" y="2457543"/>
          <a:ext cx="1757639" cy="310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94" name="Equation" r:id="rId21" imgW="1143000" imgH="190500" progId="Equation.DSMT4">
                  <p:embed/>
                </p:oleObj>
              </mc:Choice>
              <mc:Fallback>
                <p:oleObj name="Equation" r:id="rId21" imgW="11430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427" y="2457543"/>
                        <a:ext cx="1757639" cy="3101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对象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8720712"/>
              </p:ext>
            </p:extLst>
          </p:nvPr>
        </p:nvGraphicFramePr>
        <p:xfrm>
          <a:off x="1945187" y="2898665"/>
          <a:ext cx="339710" cy="339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95" name="Equation" r:id="rId23" imgW="215713" imgH="203024" progId="Equation.DSMT4">
                  <p:embed/>
                </p:oleObj>
              </mc:Choice>
              <mc:Fallback>
                <p:oleObj name="Equation" r:id="rId23" imgW="215713" imgH="2030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5187" y="2898665"/>
                        <a:ext cx="339710" cy="3397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对象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3270182"/>
              </p:ext>
            </p:extLst>
          </p:nvPr>
        </p:nvGraphicFramePr>
        <p:xfrm>
          <a:off x="2363489" y="2898663"/>
          <a:ext cx="236321" cy="33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96" name="Equation" r:id="rId25" imgW="164957" imgH="203024" progId="Equation.DSMT4">
                  <p:embed/>
                </p:oleObj>
              </mc:Choice>
              <mc:Fallback>
                <p:oleObj name="Equation" r:id="rId25" imgW="164957" imgH="2030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3489" y="2898663"/>
                        <a:ext cx="236321" cy="3397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对象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3708099"/>
              </p:ext>
            </p:extLst>
          </p:nvPr>
        </p:nvGraphicFramePr>
        <p:xfrm>
          <a:off x="4729199" y="2942974"/>
          <a:ext cx="1728095" cy="295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97" name="Equation" r:id="rId26" imgW="1117600" imgH="190500" progId="Equation.DSMT4">
                  <p:embed/>
                </p:oleObj>
              </mc:Choice>
              <mc:Fallback>
                <p:oleObj name="Equation" r:id="rId26" imgW="11176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9199" y="2942974"/>
                        <a:ext cx="1728095" cy="2954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94"/>
          <p:cNvSpPr>
            <a:spLocks noChangeArrowheads="1"/>
          </p:cNvSpPr>
          <p:nvPr/>
        </p:nvSpPr>
        <p:spPr bwMode="auto">
          <a:xfrm>
            <a:off x="643731" y="1459661"/>
            <a:ext cx="258621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例</a:t>
            </a:r>
            <a:r>
              <a:rPr kumimoji="0" lang="en-US" altLang="zh-CN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4-6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计算向量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41" name="Rectangle 95"/>
          <p:cNvSpPr>
            <a:spLocks noChangeArrowheads="1"/>
          </p:cNvSpPr>
          <p:nvPr/>
        </p:nvSpPr>
        <p:spPr bwMode="auto">
          <a:xfrm>
            <a:off x="4968395" y="1434920"/>
            <a:ext cx="387804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6700"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两两之间的切比雪夫距离。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2" name="Rectangle 96"/>
          <p:cNvSpPr>
            <a:spLocks noChangeArrowheads="1"/>
          </p:cNvSpPr>
          <p:nvPr/>
        </p:nvSpPr>
        <p:spPr bwMode="auto">
          <a:xfrm>
            <a:off x="2260922" y="1972123"/>
            <a:ext cx="33323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之间的切比雪夫距离为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43" name="Rectangle 98"/>
          <p:cNvSpPr>
            <a:spLocks noChangeArrowheads="1"/>
          </p:cNvSpPr>
          <p:nvPr/>
        </p:nvSpPr>
        <p:spPr bwMode="auto">
          <a:xfrm>
            <a:off x="1728035" y="2443352"/>
            <a:ext cx="40485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800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之间的切比雪夫距离为</a:t>
            </a:r>
            <a:endParaRPr kumimoji="0" lang="zh-CN" altLang="zh-CN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44" name="Rectangle 100"/>
          <p:cNvSpPr>
            <a:spLocks noChangeArrowheads="1"/>
          </p:cNvSpPr>
          <p:nvPr/>
        </p:nvSpPr>
        <p:spPr bwMode="auto">
          <a:xfrm>
            <a:off x="1767273" y="2899821"/>
            <a:ext cx="40485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800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之间的切比雪夫距离为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01114" y="1972123"/>
            <a:ext cx="12747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66700" eaLnBrk="0" fontAlgn="base" hangingPunct="0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</a:pPr>
            <a:r>
              <a:rPr lang="zh-CN" altLang="zh-CN" sz="16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解：</a:t>
            </a:r>
            <a:r>
              <a:rPr lang="zh-CN" altLang="zh-CN" sz="16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向量</a:t>
            </a:r>
            <a:endParaRPr lang="zh-CN" altLang="zh-CN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01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1684025" y="3625370"/>
            <a:ext cx="5693399" cy="444332"/>
            <a:chOff x="1807265" y="3866296"/>
            <a:chExt cx="5693399" cy="394200"/>
          </a:xfrm>
          <a:solidFill>
            <a:schemeClr val="accent1">
              <a:lumMod val="75000"/>
            </a:schemeClr>
          </a:solidFill>
        </p:grpSpPr>
        <p:sp>
          <p:nvSpPr>
            <p:cNvPr id="39" name="圆角矩形 38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7" name="矩形 46"/>
            <p:cNvSpPr/>
            <p:nvPr/>
          </p:nvSpPr>
          <p:spPr>
            <a:xfrm>
              <a:off x="1873669" y="3879086"/>
              <a:ext cx="3554178" cy="368619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4.3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涉及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概率统计的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距离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693574" y="2880000"/>
            <a:ext cx="5693399" cy="444332"/>
            <a:chOff x="1807265" y="2935089"/>
            <a:chExt cx="5693399" cy="394200"/>
          </a:xfrm>
        </p:grpSpPr>
        <p:sp>
          <p:nvSpPr>
            <p:cNvPr id="74" name="圆角矩形 73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5" name="矩形 74"/>
            <p:cNvSpPr/>
            <p:nvPr/>
          </p:nvSpPr>
          <p:spPr>
            <a:xfrm>
              <a:off x="1881560" y="2945793"/>
              <a:ext cx="4050030" cy="3686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4.2  </a:t>
              </a:r>
              <a:r>
                <a:rPr lang="zh-CN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涉及微积分的</a:t>
              </a:r>
              <a:r>
                <a:rPr lang="zh-CN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距离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1693574" y="2223012"/>
            <a:ext cx="5693399" cy="444635"/>
            <a:chOff x="1807265" y="3400425"/>
            <a:chExt cx="5693399" cy="394468"/>
          </a:xfrm>
          <a:solidFill>
            <a:schemeClr val="bg2"/>
          </a:solidFill>
        </p:grpSpPr>
        <p:sp>
          <p:nvSpPr>
            <p:cNvPr id="71" name="圆角矩形 7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2" name="矩形 71"/>
            <p:cNvSpPr/>
            <p:nvPr/>
          </p:nvSpPr>
          <p:spPr>
            <a:xfrm>
              <a:off x="1881687" y="3400425"/>
              <a:ext cx="3554178" cy="36861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4.1  </a:t>
              </a:r>
              <a:r>
                <a:rPr lang="zh-CN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涉及线性代数的</a:t>
              </a:r>
              <a:r>
                <a:rPr lang="zh-CN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距离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693574" y="4319999"/>
            <a:ext cx="5693399" cy="444332"/>
            <a:chOff x="1807265" y="4331900"/>
            <a:chExt cx="5693399" cy="394200"/>
          </a:xfrm>
        </p:grpSpPr>
        <p:sp>
          <p:nvSpPr>
            <p:cNvPr id="67" name="圆角矩形 66"/>
            <p:cNvSpPr/>
            <p:nvPr/>
          </p:nvSpPr>
          <p:spPr>
            <a:xfrm>
              <a:off x="1807265" y="433190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8" name="矩形 67"/>
            <p:cNvSpPr/>
            <p:nvPr/>
          </p:nvSpPr>
          <p:spPr>
            <a:xfrm>
              <a:off x="1881559" y="4342604"/>
              <a:ext cx="4969107" cy="3686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4.4  </a:t>
              </a:r>
              <a:r>
                <a:rPr lang="zh-CN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涉及其他数学知识的</a:t>
              </a:r>
              <a:r>
                <a:rPr lang="zh-CN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距离</a:t>
              </a:r>
              <a:endParaRPr 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1" name="2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3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 smtClean="0">
                <a:solidFill>
                  <a:schemeClr val="bg1">
                    <a:lumMod val="50000"/>
                  </a:schemeClr>
                </a:solidFill>
              </a:rPr>
              <a:t>56</a:t>
            </a:r>
            <a:endParaRPr lang="en-US" altLang="es-HN" sz="1200" b="1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16</a:t>
            </a:fld>
            <a:endParaRPr lang="zh-CN" altLang="en-US" dirty="0"/>
          </a:p>
        </p:txBody>
      </p:sp>
      <p:sp>
        <p:nvSpPr>
          <p:cNvPr id="73" name="矩形 72"/>
          <p:cNvSpPr/>
          <p:nvPr/>
        </p:nvSpPr>
        <p:spPr>
          <a:xfrm>
            <a:off x="7929" y="38314"/>
            <a:ext cx="206883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schemeClr val="bg1"/>
                </a:solidFill>
              </a:rPr>
              <a:t>高级大数据人才培养丛书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62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90302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456859" y="1169836"/>
              <a:ext cx="25831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zh-CN" sz="2800" dirty="0" smtClean="0">
                  <a:solidFill>
                    <a:schemeClr val="accent4"/>
                  </a:solidFill>
                </a:rPr>
                <a:t>第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四</a:t>
              </a:r>
              <a:r>
                <a:rPr lang="zh-CN" altLang="zh-CN" sz="2800" dirty="0" smtClean="0">
                  <a:solidFill>
                    <a:schemeClr val="accent4"/>
                  </a:solidFill>
                </a:rPr>
                <a:t>章  </a:t>
              </a:r>
              <a:r>
                <a:rPr lang="zh-CN" altLang="zh-CN" sz="2800" dirty="0">
                  <a:solidFill>
                    <a:schemeClr val="accent4"/>
                  </a:solidFill>
                </a:rPr>
                <a:t>多维数据之间的距离</a:t>
              </a:r>
              <a:r>
                <a:rPr lang="zh-CN" altLang="zh-CN" sz="2800" dirty="0" smtClean="0">
                  <a:solidFill>
                    <a:schemeClr val="accent4"/>
                  </a:solidFill>
                </a:rPr>
                <a:t>度量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651833" y="5052347"/>
            <a:ext cx="5693399" cy="444332"/>
            <a:chOff x="1807265" y="4331900"/>
            <a:chExt cx="5693399" cy="394200"/>
          </a:xfrm>
        </p:grpSpPr>
        <p:sp>
          <p:nvSpPr>
            <p:cNvPr id="41" name="圆角矩形 40"/>
            <p:cNvSpPr/>
            <p:nvPr/>
          </p:nvSpPr>
          <p:spPr>
            <a:xfrm>
              <a:off x="1807265" y="433190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2" name="矩形 41"/>
            <p:cNvSpPr/>
            <p:nvPr/>
          </p:nvSpPr>
          <p:spPr>
            <a:xfrm>
              <a:off x="1881560" y="4342604"/>
              <a:ext cx="3037840" cy="3673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习题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838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58303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4.3  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涉及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概率统计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的</a:t>
            </a:r>
            <a:r>
              <a:rPr lang="zh-CN" altLang="zh-CN" sz="2100" b="1" spc="225" dirty="0">
                <a:solidFill>
                  <a:prstClr val="white"/>
                </a:solidFill>
              </a:rPr>
              <a:t>距离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17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916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4.3.1  </a:t>
            </a:r>
            <a:r>
              <a:rPr lang="zh-CN" altLang="zh-CN" dirty="0">
                <a:solidFill>
                  <a:schemeClr val="accent1">
                    <a:lumMod val="75000"/>
                  </a:schemeClr>
                </a:solidFill>
              </a:rPr>
              <a:t>欧几里得距离</a:t>
            </a:r>
            <a:r>
              <a:rPr lang="zh-CN" altLang="zh-CN" dirty="0" smtClean="0">
                <a:solidFill>
                  <a:schemeClr val="accent1">
                    <a:lumMod val="75000"/>
                  </a:schemeClr>
                </a:solidFill>
              </a:rPr>
              <a:t>标准化</a:t>
            </a:r>
            <a:endParaRPr dirty="0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46" name="矩形 145"/>
          <p:cNvSpPr/>
          <p:nvPr/>
        </p:nvSpPr>
        <p:spPr>
          <a:xfrm>
            <a:off x="889126" y="1422698"/>
            <a:ext cx="70311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数据各维分量的分布很可能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不一样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，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可以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利用统计学把欧几里得距离标准化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en-U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文本框 27"/>
          <p:cNvSpPr txBox="1"/>
          <p:nvPr/>
        </p:nvSpPr>
        <p:spPr>
          <a:xfrm>
            <a:off x="6333077" y="234392"/>
            <a:ext cx="27109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 smtClean="0">
                <a:solidFill>
                  <a:prstClr val="white"/>
                </a:solidFill>
              </a:rPr>
              <a:t>第</a:t>
            </a:r>
            <a:r>
              <a:rPr lang="zh-CN" altLang="en-US" sz="1350" dirty="0" smtClean="0">
                <a:solidFill>
                  <a:prstClr val="white"/>
                </a:solidFill>
              </a:rPr>
              <a:t>四</a:t>
            </a:r>
            <a:r>
              <a:rPr lang="zh-CN" altLang="zh-CN" sz="1350" dirty="0">
                <a:solidFill>
                  <a:prstClr val="white"/>
                </a:solidFill>
              </a:rPr>
              <a:t>章  多维数据之间的距离</a:t>
            </a:r>
            <a:r>
              <a:rPr lang="zh-CN" altLang="zh-CN" sz="1350" dirty="0" smtClean="0">
                <a:solidFill>
                  <a:prstClr val="white"/>
                </a:solidFill>
              </a:rPr>
              <a:t>度量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aphicFrame>
        <p:nvGraphicFramePr>
          <p:cNvPr id="20" name="对象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6688502"/>
              </p:ext>
            </p:extLst>
          </p:nvPr>
        </p:nvGraphicFramePr>
        <p:xfrm>
          <a:off x="2331750" y="1884363"/>
          <a:ext cx="250792" cy="376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44" name="Equation" r:id="rId5" imgW="139639" imgH="203112" progId="Equation.DSMT4">
                  <p:embed/>
                </p:oleObj>
              </mc:Choice>
              <mc:Fallback>
                <p:oleObj name="Equation" r:id="rId5" imgW="139639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1750" y="1884363"/>
                        <a:ext cx="250792" cy="3761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对象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587236"/>
              </p:ext>
            </p:extLst>
          </p:nvPr>
        </p:nvGraphicFramePr>
        <p:xfrm>
          <a:off x="3361130" y="1944906"/>
          <a:ext cx="304534" cy="376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45" name="Equation" r:id="rId7" imgW="164957" imgH="203024" progId="Equation.DSMT4">
                  <p:embed/>
                </p:oleObj>
              </mc:Choice>
              <mc:Fallback>
                <p:oleObj name="Equation" r:id="rId7" imgW="164957" imgH="2030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1130" y="1944906"/>
                        <a:ext cx="304534" cy="3761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对象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5471510"/>
              </p:ext>
            </p:extLst>
          </p:nvPr>
        </p:nvGraphicFramePr>
        <p:xfrm>
          <a:off x="4320215" y="1926088"/>
          <a:ext cx="1863031" cy="376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46" name="Equation" r:id="rId9" imgW="990170" imgH="203112" progId="Equation.DSMT4">
                  <p:embed/>
                </p:oleObj>
              </mc:Choice>
              <mc:Fallback>
                <p:oleObj name="Equation" r:id="rId9" imgW="990170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0215" y="1926088"/>
                        <a:ext cx="1863031" cy="3761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对象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0854357"/>
              </p:ext>
            </p:extLst>
          </p:nvPr>
        </p:nvGraphicFramePr>
        <p:xfrm>
          <a:off x="6248182" y="1953312"/>
          <a:ext cx="1845118" cy="376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47" name="Equation" r:id="rId11" imgW="977476" imgH="203112" progId="Equation.DSMT4">
                  <p:embed/>
                </p:oleObj>
              </mc:Choice>
              <mc:Fallback>
                <p:oleObj name="Equation" r:id="rId11" imgW="977476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182" y="1953312"/>
                        <a:ext cx="1845118" cy="3761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对象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6083928"/>
              </p:ext>
            </p:extLst>
          </p:nvPr>
        </p:nvGraphicFramePr>
        <p:xfrm>
          <a:off x="1551371" y="2936129"/>
          <a:ext cx="5051675" cy="1845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48" name="Equation" r:id="rId13" imgW="2679700" imgH="977900" progId="Equation.DSMT4">
                  <p:embed/>
                </p:oleObj>
              </mc:Choice>
              <mc:Fallback>
                <p:oleObj name="Equation" r:id="rId13" imgW="2679700" imgH="977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1371" y="2936129"/>
                        <a:ext cx="5051675" cy="18451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对象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9549013"/>
              </p:ext>
            </p:extLst>
          </p:nvPr>
        </p:nvGraphicFramePr>
        <p:xfrm>
          <a:off x="2815508" y="4837458"/>
          <a:ext cx="483672" cy="752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49" name="Equation" r:id="rId15" imgW="241195" imgH="393529" progId="Equation.DSMT4">
                  <p:embed/>
                </p:oleObj>
              </mc:Choice>
              <mc:Fallback>
                <p:oleObj name="Equation" r:id="rId15" imgW="241195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5508" y="4837458"/>
                        <a:ext cx="483672" cy="7523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110"/>
          <p:cNvSpPr>
            <a:spLocks noChangeArrowheads="1"/>
          </p:cNvSpPr>
          <p:nvPr/>
        </p:nvSpPr>
        <p:spPr bwMode="auto">
          <a:xfrm>
            <a:off x="747401" y="1921998"/>
            <a:ext cx="187886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19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如果有均值为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34" name="Rectangle 111"/>
          <p:cNvSpPr>
            <a:spLocks noChangeArrowheads="1"/>
          </p:cNvSpPr>
          <p:nvPr/>
        </p:nvSpPr>
        <p:spPr bwMode="auto">
          <a:xfrm>
            <a:off x="2209823" y="1944906"/>
            <a:ext cx="142008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19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，方差为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35" name="Rectangle 112"/>
          <p:cNvSpPr>
            <a:spLocks noChangeArrowheads="1"/>
          </p:cNvSpPr>
          <p:nvPr/>
        </p:nvSpPr>
        <p:spPr bwMode="auto">
          <a:xfrm>
            <a:off x="3314110" y="1946602"/>
            <a:ext cx="119069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19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的向量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36" name="Rectangle 113"/>
          <p:cNvSpPr>
            <a:spLocks noChangeArrowheads="1"/>
          </p:cNvSpPr>
          <p:nvPr/>
        </p:nvSpPr>
        <p:spPr bwMode="auto">
          <a:xfrm>
            <a:off x="733314" y="2395276"/>
            <a:ext cx="198939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1938"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2619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则向量</a:t>
            </a:r>
            <a:r>
              <a:rPr kumimoji="0" lang="en-US" altLang="zh-CN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a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与</a:t>
            </a:r>
            <a:r>
              <a:rPr lang="en-US" altLang="zh-CN" sz="2000" b="1" i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</a:t>
            </a:r>
            <a:endParaRPr lang="zh-CN" altLang="en-US" sz="2000" b="1" i="1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37" name="Rectangle 115"/>
          <p:cNvSpPr>
            <a:spLocks noChangeArrowheads="1"/>
          </p:cNvSpPr>
          <p:nvPr/>
        </p:nvSpPr>
        <p:spPr bwMode="auto">
          <a:xfrm>
            <a:off x="1819883" y="2426054"/>
            <a:ext cx="586814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6700"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2619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之间的标准化欧几里得距离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为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8" name="Rectangle 116"/>
          <p:cNvSpPr>
            <a:spLocks noChangeArrowheads="1"/>
          </p:cNvSpPr>
          <p:nvPr/>
        </p:nvSpPr>
        <p:spPr bwMode="auto">
          <a:xfrm>
            <a:off x="786390" y="5044370"/>
            <a:ext cx="23426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如果把方差的倒数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9" name="Rectangle 117"/>
          <p:cNvSpPr>
            <a:spLocks noChangeArrowheads="1"/>
          </p:cNvSpPr>
          <p:nvPr/>
        </p:nvSpPr>
        <p:spPr bwMode="auto">
          <a:xfrm>
            <a:off x="3282926" y="5044370"/>
            <a:ext cx="39412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看作权重，相当于加权欧几里得距离。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58303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4.3  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涉及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概率统计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的</a:t>
            </a:r>
            <a:r>
              <a:rPr lang="zh-CN" altLang="zh-CN" sz="2100" b="1" spc="225" dirty="0">
                <a:solidFill>
                  <a:prstClr val="white"/>
                </a:solidFill>
              </a:rPr>
              <a:t>距离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18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916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4.3.1  </a:t>
            </a:r>
            <a:r>
              <a:rPr lang="zh-CN" altLang="zh-CN" dirty="0">
                <a:solidFill>
                  <a:schemeClr val="accent1">
                    <a:lumMod val="75000"/>
                  </a:schemeClr>
                </a:solidFill>
              </a:rPr>
              <a:t>欧几里得距离</a:t>
            </a:r>
            <a:r>
              <a:rPr lang="zh-CN" altLang="zh-CN" dirty="0" smtClean="0">
                <a:solidFill>
                  <a:schemeClr val="accent1">
                    <a:lumMod val="75000"/>
                  </a:schemeClr>
                </a:solidFill>
              </a:rPr>
              <a:t>标准化</a:t>
            </a:r>
            <a:endParaRPr dirty="0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46" name="矩形 145"/>
          <p:cNvSpPr/>
          <p:nvPr/>
        </p:nvSpPr>
        <p:spPr>
          <a:xfrm>
            <a:off x="761681" y="2081604"/>
            <a:ext cx="74110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600" b="1" dirty="0"/>
              <a:t>解：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均值向量为（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5.5, 5250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），标准差向量为（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4.5,4750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），此时</a:t>
            </a:r>
            <a:r>
              <a:rPr lang="en-US" altLang="zh-CN" sz="1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与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之间的距离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为</a:t>
            </a:r>
            <a:endParaRPr lang="zh-CN" altLang="en-U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文本框 27"/>
          <p:cNvSpPr txBox="1"/>
          <p:nvPr/>
        </p:nvSpPr>
        <p:spPr>
          <a:xfrm>
            <a:off x="6333077" y="234392"/>
            <a:ext cx="27109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 smtClean="0">
                <a:solidFill>
                  <a:prstClr val="white"/>
                </a:solidFill>
              </a:rPr>
              <a:t>第</a:t>
            </a:r>
            <a:r>
              <a:rPr lang="zh-CN" altLang="en-US" sz="1350" dirty="0" smtClean="0">
                <a:solidFill>
                  <a:prstClr val="white"/>
                </a:solidFill>
              </a:rPr>
              <a:t>四</a:t>
            </a:r>
            <a:r>
              <a:rPr lang="zh-CN" altLang="zh-CN" sz="1350" dirty="0">
                <a:solidFill>
                  <a:prstClr val="white"/>
                </a:solidFill>
              </a:rPr>
              <a:t>章  多维数据之间的距离</a:t>
            </a:r>
            <a:r>
              <a:rPr lang="zh-CN" altLang="zh-CN" sz="1350" dirty="0" smtClean="0">
                <a:solidFill>
                  <a:prstClr val="white"/>
                </a:solidFill>
              </a:rPr>
              <a:t>度量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3122574"/>
              </p:ext>
            </p:extLst>
          </p:nvPr>
        </p:nvGraphicFramePr>
        <p:xfrm>
          <a:off x="2315284" y="2912601"/>
          <a:ext cx="3222794" cy="954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7" name="Equation" r:id="rId5" imgW="1562040" imgH="469800" progId="Equation.DSMT4">
                  <p:embed/>
                </p:oleObj>
              </mc:Choice>
              <mc:Fallback>
                <p:oleObj name="Equation" r:id="rId5" imgW="1562040" imgH="4698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5284" y="2912601"/>
                        <a:ext cx="3222794" cy="9541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130"/>
          <p:cNvSpPr>
            <a:spLocks noChangeArrowheads="1"/>
          </p:cNvSpPr>
          <p:nvPr/>
        </p:nvSpPr>
        <p:spPr bwMode="auto">
          <a:xfrm>
            <a:off x="604609" y="1546302"/>
            <a:ext cx="77325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例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4-7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设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向量</a:t>
            </a:r>
            <a:r>
              <a:rPr lang="en-US" altLang="zh-CN" sz="2000" b="1" i="1" dirty="0" smtClean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a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为（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10, 10000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），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向量</a:t>
            </a:r>
            <a:r>
              <a:rPr lang="en-US" altLang="zh-CN" sz="2000" b="1" i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为（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1, 500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），求</a:t>
            </a:r>
            <a:r>
              <a:rPr lang="en-US" altLang="zh-CN" sz="2000" b="1" i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a</a:t>
            </a:r>
            <a:r>
              <a:rPr lang="en-US" altLang="zh-CN" sz="1600" b="1" i="1" dirty="0" smtClean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、</a:t>
            </a:r>
            <a:r>
              <a:rPr lang="en-US" altLang="zh-CN" sz="2000" b="1" i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向量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之间的距离。</a:t>
            </a:r>
            <a:r>
              <a:rPr lang="zh-CN" altLang="en-US" sz="1600" dirty="0" smtClean="0">
                <a:latin typeface="Arial" pitchFamily="34" charset="0"/>
                <a:ea typeface="宋体" pitchFamily="2" charset="-122"/>
                <a:cs typeface="宋体" pitchFamily="2" charset="-122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122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58303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4.3  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涉及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概率统计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的</a:t>
            </a:r>
            <a:r>
              <a:rPr lang="zh-CN" altLang="zh-CN" sz="2100" b="1" spc="225" dirty="0">
                <a:solidFill>
                  <a:prstClr val="white"/>
                </a:solidFill>
              </a:rPr>
              <a:t>距离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19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523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4.3.2  </a:t>
            </a:r>
            <a:r>
              <a:rPr lang="zh-CN" altLang="zh-CN" dirty="0">
                <a:solidFill>
                  <a:schemeClr val="accent1">
                    <a:lumMod val="75000"/>
                  </a:schemeClr>
                </a:solidFill>
              </a:rPr>
              <a:t>皮尔逊相关系数</a:t>
            </a:r>
            <a:endParaRPr dirty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46" name="矩形 145"/>
          <p:cNvSpPr/>
          <p:nvPr/>
        </p:nvSpPr>
        <p:spPr>
          <a:xfrm>
            <a:off x="721084" y="1389106"/>
            <a:ext cx="74110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皮尔逊相关系数与协方差有关，协方差是反映两个随机变量相关程度的一个指标。如果一个变量随另一个变量变大（变小）而变大（变小），则两个变量的协方差为正，否则为负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皮尔逊相关系数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计算公式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为</a:t>
            </a:r>
            <a:endParaRPr lang="zh-CN" altLang="en-U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文本框 27"/>
          <p:cNvSpPr txBox="1"/>
          <p:nvPr/>
        </p:nvSpPr>
        <p:spPr>
          <a:xfrm>
            <a:off x="6333077" y="234392"/>
            <a:ext cx="27109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 smtClean="0">
                <a:solidFill>
                  <a:prstClr val="white"/>
                </a:solidFill>
              </a:rPr>
              <a:t>第</a:t>
            </a:r>
            <a:r>
              <a:rPr lang="zh-CN" altLang="en-US" sz="1350" dirty="0" smtClean="0">
                <a:solidFill>
                  <a:prstClr val="white"/>
                </a:solidFill>
              </a:rPr>
              <a:t>四</a:t>
            </a:r>
            <a:r>
              <a:rPr lang="zh-CN" altLang="zh-CN" sz="1350" dirty="0">
                <a:solidFill>
                  <a:prstClr val="white"/>
                </a:solidFill>
              </a:rPr>
              <a:t>章  多维数据之间的距离</a:t>
            </a:r>
            <a:r>
              <a:rPr lang="zh-CN" altLang="zh-CN" sz="1350" dirty="0" smtClean="0">
                <a:solidFill>
                  <a:prstClr val="white"/>
                </a:solidFill>
              </a:rPr>
              <a:t>度量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4" name="对象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5863137"/>
              </p:ext>
            </p:extLst>
          </p:nvPr>
        </p:nvGraphicFramePr>
        <p:xfrm>
          <a:off x="889794" y="2855883"/>
          <a:ext cx="7364412" cy="2933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9" name="Equation" r:id="rId5" imgW="4127400" imgH="1638000" progId="Equation.DSMT4">
                  <p:embed/>
                </p:oleObj>
              </mc:Choice>
              <mc:Fallback>
                <p:oleObj name="Equation" r:id="rId5" imgW="4127400" imgH="16380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9794" y="2855883"/>
                        <a:ext cx="7364412" cy="29339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24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1693574" y="2160000"/>
            <a:ext cx="5693399" cy="444332"/>
            <a:chOff x="1807265" y="3866296"/>
            <a:chExt cx="5693399" cy="394200"/>
          </a:xfrm>
          <a:solidFill>
            <a:schemeClr val="accent1">
              <a:lumMod val="75000"/>
            </a:schemeClr>
          </a:solidFill>
        </p:grpSpPr>
        <p:sp>
          <p:nvSpPr>
            <p:cNvPr id="39" name="圆角矩形 38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7" name="矩形 46"/>
            <p:cNvSpPr/>
            <p:nvPr/>
          </p:nvSpPr>
          <p:spPr>
            <a:xfrm>
              <a:off x="1873669" y="3879086"/>
              <a:ext cx="3554178" cy="368619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4.1  </a:t>
              </a:r>
              <a:r>
                <a:rPr lang="zh-CN" altLang="zh-CN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涉及线性代数的</a:t>
              </a:r>
              <a:r>
                <a:rPr lang="zh-CN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距离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693574" y="2880000"/>
            <a:ext cx="5693399" cy="444332"/>
            <a:chOff x="1807265" y="2935089"/>
            <a:chExt cx="5693399" cy="394200"/>
          </a:xfrm>
        </p:grpSpPr>
        <p:sp>
          <p:nvSpPr>
            <p:cNvPr id="74" name="圆角矩形 73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5" name="矩形 74"/>
            <p:cNvSpPr/>
            <p:nvPr/>
          </p:nvSpPr>
          <p:spPr>
            <a:xfrm>
              <a:off x="1881560" y="2945793"/>
              <a:ext cx="4050030" cy="3686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4.2  </a:t>
              </a:r>
              <a:r>
                <a:rPr lang="zh-CN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涉及微积分的</a:t>
              </a:r>
              <a:r>
                <a:rPr lang="zh-CN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距离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1693574" y="3600000"/>
            <a:ext cx="5693399" cy="444635"/>
            <a:chOff x="1807265" y="3400425"/>
            <a:chExt cx="5693399" cy="394468"/>
          </a:xfrm>
          <a:solidFill>
            <a:schemeClr val="bg2"/>
          </a:solidFill>
        </p:grpSpPr>
        <p:sp>
          <p:nvSpPr>
            <p:cNvPr id="71" name="圆角矩形 7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2" name="矩形 71"/>
            <p:cNvSpPr/>
            <p:nvPr/>
          </p:nvSpPr>
          <p:spPr>
            <a:xfrm>
              <a:off x="1881687" y="3400425"/>
              <a:ext cx="3554178" cy="36861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4.3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涉及概率统计的距离</a:t>
              </a: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693574" y="4319999"/>
            <a:ext cx="5693399" cy="444332"/>
            <a:chOff x="1807265" y="4331900"/>
            <a:chExt cx="5693399" cy="394200"/>
          </a:xfrm>
        </p:grpSpPr>
        <p:sp>
          <p:nvSpPr>
            <p:cNvPr id="67" name="圆角矩形 66"/>
            <p:cNvSpPr/>
            <p:nvPr/>
          </p:nvSpPr>
          <p:spPr>
            <a:xfrm>
              <a:off x="1807265" y="433190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8" name="矩形 67"/>
            <p:cNvSpPr/>
            <p:nvPr/>
          </p:nvSpPr>
          <p:spPr>
            <a:xfrm>
              <a:off x="1881559" y="4342604"/>
              <a:ext cx="4969107" cy="3686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4.4  </a:t>
              </a:r>
              <a:r>
                <a:rPr lang="zh-CN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涉及其他数学知识的</a:t>
              </a:r>
              <a:r>
                <a:rPr lang="zh-CN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距离</a:t>
              </a:r>
              <a:endParaRPr 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1" name="2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3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 smtClean="0">
                <a:solidFill>
                  <a:schemeClr val="bg1">
                    <a:lumMod val="50000"/>
                  </a:schemeClr>
                </a:solidFill>
              </a:rPr>
              <a:t>56</a:t>
            </a:r>
            <a:endParaRPr lang="en-US" altLang="es-HN" sz="1200" b="1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</a:t>
            </a:fld>
            <a:endParaRPr lang="zh-CN" altLang="en-US" dirty="0"/>
          </a:p>
        </p:txBody>
      </p:sp>
      <p:sp>
        <p:nvSpPr>
          <p:cNvPr id="73" name="矩形 72"/>
          <p:cNvSpPr/>
          <p:nvPr/>
        </p:nvSpPr>
        <p:spPr>
          <a:xfrm>
            <a:off x="7929" y="38314"/>
            <a:ext cx="206883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schemeClr val="bg1"/>
                </a:solidFill>
              </a:rPr>
              <a:t>高级大数据人才培养丛书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62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90302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456859" y="1169836"/>
              <a:ext cx="25831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zh-CN" sz="2800" dirty="0" smtClean="0">
                  <a:solidFill>
                    <a:schemeClr val="accent4"/>
                  </a:solidFill>
                </a:rPr>
                <a:t>第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四</a:t>
              </a:r>
              <a:r>
                <a:rPr lang="zh-CN" altLang="zh-CN" sz="2800" dirty="0" smtClean="0">
                  <a:solidFill>
                    <a:schemeClr val="accent4"/>
                  </a:solidFill>
                </a:rPr>
                <a:t>章  </a:t>
              </a:r>
              <a:r>
                <a:rPr lang="zh-CN" altLang="zh-CN" sz="2800" dirty="0">
                  <a:solidFill>
                    <a:schemeClr val="accent4"/>
                  </a:solidFill>
                </a:rPr>
                <a:t>多维数据之间的距离</a:t>
              </a:r>
              <a:r>
                <a:rPr lang="zh-CN" altLang="zh-CN" sz="2800" dirty="0" smtClean="0">
                  <a:solidFill>
                    <a:schemeClr val="accent4"/>
                  </a:solidFill>
                </a:rPr>
                <a:t>度量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651833" y="5052347"/>
            <a:ext cx="5693399" cy="444332"/>
            <a:chOff x="1807265" y="4331900"/>
            <a:chExt cx="5693399" cy="394200"/>
          </a:xfrm>
        </p:grpSpPr>
        <p:sp>
          <p:nvSpPr>
            <p:cNvPr id="41" name="圆角矩形 40"/>
            <p:cNvSpPr/>
            <p:nvPr/>
          </p:nvSpPr>
          <p:spPr>
            <a:xfrm>
              <a:off x="1807265" y="433190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2" name="矩形 41"/>
            <p:cNvSpPr/>
            <p:nvPr/>
          </p:nvSpPr>
          <p:spPr>
            <a:xfrm>
              <a:off x="1881560" y="4342604"/>
              <a:ext cx="3037840" cy="3673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习题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58303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4.3  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涉及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概率统计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的</a:t>
            </a:r>
            <a:r>
              <a:rPr lang="zh-CN" altLang="zh-CN" sz="2100" b="1" spc="225" dirty="0">
                <a:solidFill>
                  <a:prstClr val="white"/>
                </a:solidFill>
              </a:rPr>
              <a:t>距离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20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523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4.3.2  </a:t>
            </a:r>
            <a:r>
              <a:rPr lang="zh-CN" altLang="zh-CN" dirty="0">
                <a:solidFill>
                  <a:schemeClr val="accent1">
                    <a:lumMod val="75000"/>
                  </a:schemeClr>
                </a:solidFill>
              </a:rPr>
              <a:t>皮尔逊相关系数</a:t>
            </a:r>
            <a:endParaRPr dirty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46" name="矩形 145"/>
          <p:cNvSpPr/>
          <p:nvPr/>
        </p:nvSpPr>
        <p:spPr>
          <a:xfrm>
            <a:off x="721084" y="1604259"/>
            <a:ext cx="74110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皮尔逊相关系数对变量做了标准化处理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，具有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平移不变性和尺度不变性，它给出了两个向量（维度）的相关性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一般情况下，</a:t>
            </a: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该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系数绝对值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&lt;0.4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为低度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线性相关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，</a:t>
            </a: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介于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0.4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与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0.7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之间为显著性相关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，</a:t>
            </a: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介于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0.7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与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之间为高度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线性相关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</a:p>
        </p:txBody>
      </p:sp>
      <p:sp>
        <p:nvSpPr>
          <p:cNvPr id="22" name="文本框 27"/>
          <p:cNvSpPr txBox="1"/>
          <p:nvPr/>
        </p:nvSpPr>
        <p:spPr>
          <a:xfrm>
            <a:off x="6333077" y="234392"/>
            <a:ext cx="27109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 smtClean="0">
                <a:solidFill>
                  <a:prstClr val="white"/>
                </a:solidFill>
              </a:rPr>
              <a:t>第</a:t>
            </a:r>
            <a:r>
              <a:rPr lang="zh-CN" altLang="en-US" sz="1350" dirty="0" smtClean="0">
                <a:solidFill>
                  <a:prstClr val="white"/>
                </a:solidFill>
              </a:rPr>
              <a:t>四</a:t>
            </a:r>
            <a:r>
              <a:rPr lang="zh-CN" altLang="zh-CN" sz="1350" dirty="0">
                <a:solidFill>
                  <a:prstClr val="white"/>
                </a:solidFill>
              </a:rPr>
              <a:t>章  多维数据之间的距离</a:t>
            </a:r>
            <a:r>
              <a:rPr lang="zh-CN" altLang="zh-CN" sz="1350" dirty="0" smtClean="0">
                <a:solidFill>
                  <a:prstClr val="white"/>
                </a:solidFill>
              </a:rPr>
              <a:t>度量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86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58303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4.3  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涉及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概率统计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的</a:t>
            </a:r>
            <a:r>
              <a:rPr lang="zh-CN" altLang="zh-CN" sz="2100" b="1" spc="225" dirty="0">
                <a:solidFill>
                  <a:prstClr val="white"/>
                </a:solidFill>
              </a:rPr>
              <a:t>距离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21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523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4.3.2  </a:t>
            </a:r>
            <a:r>
              <a:rPr lang="zh-CN" altLang="zh-CN" dirty="0">
                <a:solidFill>
                  <a:schemeClr val="accent1">
                    <a:lumMod val="75000"/>
                  </a:schemeClr>
                </a:solidFill>
              </a:rPr>
              <a:t>皮尔逊相关系数</a:t>
            </a:r>
            <a:endParaRPr dirty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46" name="矩形 145"/>
          <p:cNvSpPr/>
          <p:nvPr/>
        </p:nvSpPr>
        <p:spPr>
          <a:xfrm>
            <a:off x="721082" y="3648211"/>
            <a:ext cx="74110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accent1">
                    <a:lumMod val="75000"/>
                  </a:schemeClr>
                </a:solidFill>
              </a:rPr>
              <a:t>说明：</a:t>
            </a:r>
            <a:endParaRPr lang="en-US" altLang="zh-CN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当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数据的各维度不相关时，可以利用数据的分布特征计算距离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但是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，当向量之间的数据相关时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，要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先消除数据间的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相关性。</a:t>
            </a:r>
            <a:endParaRPr lang="zh-CN" altLang="zh-CN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文本框 27"/>
          <p:cNvSpPr txBox="1"/>
          <p:nvPr/>
        </p:nvSpPr>
        <p:spPr>
          <a:xfrm>
            <a:off x="6333077" y="234392"/>
            <a:ext cx="27109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 smtClean="0">
                <a:solidFill>
                  <a:prstClr val="white"/>
                </a:solidFill>
              </a:rPr>
              <a:t>第</a:t>
            </a:r>
            <a:r>
              <a:rPr lang="zh-CN" altLang="en-US" sz="1350" dirty="0" smtClean="0">
                <a:solidFill>
                  <a:prstClr val="white"/>
                </a:solidFill>
              </a:rPr>
              <a:t>四</a:t>
            </a:r>
            <a:r>
              <a:rPr lang="zh-CN" altLang="zh-CN" sz="1350" dirty="0">
                <a:solidFill>
                  <a:prstClr val="white"/>
                </a:solidFill>
              </a:rPr>
              <a:t>章  多维数据之间的距离</a:t>
            </a:r>
            <a:r>
              <a:rPr lang="zh-CN" altLang="zh-CN" sz="1350" dirty="0" smtClean="0">
                <a:solidFill>
                  <a:prstClr val="white"/>
                </a:solidFill>
              </a:rPr>
              <a:t>度量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721082" y="1427703"/>
            <a:ext cx="65805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600" b="1" dirty="0"/>
              <a:t>例</a:t>
            </a:r>
            <a:r>
              <a:rPr lang="en-US" altLang="zh-CN" sz="1600" b="1" dirty="0"/>
              <a:t>4-8</a:t>
            </a:r>
            <a:r>
              <a:rPr lang="en-US" altLang="zh-CN" sz="1600" dirty="0"/>
              <a:t>  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计算例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4-3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中词频向量的皮尔逊相关系数。</a:t>
            </a:r>
          </a:p>
        </p:txBody>
      </p:sp>
      <p:sp>
        <p:nvSpPr>
          <p:cNvPr id="27" name="矩形 26"/>
          <p:cNvSpPr/>
          <p:nvPr/>
        </p:nvSpPr>
        <p:spPr>
          <a:xfrm>
            <a:off x="1559645" y="5256070"/>
            <a:ext cx="4934364" cy="892552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r>
              <a:rPr lang="zh-CN" altLang="zh-CN" b="1" dirty="0"/>
              <a:t>例</a:t>
            </a:r>
            <a:r>
              <a:rPr lang="en-US" altLang="zh-CN" b="1" dirty="0"/>
              <a:t>4-3</a:t>
            </a:r>
            <a:r>
              <a:rPr lang="en-US" altLang="zh-CN" dirty="0"/>
              <a:t>  </a:t>
            </a:r>
            <a:r>
              <a:rPr lang="zh-CN" altLang="zh-CN" sz="1600" b="1" dirty="0">
                <a:solidFill>
                  <a:schemeClr val="bg1"/>
                </a:solidFill>
              </a:rPr>
              <a:t>句子</a:t>
            </a:r>
            <a:r>
              <a:rPr lang="en-US" altLang="zh-CN" sz="1600" b="1" dirty="0">
                <a:solidFill>
                  <a:schemeClr val="bg1"/>
                </a:solidFill>
              </a:rPr>
              <a:t>1</a:t>
            </a:r>
            <a:r>
              <a:rPr lang="zh-CN" altLang="zh-CN" sz="1600" b="1" dirty="0">
                <a:solidFill>
                  <a:schemeClr val="bg1"/>
                </a:solidFill>
              </a:rPr>
              <a:t>：我喜欢看电视，不喜欢看电影。</a:t>
            </a:r>
            <a:endParaRPr lang="en-US" altLang="zh-CN" sz="1600" b="1" dirty="0">
              <a:solidFill>
                <a:schemeClr val="bg1"/>
              </a:solidFill>
            </a:endParaRPr>
          </a:p>
          <a:p>
            <a:r>
              <a:rPr lang="en-US" altLang="zh-CN" sz="1600" b="1" dirty="0">
                <a:solidFill>
                  <a:schemeClr val="bg1"/>
                </a:solidFill>
              </a:rPr>
              <a:t>           </a:t>
            </a:r>
            <a:r>
              <a:rPr lang="en-US" altLang="zh-CN" sz="1600" b="1" dirty="0" smtClean="0">
                <a:solidFill>
                  <a:schemeClr val="bg1"/>
                </a:solidFill>
              </a:rPr>
              <a:t> </a:t>
            </a:r>
            <a:r>
              <a:rPr lang="zh-CN" altLang="zh-CN" sz="1600" b="1" dirty="0" smtClean="0">
                <a:solidFill>
                  <a:schemeClr val="bg1"/>
                </a:solidFill>
              </a:rPr>
              <a:t>句子</a:t>
            </a:r>
            <a:r>
              <a:rPr lang="en-US" altLang="zh-CN" sz="1600" b="1" dirty="0">
                <a:solidFill>
                  <a:schemeClr val="bg1"/>
                </a:solidFill>
              </a:rPr>
              <a:t>2</a:t>
            </a:r>
            <a:r>
              <a:rPr lang="zh-CN" altLang="zh-CN" sz="1600" b="1" dirty="0">
                <a:solidFill>
                  <a:schemeClr val="bg1"/>
                </a:solidFill>
              </a:rPr>
              <a:t>：我不喜欢看电视，也不喜欢看电影。</a:t>
            </a:r>
            <a:endParaRPr lang="en-US" altLang="zh-CN" sz="1600" b="1" dirty="0">
              <a:solidFill>
                <a:schemeClr val="bg1"/>
              </a:solidFill>
            </a:endParaRPr>
          </a:p>
          <a:p>
            <a:r>
              <a:rPr lang="en-US" altLang="zh-CN" sz="1600" b="1" dirty="0" smtClean="0">
                <a:solidFill>
                  <a:schemeClr val="bg1"/>
                </a:solidFill>
              </a:rPr>
              <a:t>  </a:t>
            </a:r>
            <a:r>
              <a:rPr lang="zh-CN" altLang="zh-CN" sz="1600" b="1" dirty="0" smtClean="0">
                <a:solidFill>
                  <a:schemeClr val="bg1"/>
                </a:solidFill>
              </a:rPr>
              <a:t>试</a:t>
            </a:r>
            <a:r>
              <a:rPr lang="zh-CN" altLang="zh-CN" sz="1600" b="1" dirty="0">
                <a:solidFill>
                  <a:schemeClr val="bg1"/>
                </a:solidFill>
              </a:rPr>
              <a:t>计算句子</a:t>
            </a:r>
            <a:r>
              <a:rPr lang="en-US" altLang="zh-CN" sz="1600" b="1" dirty="0">
                <a:solidFill>
                  <a:schemeClr val="bg1"/>
                </a:solidFill>
              </a:rPr>
              <a:t>1</a:t>
            </a:r>
            <a:r>
              <a:rPr lang="zh-CN" altLang="zh-CN" sz="1600" b="1" dirty="0">
                <a:solidFill>
                  <a:schemeClr val="bg1"/>
                </a:solidFill>
              </a:rPr>
              <a:t>和句子</a:t>
            </a:r>
            <a:r>
              <a:rPr lang="en-US" altLang="zh-CN" sz="1600" b="1" dirty="0">
                <a:solidFill>
                  <a:schemeClr val="bg1"/>
                </a:solidFill>
              </a:rPr>
              <a:t>2</a:t>
            </a:r>
            <a:r>
              <a:rPr lang="zh-CN" altLang="zh-CN" sz="1600" b="1" dirty="0">
                <a:solidFill>
                  <a:schemeClr val="bg1"/>
                </a:solidFill>
              </a:rPr>
              <a:t>的距离</a:t>
            </a:r>
            <a:r>
              <a:rPr lang="zh-CN" altLang="zh-CN" sz="1600" b="1" dirty="0" smtClean="0">
                <a:solidFill>
                  <a:schemeClr val="bg1"/>
                </a:solidFill>
              </a:rPr>
              <a:t>。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14182" y="5256070"/>
            <a:ext cx="90298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对象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0130222"/>
              </p:ext>
            </p:extLst>
          </p:nvPr>
        </p:nvGraphicFramePr>
        <p:xfrm>
          <a:off x="2460982" y="2538744"/>
          <a:ext cx="2832296" cy="58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7" name="Equation" r:id="rId5" imgW="1892160" imgH="380880" progId="Equation.DSMT4">
                  <p:embed/>
                </p:oleObj>
              </mc:Choice>
              <mc:Fallback>
                <p:oleObj name="Equation" r:id="rId5" imgW="1892160" imgH="380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0982" y="2538744"/>
                        <a:ext cx="2832296" cy="5835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矩形 36"/>
          <p:cNvSpPr/>
          <p:nvPr/>
        </p:nvSpPr>
        <p:spPr>
          <a:xfrm>
            <a:off x="826650" y="1965423"/>
            <a:ext cx="65805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600" b="1" dirty="0"/>
              <a:t>解：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根据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公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式计算得皮尔逊相关系数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约为</a:t>
            </a:r>
            <a:endParaRPr lang="zh-CN" altLang="zh-CN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58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58303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4.3  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涉及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概率统计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的</a:t>
            </a:r>
            <a:r>
              <a:rPr lang="zh-CN" altLang="zh-CN" sz="2100" b="1" spc="225" dirty="0">
                <a:solidFill>
                  <a:prstClr val="white"/>
                </a:solidFill>
              </a:rPr>
              <a:t>距离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22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7212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</a:rPr>
              <a:t>4.3.3  </a:t>
            </a:r>
            <a:r>
              <a:rPr lang="zh-CN" altLang="zh-CN" dirty="0">
                <a:solidFill>
                  <a:schemeClr val="accent1">
                    <a:lumMod val="75000"/>
                  </a:schemeClr>
                </a:solidFill>
              </a:rPr>
              <a:t>马氏</a:t>
            </a:r>
            <a:r>
              <a:rPr lang="zh-CN" altLang="zh-CN" dirty="0" smtClean="0">
                <a:solidFill>
                  <a:schemeClr val="accent1">
                    <a:lumMod val="75000"/>
                  </a:schemeClr>
                </a:solidFill>
              </a:rPr>
              <a:t>距离</a:t>
            </a:r>
            <a:endParaRPr lang="zh-CN" altLang="zh-CN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2" name="文本框 27"/>
          <p:cNvSpPr txBox="1"/>
          <p:nvPr/>
        </p:nvSpPr>
        <p:spPr>
          <a:xfrm>
            <a:off x="6333077" y="234392"/>
            <a:ext cx="27109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 smtClean="0">
                <a:solidFill>
                  <a:prstClr val="white"/>
                </a:solidFill>
              </a:rPr>
              <a:t>第</a:t>
            </a:r>
            <a:r>
              <a:rPr lang="zh-CN" altLang="en-US" sz="1350" dirty="0" smtClean="0">
                <a:solidFill>
                  <a:prstClr val="white"/>
                </a:solidFill>
              </a:rPr>
              <a:t>四</a:t>
            </a:r>
            <a:r>
              <a:rPr lang="zh-CN" altLang="zh-CN" sz="1350" dirty="0">
                <a:solidFill>
                  <a:prstClr val="white"/>
                </a:solidFill>
              </a:rPr>
              <a:t>章  多维数据之间的距离</a:t>
            </a:r>
            <a:r>
              <a:rPr lang="zh-CN" altLang="zh-CN" sz="1350" dirty="0" smtClean="0">
                <a:solidFill>
                  <a:prstClr val="white"/>
                </a:solidFill>
              </a:rPr>
              <a:t>度量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636391" y="1640106"/>
            <a:ext cx="65805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马氏距离也称为统计距离或协方差距离，它能有效反映两个未知样本集的相似性。它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利用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Cholesky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分解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消除数据之间的相关性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，具体定义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为</a:t>
            </a:r>
            <a:endParaRPr lang="zh-CN" altLang="zh-CN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39" name="对象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8176634"/>
              </p:ext>
            </p:extLst>
          </p:nvPr>
        </p:nvGraphicFramePr>
        <p:xfrm>
          <a:off x="2353699" y="2372645"/>
          <a:ext cx="1187365" cy="33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94" name="Equation" r:id="rId5" imgW="710891" imgH="203112" progId="Equation.DSMT4">
                  <p:embed/>
                </p:oleObj>
              </mc:Choice>
              <mc:Fallback>
                <p:oleObj name="Equation" r:id="rId5" imgW="710891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3699" y="2372645"/>
                        <a:ext cx="1187365" cy="3324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对象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0691462"/>
              </p:ext>
            </p:extLst>
          </p:nvPr>
        </p:nvGraphicFramePr>
        <p:xfrm>
          <a:off x="4789078" y="2415270"/>
          <a:ext cx="221641" cy="253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95" name="Equation" r:id="rId7" imgW="139639" imgH="152334" progId="Equation.DSMT4">
                  <p:embed/>
                </p:oleObj>
              </mc:Choice>
              <mc:Fallback>
                <p:oleObj name="Equation" r:id="rId7" imgW="139639" imgH="15233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9078" y="2415270"/>
                        <a:ext cx="221641" cy="2533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对象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2070647"/>
              </p:ext>
            </p:extLst>
          </p:nvPr>
        </p:nvGraphicFramePr>
        <p:xfrm>
          <a:off x="6674224" y="2399438"/>
          <a:ext cx="300800" cy="284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96" name="Equation" r:id="rId9" imgW="177492" imgH="164814" progId="Equation.DSMT4">
                  <p:embed/>
                </p:oleObj>
              </mc:Choice>
              <mc:Fallback>
                <p:oleObj name="Equation" r:id="rId9" imgW="177492" imgH="16481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4224" y="2399438"/>
                        <a:ext cx="300800" cy="2849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对象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9208407"/>
              </p:ext>
            </p:extLst>
          </p:nvPr>
        </p:nvGraphicFramePr>
        <p:xfrm>
          <a:off x="1787662" y="2894804"/>
          <a:ext cx="253305" cy="33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97" name="Equation" r:id="rId11" imgW="152268" imgH="203024" progId="Equation.DSMT4">
                  <p:embed/>
                </p:oleObj>
              </mc:Choice>
              <mc:Fallback>
                <p:oleObj name="Equation" r:id="rId11" imgW="152268" imgH="2030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7662" y="2894804"/>
                        <a:ext cx="253305" cy="3324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对象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1998145"/>
              </p:ext>
            </p:extLst>
          </p:nvPr>
        </p:nvGraphicFramePr>
        <p:xfrm>
          <a:off x="2317113" y="2942934"/>
          <a:ext cx="221641" cy="253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98" name="Equation" r:id="rId13" imgW="139639" imgH="152334" progId="Equation.DSMT4">
                  <p:embed/>
                </p:oleObj>
              </mc:Choice>
              <mc:Fallback>
                <p:oleObj name="Equation" r:id="rId13" imgW="139639" imgH="15233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7113" y="2942934"/>
                        <a:ext cx="221641" cy="2533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对象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0298614"/>
              </p:ext>
            </p:extLst>
          </p:nvPr>
        </p:nvGraphicFramePr>
        <p:xfrm>
          <a:off x="3420926" y="3238863"/>
          <a:ext cx="2185988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99" name="Equation" r:id="rId14" imgW="1320480" imgH="253800" progId="Equation.DSMT4">
                  <p:embed/>
                </p:oleObj>
              </mc:Choice>
              <mc:Fallback>
                <p:oleObj name="Equation" r:id="rId14" imgW="13204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0926" y="3238863"/>
                        <a:ext cx="2185988" cy="4270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对象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2100746"/>
              </p:ext>
            </p:extLst>
          </p:nvPr>
        </p:nvGraphicFramePr>
        <p:xfrm>
          <a:off x="1696773" y="3717496"/>
          <a:ext cx="585769" cy="379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00" name="Equation" r:id="rId16" imgW="342751" imgH="228501" progId="Equation.DSMT4">
                  <p:embed/>
                </p:oleObj>
              </mc:Choice>
              <mc:Fallback>
                <p:oleObj name="Equation" r:id="rId16" imgW="342751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6773" y="3717496"/>
                        <a:ext cx="585769" cy="3799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对象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0758013"/>
              </p:ext>
            </p:extLst>
          </p:nvPr>
        </p:nvGraphicFramePr>
        <p:xfrm>
          <a:off x="3370737" y="4127794"/>
          <a:ext cx="2338387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01" name="Equation" r:id="rId18" imgW="1409400" imgH="266400" progId="Equation.DSMT4">
                  <p:embed/>
                </p:oleObj>
              </mc:Choice>
              <mc:Fallback>
                <p:oleObj name="Equation" r:id="rId18" imgW="1409400" imgH="26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0737" y="4127794"/>
                        <a:ext cx="2338387" cy="4429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Rectangle 141"/>
          <p:cNvSpPr>
            <a:spLocks noChangeArrowheads="1"/>
          </p:cNvSpPr>
          <p:nvPr/>
        </p:nvSpPr>
        <p:spPr bwMode="auto">
          <a:xfrm>
            <a:off x="852890" y="2372645"/>
            <a:ext cx="176567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设有</a:t>
            </a:r>
            <a:r>
              <a:rPr kumimoji="0" lang="en-US" altLang="zh-CN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m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个向量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48" name="Rectangle 142"/>
          <p:cNvSpPr>
            <a:spLocks noChangeArrowheads="1"/>
          </p:cNvSpPr>
          <p:nvPr/>
        </p:nvSpPr>
        <p:spPr bwMode="auto">
          <a:xfrm>
            <a:off x="3229044" y="2372645"/>
            <a:ext cx="182829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，其均值记为</a:t>
            </a:r>
            <a:endParaRPr kumimoji="0" lang="zh-CN" altLang="zh-CN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49" name="Rectangle 143"/>
          <p:cNvSpPr>
            <a:spLocks noChangeArrowheads="1"/>
          </p:cNvSpPr>
          <p:nvPr/>
        </p:nvSpPr>
        <p:spPr bwMode="auto">
          <a:xfrm>
            <a:off x="4645062" y="2372645"/>
            <a:ext cx="227353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，协方差矩阵记为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50" name="Rectangle 144"/>
          <p:cNvSpPr>
            <a:spLocks noChangeArrowheads="1"/>
          </p:cNvSpPr>
          <p:nvPr/>
        </p:nvSpPr>
        <p:spPr bwMode="auto">
          <a:xfrm>
            <a:off x="811843" y="2894804"/>
            <a:ext cx="117781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27000"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则向量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1" name="Rectangle 145"/>
          <p:cNvSpPr>
            <a:spLocks noChangeArrowheads="1"/>
          </p:cNvSpPr>
          <p:nvPr/>
        </p:nvSpPr>
        <p:spPr bwMode="auto">
          <a:xfrm>
            <a:off x="1865810" y="2900309"/>
            <a:ext cx="56212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27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到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52" name="Rectangle 146"/>
          <p:cNvSpPr>
            <a:spLocks noChangeArrowheads="1"/>
          </p:cNvSpPr>
          <p:nvPr/>
        </p:nvSpPr>
        <p:spPr bwMode="auto">
          <a:xfrm>
            <a:off x="2369162" y="2900309"/>
            <a:ext cx="537634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6700"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127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的马氏距离为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      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3" name="Rectangle 148"/>
          <p:cNvSpPr>
            <a:spLocks noChangeArrowheads="1"/>
          </p:cNvSpPr>
          <p:nvPr/>
        </p:nvSpPr>
        <p:spPr bwMode="auto">
          <a:xfrm>
            <a:off x="1989658" y="3758900"/>
            <a:ext cx="227353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zh-CN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之间的马氏距离为</a:t>
            </a:r>
            <a:endParaRPr kumimoji="0" lang="zh-CN" altLang="zh-CN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6628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58303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4.3  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涉及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概率统计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的</a:t>
            </a:r>
            <a:r>
              <a:rPr lang="zh-CN" altLang="zh-CN" sz="2100" b="1" spc="225" dirty="0">
                <a:solidFill>
                  <a:prstClr val="white"/>
                </a:solidFill>
              </a:rPr>
              <a:t>距离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7212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</a:rPr>
              <a:t>4.3.3  </a:t>
            </a:r>
            <a:r>
              <a:rPr lang="zh-CN" altLang="zh-CN" dirty="0">
                <a:solidFill>
                  <a:schemeClr val="accent1">
                    <a:lumMod val="75000"/>
                  </a:schemeClr>
                </a:solidFill>
              </a:rPr>
              <a:t>马氏</a:t>
            </a:r>
            <a:r>
              <a:rPr lang="zh-CN" altLang="zh-CN" dirty="0" smtClean="0">
                <a:solidFill>
                  <a:schemeClr val="accent1">
                    <a:lumMod val="75000"/>
                  </a:schemeClr>
                </a:solidFill>
              </a:rPr>
              <a:t>距离</a:t>
            </a:r>
            <a:endParaRPr lang="zh-CN" altLang="zh-CN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2" name="文本框 27"/>
          <p:cNvSpPr txBox="1"/>
          <p:nvPr/>
        </p:nvSpPr>
        <p:spPr>
          <a:xfrm>
            <a:off x="6333077" y="234392"/>
            <a:ext cx="27109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 smtClean="0">
                <a:solidFill>
                  <a:prstClr val="white"/>
                </a:solidFill>
              </a:rPr>
              <a:t>第</a:t>
            </a:r>
            <a:r>
              <a:rPr lang="zh-CN" altLang="en-US" sz="1350" dirty="0" smtClean="0">
                <a:solidFill>
                  <a:prstClr val="white"/>
                </a:solidFill>
              </a:rPr>
              <a:t>四</a:t>
            </a:r>
            <a:r>
              <a:rPr lang="zh-CN" altLang="zh-CN" sz="1350" dirty="0">
                <a:solidFill>
                  <a:prstClr val="white"/>
                </a:solidFill>
              </a:rPr>
              <a:t>章  多维数据之间的距离</a:t>
            </a:r>
            <a:r>
              <a:rPr lang="zh-CN" altLang="zh-CN" sz="1350" dirty="0" smtClean="0">
                <a:solidFill>
                  <a:prstClr val="white"/>
                </a:solidFill>
              </a:rPr>
              <a:t>度量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24" name="对象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6829137"/>
              </p:ext>
            </p:extLst>
          </p:nvPr>
        </p:nvGraphicFramePr>
        <p:xfrm>
          <a:off x="2239111" y="1380133"/>
          <a:ext cx="3181589" cy="278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73" name="Equation" r:id="rId3" imgW="2286000" imgH="203200" progId="Equation.DSMT4">
                  <p:embed/>
                </p:oleObj>
              </mc:Choice>
              <mc:Fallback>
                <p:oleObj name="Equation" r:id="rId3" imgW="22860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9111" y="1380133"/>
                        <a:ext cx="3181589" cy="2783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对象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8437983"/>
              </p:ext>
            </p:extLst>
          </p:nvPr>
        </p:nvGraphicFramePr>
        <p:xfrm>
          <a:off x="4111319" y="1753334"/>
          <a:ext cx="543521" cy="1126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74" name="Equation" r:id="rId5" imgW="393529" imgH="812447" progId="Equation.DSMT4">
                  <p:embed/>
                </p:oleObj>
              </mc:Choice>
              <mc:Fallback>
                <p:oleObj name="Equation" r:id="rId5" imgW="393529" imgH="81244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1319" y="1753334"/>
                        <a:ext cx="543521" cy="11268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对象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3262413"/>
              </p:ext>
            </p:extLst>
          </p:nvPr>
        </p:nvGraphicFramePr>
        <p:xfrm>
          <a:off x="3895295" y="2853504"/>
          <a:ext cx="2797143" cy="1126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75" name="Equation" r:id="rId7" imgW="2006600" imgH="812800" progId="Equation.DSMT4">
                  <p:embed/>
                </p:oleObj>
              </mc:Choice>
              <mc:Fallback>
                <p:oleObj name="Equation" r:id="rId7" imgW="2006600" imgH="812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5295" y="2853504"/>
                        <a:ext cx="2797143" cy="11268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对象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7784223"/>
              </p:ext>
            </p:extLst>
          </p:nvPr>
        </p:nvGraphicFramePr>
        <p:xfrm>
          <a:off x="1981443" y="4393934"/>
          <a:ext cx="471488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76" name="Equation" r:id="rId9" imgW="342720" imgH="203040" progId="Equation.DSMT4">
                  <p:embed/>
                </p:oleObj>
              </mc:Choice>
              <mc:Fallback>
                <p:oleObj name="Equation" r:id="rId9" imgW="3427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443" y="4393934"/>
                        <a:ext cx="471488" cy="2778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对象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1841114"/>
              </p:ext>
            </p:extLst>
          </p:nvPr>
        </p:nvGraphicFramePr>
        <p:xfrm>
          <a:off x="3962436" y="4422850"/>
          <a:ext cx="583291" cy="23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77" name="Equation" r:id="rId11" imgW="418918" imgH="165028" progId="Equation.DSMT4">
                  <p:embed/>
                </p:oleObj>
              </mc:Choice>
              <mc:Fallback>
                <p:oleObj name="Equation" r:id="rId11" imgW="418918" imgH="165028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36" y="4422850"/>
                        <a:ext cx="583291" cy="2386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对象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896908"/>
              </p:ext>
            </p:extLst>
          </p:nvPr>
        </p:nvGraphicFramePr>
        <p:xfrm>
          <a:off x="3962436" y="4855210"/>
          <a:ext cx="583291" cy="23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78" name="Equation" r:id="rId13" imgW="418918" imgH="165028" progId="Equation.DSMT4">
                  <p:embed/>
                </p:oleObj>
              </mc:Choice>
              <mc:Fallback>
                <p:oleObj name="Equation" r:id="rId13" imgW="418918" imgH="165028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36" y="4855210"/>
                        <a:ext cx="583291" cy="2386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对象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0766831"/>
              </p:ext>
            </p:extLst>
          </p:nvPr>
        </p:nvGraphicFramePr>
        <p:xfrm>
          <a:off x="3962436" y="5313074"/>
          <a:ext cx="583291" cy="23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79" name="Equation" r:id="rId15" imgW="418918" imgH="165028" progId="Equation.DSMT4">
                  <p:embed/>
                </p:oleObj>
              </mc:Choice>
              <mc:Fallback>
                <p:oleObj name="Equation" r:id="rId15" imgW="418918" imgH="165028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36" y="5313074"/>
                        <a:ext cx="583291" cy="2386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对象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5435939"/>
              </p:ext>
            </p:extLst>
          </p:nvPr>
        </p:nvGraphicFramePr>
        <p:xfrm>
          <a:off x="6921616" y="4435393"/>
          <a:ext cx="556778" cy="23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80" name="Equation" r:id="rId17" imgW="406048" imgH="164957" progId="Equation.DSMT4">
                  <p:embed/>
                </p:oleObj>
              </mc:Choice>
              <mc:Fallback>
                <p:oleObj name="Equation" r:id="rId17" imgW="406048" imgH="16495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1616" y="4435393"/>
                        <a:ext cx="556778" cy="2386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对象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6310875"/>
              </p:ext>
            </p:extLst>
          </p:nvPr>
        </p:nvGraphicFramePr>
        <p:xfrm>
          <a:off x="6854617" y="4855631"/>
          <a:ext cx="583291" cy="23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81" name="Equation" r:id="rId19" imgW="418918" imgH="165028" progId="Equation.DSMT4">
                  <p:embed/>
                </p:oleObj>
              </mc:Choice>
              <mc:Fallback>
                <p:oleObj name="Equation" r:id="rId19" imgW="418918" imgH="165028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4617" y="4855631"/>
                        <a:ext cx="583291" cy="2386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对象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7071348"/>
              </p:ext>
            </p:extLst>
          </p:nvPr>
        </p:nvGraphicFramePr>
        <p:xfrm>
          <a:off x="6895359" y="5285617"/>
          <a:ext cx="556778" cy="23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82" name="Equation" r:id="rId21" imgW="406048" imgH="164957" progId="Equation.DSMT4">
                  <p:embed/>
                </p:oleObj>
              </mc:Choice>
              <mc:Fallback>
                <p:oleObj name="Equation" r:id="rId21" imgW="406048" imgH="16495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5359" y="5285617"/>
                        <a:ext cx="556778" cy="2386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171"/>
          <p:cNvSpPr>
            <a:spLocks noChangeArrowheads="1"/>
          </p:cNvSpPr>
          <p:nvPr/>
        </p:nvSpPr>
        <p:spPr bwMode="auto">
          <a:xfrm>
            <a:off x="186897" y="1319968"/>
            <a:ext cx="29946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例</a:t>
            </a:r>
            <a:r>
              <a:rPr kumimoji="0" lang="en-US" altLang="zh-CN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4-9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设有向量组</a:t>
            </a:r>
            <a:endParaRPr kumimoji="0" lang="en-US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41" name="Rectangle 172"/>
          <p:cNvSpPr>
            <a:spLocks noChangeArrowheads="1"/>
          </p:cNvSpPr>
          <p:nvPr/>
        </p:nvSpPr>
        <p:spPr bwMode="auto">
          <a:xfrm>
            <a:off x="529188" y="1824024"/>
            <a:ext cx="53678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6700"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解：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根据给定向量组得向量矩阵为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2" name="Rectangle 173"/>
          <p:cNvSpPr>
            <a:spLocks noChangeArrowheads="1"/>
          </p:cNvSpPr>
          <p:nvPr/>
        </p:nvSpPr>
        <p:spPr bwMode="auto">
          <a:xfrm>
            <a:off x="929170" y="3124523"/>
            <a:ext cx="30791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27000"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127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则根据公式得马氏距离矩阵为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27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3" name="Rectangle 174"/>
          <p:cNvSpPr>
            <a:spLocks noChangeArrowheads="1"/>
          </p:cNvSpPr>
          <p:nvPr/>
        </p:nvSpPr>
        <p:spPr bwMode="auto">
          <a:xfrm>
            <a:off x="1069573" y="4117343"/>
            <a:ext cx="15190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33350"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127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                </a:t>
            </a:r>
            <a:endParaRPr kumimoji="0" lang="en-US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33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故向量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4" name="Rectangle 175"/>
          <p:cNvSpPr>
            <a:spLocks noChangeArrowheads="1"/>
          </p:cNvSpPr>
          <p:nvPr/>
        </p:nvSpPr>
        <p:spPr bwMode="auto">
          <a:xfrm>
            <a:off x="2468721" y="4376684"/>
            <a:ext cx="160182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33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的马氏距离为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45" name="Rectangle 177"/>
          <p:cNvSpPr>
            <a:spLocks noChangeArrowheads="1"/>
          </p:cNvSpPr>
          <p:nvPr/>
        </p:nvSpPr>
        <p:spPr bwMode="auto">
          <a:xfrm>
            <a:off x="2468720" y="4805243"/>
            <a:ext cx="160182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33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的马氏距离为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46" name="Rectangle 179"/>
          <p:cNvSpPr>
            <a:spLocks noChangeArrowheads="1"/>
          </p:cNvSpPr>
          <p:nvPr/>
        </p:nvSpPr>
        <p:spPr bwMode="auto">
          <a:xfrm>
            <a:off x="2089714" y="5245120"/>
            <a:ext cx="201917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3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的马氏距离为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47" name="Rectangle 181"/>
          <p:cNvSpPr>
            <a:spLocks noChangeArrowheads="1"/>
          </p:cNvSpPr>
          <p:nvPr/>
        </p:nvSpPr>
        <p:spPr bwMode="auto">
          <a:xfrm>
            <a:off x="4978358" y="4385426"/>
            <a:ext cx="201917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3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的马氏距离为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48" name="Rectangle 183"/>
          <p:cNvSpPr>
            <a:spLocks noChangeArrowheads="1"/>
          </p:cNvSpPr>
          <p:nvPr/>
        </p:nvSpPr>
        <p:spPr bwMode="auto">
          <a:xfrm>
            <a:off x="5500016" y="4590719"/>
            <a:ext cx="14627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的马氏距离为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49" name="Rectangle 185"/>
          <p:cNvSpPr>
            <a:spLocks noChangeArrowheads="1"/>
          </p:cNvSpPr>
          <p:nvPr/>
        </p:nvSpPr>
        <p:spPr bwMode="auto">
          <a:xfrm>
            <a:off x="5515296" y="5235650"/>
            <a:ext cx="146270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的马氏距离为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5057700" y="1319968"/>
            <a:ext cx="35283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6700"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</a:pPr>
            <a:r>
              <a:rPr lang="zh-CN" altLang="zh-CN" sz="16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，求各向量之间</a:t>
            </a:r>
            <a:r>
              <a:rPr lang="zh-CN" altLang="zh-CN" sz="16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的马氏</a:t>
            </a:r>
            <a:r>
              <a:rPr lang="zh-CN" altLang="zh-CN" sz="16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距离。</a:t>
            </a:r>
            <a:r>
              <a:rPr lang="zh-CN" altLang="en-US" sz="16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                                                          </a:t>
            </a:r>
            <a:endParaRPr lang="zh-CN" altLang="en-US" sz="1600" dirty="0">
              <a:solidFill>
                <a:prstClr val="black"/>
              </a:solidFill>
            </a:endParaRPr>
          </a:p>
        </p:txBody>
      </p:sp>
      <p:graphicFrame>
        <p:nvGraphicFramePr>
          <p:cNvPr id="51" name="对象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4486787"/>
              </p:ext>
            </p:extLst>
          </p:nvPr>
        </p:nvGraphicFramePr>
        <p:xfrm>
          <a:off x="2043055" y="4800487"/>
          <a:ext cx="4540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83" name="Equation" r:id="rId23" imgW="330120" imgH="203040" progId="Equation.DSMT4">
                  <p:embed/>
                </p:oleObj>
              </mc:Choice>
              <mc:Fallback>
                <p:oleObj name="Equation" r:id="rId23" imgW="3301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3055" y="4800487"/>
                        <a:ext cx="454025" cy="277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对象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7025137"/>
              </p:ext>
            </p:extLst>
          </p:nvPr>
        </p:nvGraphicFramePr>
        <p:xfrm>
          <a:off x="1997233" y="5245120"/>
          <a:ext cx="471488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84" name="Equation" r:id="rId25" imgW="342720" imgH="203040" progId="Equation.DSMT4">
                  <p:embed/>
                </p:oleObj>
              </mc:Choice>
              <mc:Fallback>
                <p:oleObj name="Equation" r:id="rId25" imgW="3427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7233" y="5245120"/>
                        <a:ext cx="471488" cy="277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对象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8565471"/>
              </p:ext>
            </p:extLst>
          </p:nvPr>
        </p:nvGraphicFramePr>
        <p:xfrm>
          <a:off x="4902457" y="4362089"/>
          <a:ext cx="488950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85" name="Equation" r:id="rId27" imgW="355320" imgH="203040" progId="Equation.DSMT4">
                  <p:embed/>
                </p:oleObj>
              </mc:Choice>
              <mc:Fallback>
                <p:oleObj name="Equation" r:id="rId27" imgW="3553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2457" y="4362089"/>
                        <a:ext cx="488950" cy="277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对象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314657"/>
              </p:ext>
            </p:extLst>
          </p:nvPr>
        </p:nvGraphicFramePr>
        <p:xfrm>
          <a:off x="4903486" y="4823771"/>
          <a:ext cx="488950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86" name="Equation" r:id="rId29" imgW="355320" imgH="203040" progId="Equation.DSMT4">
                  <p:embed/>
                </p:oleObj>
              </mc:Choice>
              <mc:Fallback>
                <p:oleObj name="Equation" r:id="rId29" imgW="3553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3486" y="4823771"/>
                        <a:ext cx="488950" cy="277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对象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3755013"/>
              </p:ext>
            </p:extLst>
          </p:nvPr>
        </p:nvGraphicFramePr>
        <p:xfrm>
          <a:off x="4889198" y="5252396"/>
          <a:ext cx="488950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87" name="Equation" r:id="rId31" imgW="355320" imgH="203040" progId="Equation.DSMT4">
                  <p:embed/>
                </p:oleObj>
              </mc:Choice>
              <mc:Fallback>
                <p:oleObj name="Equation" r:id="rId31" imgW="3553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198" y="5252396"/>
                        <a:ext cx="488950" cy="277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058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58303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4.3  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涉及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概率统计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的</a:t>
            </a:r>
            <a:r>
              <a:rPr lang="zh-CN" altLang="zh-CN" sz="2100" b="1" spc="225" dirty="0">
                <a:solidFill>
                  <a:prstClr val="white"/>
                </a:solidFill>
              </a:rPr>
              <a:t>距离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24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7212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</a:rPr>
              <a:t>4.3.4  </a:t>
            </a:r>
            <a:r>
              <a:rPr lang="zh-CN" altLang="zh-CN" dirty="0">
                <a:solidFill>
                  <a:schemeClr val="accent1">
                    <a:lumMod val="75000"/>
                  </a:schemeClr>
                </a:solidFill>
              </a:rPr>
              <a:t>直方相交</a:t>
            </a:r>
            <a:r>
              <a:rPr lang="zh-CN" altLang="zh-CN" dirty="0" smtClean="0">
                <a:solidFill>
                  <a:schemeClr val="accent1">
                    <a:lumMod val="75000"/>
                  </a:schemeClr>
                </a:solidFill>
              </a:rPr>
              <a:t>距离</a:t>
            </a:r>
            <a:endParaRPr lang="zh-CN" altLang="zh-CN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2" name="文本框 27"/>
          <p:cNvSpPr txBox="1"/>
          <p:nvPr/>
        </p:nvSpPr>
        <p:spPr>
          <a:xfrm>
            <a:off x="6333077" y="234392"/>
            <a:ext cx="27109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 smtClean="0">
                <a:solidFill>
                  <a:prstClr val="white"/>
                </a:solidFill>
              </a:rPr>
              <a:t>第</a:t>
            </a:r>
            <a:r>
              <a:rPr lang="zh-CN" altLang="en-US" sz="1350" dirty="0" smtClean="0">
                <a:solidFill>
                  <a:prstClr val="white"/>
                </a:solidFill>
              </a:rPr>
              <a:t>四</a:t>
            </a:r>
            <a:r>
              <a:rPr lang="zh-CN" altLang="zh-CN" sz="1350" dirty="0">
                <a:solidFill>
                  <a:prstClr val="white"/>
                </a:solidFill>
              </a:rPr>
              <a:t>章  多维数据之间的距离</a:t>
            </a:r>
            <a:r>
              <a:rPr lang="zh-CN" altLang="zh-CN" sz="1350" dirty="0" smtClean="0">
                <a:solidFill>
                  <a:prstClr val="white"/>
                </a:solidFill>
              </a:rPr>
              <a:t>度量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636391" y="1640106"/>
            <a:ext cx="65805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直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方图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是一个统计数据的图形，它统计了画面中亮度的分布和比例。直方相交距离主要用于度量两幅图像的相似度。直方相交距离计算公式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为</a:t>
            </a:r>
            <a:endParaRPr lang="zh-CN" altLang="zh-CN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5" name="对象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2541053"/>
              </p:ext>
            </p:extLst>
          </p:nvPr>
        </p:nvGraphicFramePr>
        <p:xfrm>
          <a:off x="2303746" y="2305129"/>
          <a:ext cx="2284502" cy="1546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7" name="Equation" r:id="rId5" imgW="1143000" imgH="774360" progId="Equation.DSMT4">
                  <p:embed/>
                </p:oleObj>
              </mc:Choice>
              <mc:Fallback>
                <p:oleObj name="Equation" r:id="rId5" imgW="1143000" imgH="7743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3746" y="2305129"/>
                        <a:ext cx="2284502" cy="15463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581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58303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4.3  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涉及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概率统计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的</a:t>
            </a:r>
            <a:r>
              <a:rPr lang="zh-CN" altLang="zh-CN" sz="2100" b="1" spc="225" dirty="0">
                <a:solidFill>
                  <a:prstClr val="white"/>
                </a:solidFill>
              </a:rPr>
              <a:t>距离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25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7212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</a:rPr>
              <a:t>4.3.4  </a:t>
            </a:r>
            <a:r>
              <a:rPr lang="zh-CN" altLang="zh-CN" dirty="0">
                <a:solidFill>
                  <a:schemeClr val="accent1">
                    <a:lumMod val="75000"/>
                  </a:schemeClr>
                </a:solidFill>
              </a:rPr>
              <a:t>直方相交</a:t>
            </a:r>
            <a:r>
              <a:rPr lang="zh-CN" altLang="zh-CN" dirty="0" smtClean="0">
                <a:solidFill>
                  <a:schemeClr val="accent1">
                    <a:lumMod val="75000"/>
                  </a:schemeClr>
                </a:solidFill>
              </a:rPr>
              <a:t>距离</a:t>
            </a:r>
            <a:endParaRPr lang="zh-CN" altLang="zh-CN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2" name="文本框 27"/>
          <p:cNvSpPr txBox="1"/>
          <p:nvPr/>
        </p:nvSpPr>
        <p:spPr>
          <a:xfrm>
            <a:off x="6333077" y="234392"/>
            <a:ext cx="27109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 smtClean="0">
                <a:solidFill>
                  <a:prstClr val="white"/>
                </a:solidFill>
              </a:rPr>
              <a:t>第</a:t>
            </a:r>
            <a:r>
              <a:rPr lang="zh-CN" altLang="en-US" sz="1350" dirty="0" smtClean="0">
                <a:solidFill>
                  <a:prstClr val="white"/>
                </a:solidFill>
              </a:rPr>
              <a:t>四</a:t>
            </a:r>
            <a:r>
              <a:rPr lang="zh-CN" altLang="zh-CN" sz="1350" dirty="0">
                <a:solidFill>
                  <a:prstClr val="white"/>
                </a:solidFill>
              </a:rPr>
              <a:t>章  多维数据之间的距离</a:t>
            </a:r>
            <a:r>
              <a:rPr lang="zh-CN" altLang="zh-CN" sz="1350" dirty="0" smtClean="0">
                <a:solidFill>
                  <a:prstClr val="white"/>
                </a:solidFill>
              </a:rPr>
              <a:t>度量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470628" y="2290482"/>
            <a:ext cx="44439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600" b="1" dirty="0"/>
              <a:t>解：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根据图片亮度描绘的二维码图的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直方图</a:t>
            </a: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分别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如图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4-4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所示</a:t>
            </a:r>
            <a:r>
              <a:rPr lang="zh-CN" altLang="zh-CN" sz="1600" dirty="0" smtClean="0"/>
              <a:t>。</a:t>
            </a:r>
            <a:endParaRPr lang="zh-CN" altLang="zh-CN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452232" y="1452265"/>
            <a:ext cx="475635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b="1" dirty="0"/>
              <a:t>例</a:t>
            </a:r>
            <a:r>
              <a:rPr lang="en-US" altLang="zh-CN" b="1" dirty="0"/>
              <a:t>4-10</a:t>
            </a:r>
            <a:r>
              <a:rPr lang="en-US" altLang="zh-CN" dirty="0"/>
              <a:t>  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通过二维码生成器生产两幅二维码图（见图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4-3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），求两幅二维码图的直方相交距离。</a:t>
            </a:r>
          </a:p>
        </p:txBody>
      </p:sp>
      <p:pic>
        <p:nvPicPr>
          <p:cNvPr id="21505" name="Picture 1" descr="C:\Users\lqf\AppData\Roaming\Tencent\Users\1257929842\QQ\WinTemp\RichOle\FC5(X$P](`40@Q0KTXS@GW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750" y="1073989"/>
            <a:ext cx="379095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lqf\AppData\Roaming\Tencent\Users\1257929842\QQ\WinTemp\RichOle\T1W50M]2X3%U}Z9X)L]_J9J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98" y="2942155"/>
            <a:ext cx="4435021" cy="148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6"/>
          <p:cNvSpPr/>
          <p:nvPr/>
        </p:nvSpPr>
        <p:spPr>
          <a:xfrm>
            <a:off x="4188341" y="5078678"/>
            <a:ext cx="4289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式中，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429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和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427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为图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4-4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中的直方像素点数；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408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为较短直方块像素点数总数。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Rectangle 233"/>
          <p:cNvSpPr>
            <a:spLocks noChangeArrowheads="1"/>
          </p:cNvSpPr>
          <p:nvPr/>
        </p:nvSpPr>
        <p:spPr bwMode="auto">
          <a:xfrm>
            <a:off x="663800" y="4869532"/>
            <a:ext cx="362471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zh-CN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两幅图的直方相交距离为</a:t>
            </a:r>
            <a:r>
              <a:rPr kumimoji="0" lang="zh-CN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            </a:t>
            </a:r>
            <a:endParaRPr kumimoji="0" lang="zh-CN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4" name="对象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9900605"/>
              </p:ext>
            </p:extLst>
          </p:nvPr>
        </p:nvGraphicFramePr>
        <p:xfrm>
          <a:off x="1036714" y="5339417"/>
          <a:ext cx="2414068" cy="64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9" name="Equation" r:id="rId7" imgW="1422400" imgH="381000" progId="Equation.DSMT4">
                  <p:embed/>
                </p:oleObj>
              </mc:Choice>
              <mc:Fallback>
                <p:oleObj name="Equation" r:id="rId7" imgW="1422400" imgH="381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6714" y="5339417"/>
                        <a:ext cx="2414068" cy="6480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919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58303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4.3  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涉及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概率统计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的</a:t>
            </a:r>
            <a:r>
              <a:rPr lang="zh-CN" altLang="zh-CN" sz="2100" b="1" spc="225" dirty="0">
                <a:solidFill>
                  <a:prstClr val="white"/>
                </a:solidFill>
              </a:rPr>
              <a:t>距离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26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7212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</a:rPr>
              <a:t>4.3.4  </a:t>
            </a:r>
            <a:r>
              <a:rPr lang="zh-CN" altLang="zh-CN" dirty="0">
                <a:solidFill>
                  <a:schemeClr val="accent1">
                    <a:lumMod val="75000"/>
                  </a:schemeClr>
                </a:solidFill>
              </a:rPr>
              <a:t>直方相交</a:t>
            </a:r>
            <a:r>
              <a:rPr lang="zh-CN" altLang="zh-CN" dirty="0" smtClean="0">
                <a:solidFill>
                  <a:schemeClr val="accent1">
                    <a:lumMod val="75000"/>
                  </a:schemeClr>
                </a:solidFill>
              </a:rPr>
              <a:t>距离</a:t>
            </a:r>
            <a:endParaRPr lang="zh-CN" altLang="zh-CN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2" name="文本框 27"/>
          <p:cNvSpPr txBox="1"/>
          <p:nvPr/>
        </p:nvSpPr>
        <p:spPr>
          <a:xfrm>
            <a:off x="6333077" y="234392"/>
            <a:ext cx="27109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 smtClean="0">
                <a:solidFill>
                  <a:prstClr val="white"/>
                </a:solidFill>
              </a:rPr>
              <a:t>第</a:t>
            </a:r>
            <a:r>
              <a:rPr lang="zh-CN" altLang="en-US" sz="1350" dirty="0" smtClean="0">
                <a:solidFill>
                  <a:prstClr val="white"/>
                </a:solidFill>
              </a:rPr>
              <a:t>四</a:t>
            </a:r>
            <a:r>
              <a:rPr lang="zh-CN" altLang="zh-CN" sz="1350" dirty="0">
                <a:solidFill>
                  <a:prstClr val="white"/>
                </a:solidFill>
              </a:rPr>
              <a:t>章  多维数据之间的距离</a:t>
            </a:r>
            <a:r>
              <a:rPr lang="zh-CN" altLang="zh-CN" sz="1350" dirty="0" smtClean="0">
                <a:solidFill>
                  <a:prstClr val="white"/>
                </a:solidFill>
              </a:rPr>
              <a:t>度量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470628" y="2290482"/>
            <a:ext cx="44439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600" b="1" dirty="0"/>
              <a:t>例</a:t>
            </a:r>
            <a:r>
              <a:rPr lang="en-US" altLang="zh-CN" sz="1600" b="1" dirty="0"/>
              <a:t>4-11</a:t>
            </a:r>
            <a:r>
              <a:rPr lang="en-US" altLang="zh-CN" sz="1600" dirty="0"/>
              <a:t>  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以图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4-3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中二维码图为例，改进其直方相交距离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zh-CN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442707" y="1258655"/>
            <a:ext cx="76524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由于二维码图的特征包含位置探测图、定位图、格式信息、版本信息、校正图形、数据与纠错码字、功能区、编码区等，特别是定位、功能分区等固有信息直接影响直方相交距离，因此可以改进二维码图中的直方相交距离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zh-CN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1505" name="Picture 1" descr="C:\Users\lqf\AppData\Roaming\Tencent\Users\1257929842\QQ\WinTemp\RichOle\FC5(X$P](`40@Q0KTXS@GW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126" y="2641472"/>
            <a:ext cx="379095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/>
          <p:cNvSpPr/>
          <p:nvPr/>
        </p:nvSpPr>
        <p:spPr>
          <a:xfrm>
            <a:off x="569352" y="3003509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zh-CN" b="1" dirty="0"/>
              <a:t>解：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考虑定位、功能分区等信息后相应的直方相交距离为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9" name="对象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8960908"/>
              </p:ext>
            </p:extLst>
          </p:nvPr>
        </p:nvGraphicFramePr>
        <p:xfrm>
          <a:off x="1051768" y="3992206"/>
          <a:ext cx="2874914" cy="771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4" name="Equation" r:id="rId6" imgW="1422360" imgH="380880" progId="Equation.DSMT4">
                  <p:embed/>
                </p:oleObj>
              </mc:Choice>
              <mc:Fallback>
                <p:oleObj name="Equation" r:id="rId6" imgW="1422360" imgH="3808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1768" y="3992206"/>
                        <a:ext cx="2874914" cy="7717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346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58303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4.3  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涉及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概率统计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的</a:t>
            </a:r>
            <a:r>
              <a:rPr lang="zh-CN" altLang="zh-CN" sz="2100" b="1" spc="225" dirty="0">
                <a:solidFill>
                  <a:prstClr val="white"/>
                </a:solidFill>
              </a:rPr>
              <a:t>距离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27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7212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</a:rPr>
              <a:t>4.3.4  </a:t>
            </a:r>
            <a:r>
              <a:rPr lang="zh-CN" altLang="zh-CN" dirty="0">
                <a:solidFill>
                  <a:schemeClr val="accent1">
                    <a:lumMod val="75000"/>
                  </a:schemeClr>
                </a:solidFill>
              </a:rPr>
              <a:t>直方相交</a:t>
            </a:r>
            <a:r>
              <a:rPr lang="zh-CN" altLang="zh-CN" dirty="0" smtClean="0">
                <a:solidFill>
                  <a:schemeClr val="accent1">
                    <a:lumMod val="75000"/>
                  </a:schemeClr>
                </a:solidFill>
              </a:rPr>
              <a:t>距离</a:t>
            </a:r>
            <a:endParaRPr lang="zh-CN" altLang="zh-CN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2" name="文本框 27"/>
          <p:cNvSpPr txBox="1"/>
          <p:nvPr/>
        </p:nvSpPr>
        <p:spPr>
          <a:xfrm>
            <a:off x="6333077" y="234392"/>
            <a:ext cx="27109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 smtClean="0">
                <a:solidFill>
                  <a:prstClr val="white"/>
                </a:solidFill>
              </a:rPr>
              <a:t>第</a:t>
            </a:r>
            <a:r>
              <a:rPr lang="zh-CN" altLang="en-US" sz="1350" dirty="0" smtClean="0">
                <a:solidFill>
                  <a:prstClr val="white"/>
                </a:solidFill>
              </a:rPr>
              <a:t>四</a:t>
            </a:r>
            <a:r>
              <a:rPr lang="zh-CN" altLang="zh-CN" sz="1350" dirty="0">
                <a:solidFill>
                  <a:prstClr val="white"/>
                </a:solidFill>
              </a:rPr>
              <a:t>章  多维数据之间的距离</a:t>
            </a:r>
            <a:r>
              <a:rPr lang="zh-CN" altLang="zh-CN" sz="1350" dirty="0" smtClean="0">
                <a:solidFill>
                  <a:prstClr val="white"/>
                </a:solidFill>
              </a:rPr>
              <a:t>度量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442707" y="2872349"/>
            <a:ext cx="57494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结构相似度考虑了亮度、对比度、结构等图片</a:t>
            </a:r>
            <a:r>
              <a:rPr lang="zh-CN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特征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：</a:t>
            </a:r>
            <a:endParaRPr lang="zh-CN" altLang="zh-CN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442707" y="1258655"/>
            <a:ext cx="76524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两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个直方图完全一样的图片，一定画面完全一样吗？当然不是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比如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，对于同一内容的画面，一个上黑下白，另一个下黑上白，在这种情况下，两者直方图完全一样，但画面完全不一样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zh-CN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06398" y="3338150"/>
            <a:ext cx="63848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当平均灰度表示整个图片亮度的均值，亮度对比函数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为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6575611" y="1969776"/>
            <a:ext cx="242535" cy="3899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6575611" y="2359741"/>
            <a:ext cx="242535" cy="3899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7275345" y="2379911"/>
            <a:ext cx="242535" cy="3899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7275346" y="1989946"/>
            <a:ext cx="242535" cy="3899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452251" y="2184929"/>
            <a:ext cx="49787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因此有了基于概率统计的判断图片相似度的参数——结构相似度（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SSIM</a:t>
            </a:r>
            <a:r>
              <a:rPr lang="zh-CN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）。</a:t>
            </a:r>
            <a:endParaRPr lang="zh-CN" altLang="en-US" dirty="0"/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23" name="对象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4496314"/>
              </p:ext>
            </p:extLst>
          </p:nvPr>
        </p:nvGraphicFramePr>
        <p:xfrm>
          <a:off x="1015736" y="4126574"/>
          <a:ext cx="2490428" cy="909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3" name="Equation" r:id="rId5" imgW="1193800" imgH="431800" progId="Equation.DSMT4">
                  <p:embed/>
                </p:oleObj>
              </mc:Choice>
              <mc:Fallback>
                <p:oleObj name="Equation" r:id="rId5" imgW="1193800" imgH="4318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5736" y="4126574"/>
                        <a:ext cx="2490428" cy="9092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对象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3764393"/>
              </p:ext>
            </p:extLst>
          </p:nvPr>
        </p:nvGraphicFramePr>
        <p:xfrm>
          <a:off x="4019873" y="3916506"/>
          <a:ext cx="781700" cy="372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4" name="Equation" r:id="rId7" imgW="393529" imgH="190417" progId="Equation.DSMT4">
                  <p:embed/>
                </p:oleObj>
              </mc:Choice>
              <mc:Fallback>
                <p:oleObj name="Equation" r:id="rId7" imgW="393529" imgH="19041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9873" y="3916506"/>
                        <a:ext cx="781700" cy="372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对象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4238063"/>
              </p:ext>
            </p:extLst>
          </p:nvPr>
        </p:nvGraphicFramePr>
        <p:xfrm>
          <a:off x="5123626" y="4423706"/>
          <a:ext cx="1712295" cy="372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5" name="Equation" r:id="rId9" imgW="876300" imgH="190500" progId="Equation.DSMT4">
                  <p:embed/>
                </p:oleObj>
              </mc:Choice>
              <mc:Fallback>
                <p:oleObj name="Equation" r:id="rId9" imgW="8763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3626" y="4423706"/>
                        <a:ext cx="1712295" cy="372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对象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4993202"/>
              </p:ext>
            </p:extLst>
          </p:nvPr>
        </p:nvGraphicFramePr>
        <p:xfrm>
          <a:off x="5166832" y="4925509"/>
          <a:ext cx="1079490" cy="372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6" name="Equation" r:id="rId11" imgW="558800" imgH="190500" progId="Equation.DSMT4">
                  <p:embed/>
                </p:oleObj>
              </mc:Choice>
              <mc:Fallback>
                <p:oleObj name="Equation" r:id="rId11" imgW="5588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6832" y="4925509"/>
                        <a:ext cx="1079490" cy="372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对象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828771"/>
              </p:ext>
            </p:extLst>
          </p:nvPr>
        </p:nvGraphicFramePr>
        <p:xfrm>
          <a:off x="5625932" y="5344298"/>
          <a:ext cx="1135327" cy="372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7" name="Equation" r:id="rId13" imgW="571252" imgH="190417" progId="Equation.DSMT4">
                  <p:embed/>
                </p:oleObj>
              </mc:Choice>
              <mc:Fallback>
                <p:oleObj name="Equation" r:id="rId13" imgW="571252" imgH="19041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5932" y="5344298"/>
                        <a:ext cx="1135327" cy="372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对象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3589674"/>
              </p:ext>
            </p:extLst>
          </p:nvPr>
        </p:nvGraphicFramePr>
        <p:xfrm>
          <a:off x="7770610" y="5418746"/>
          <a:ext cx="632804" cy="297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8" name="Equation" r:id="rId15" imgW="330057" imgH="152334" progId="Equation.DSMT4">
                  <p:embed/>
                </p:oleObj>
              </mc:Choice>
              <mc:Fallback>
                <p:oleObj name="Equation" r:id="rId15" imgW="330057" imgH="15233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0610" y="5418746"/>
                        <a:ext cx="632804" cy="2977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240"/>
          <p:cNvSpPr>
            <a:spLocks noChangeArrowheads="1"/>
          </p:cNvSpPr>
          <p:nvPr/>
        </p:nvSpPr>
        <p:spPr bwMode="auto">
          <a:xfrm>
            <a:off x="3470672" y="4333458"/>
            <a:ext cx="4293838" cy="41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6700"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2667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（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1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）对称性：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3" name="Rectangle 241"/>
          <p:cNvSpPr>
            <a:spLocks noChangeArrowheads="1"/>
          </p:cNvSpPr>
          <p:nvPr/>
        </p:nvSpPr>
        <p:spPr bwMode="auto">
          <a:xfrm>
            <a:off x="3455666" y="4825636"/>
            <a:ext cx="2691815" cy="41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6700"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2667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（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2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）有界性：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4" name="Rectangle 242"/>
          <p:cNvSpPr>
            <a:spLocks noChangeArrowheads="1"/>
          </p:cNvSpPr>
          <p:nvPr/>
        </p:nvSpPr>
        <p:spPr bwMode="auto">
          <a:xfrm>
            <a:off x="3429474" y="5298793"/>
            <a:ext cx="3268682" cy="41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2667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（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3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）最大值唯一性：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5" name="Rectangle 243"/>
          <p:cNvSpPr>
            <a:spLocks noChangeArrowheads="1"/>
          </p:cNvSpPr>
          <p:nvPr/>
        </p:nvSpPr>
        <p:spPr bwMode="auto">
          <a:xfrm>
            <a:off x="6665255" y="5298793"/>
            <a:ext cx="1312200" cy="41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，当且仅当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46" name="Rectangle 244"/>
          <p:cNvSpPr>
            <a:spLocks noChangeArrowheads="1"/>
          </p:cNvSpPr>
          <p:nvPr/>
        </p:nvSpPr>
        <p:spPr bwMode="auto">
          <a:xfrm>
            <a:off x="8263176" y="5298793"/>
            <a:ext cx="488599" cy="41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。 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6495899" y="4334279"/>
            <a:ext cx="24833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667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</a:pPr>
            <a:r>
              <a:rPr lang="zh-CN" altLang="zh-CN" sz="16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，即它与顺序无关。</a:t>
            </a:r>
            <a:r>
              <a:rPr lang="zh-CN" altLang="en-US" sz="16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</a:t>
            </a:r>
            <a:endParaRPr lang="zh-CN" altLang="en-US" sz="1600" dirty="0">
              <a:solidFill>
                <a:prstClr val="black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5979774" y="4827514"/>
            <a:ext cx="3581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67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</a:pPr>
            <a:r>
              <a:rPr lang="zh-CN" altLang="zh-CN" sz="16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，即它的计算是有效的。</a:t>
            </a:r>
            <a:r>
              <a:rPr lang="zh-CN" altLang="en-US" sz="16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  </a:t>
            </a:r>
          </a:p>
        </p:txBody>
      </p:sp>
      <p:sp>
        <p:nvSpPr>
          <p:cNvPr id="49" name="矩形 48"/>
          <p:cNvSpPr/>
          <p:nvPr/>
        </p:nvSpPr>
        <p:spPr>
          <a:xfrm>
            <a:off x="4546134" y="3871793"/>
            <a:ext cx="3961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667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</a:pPr>
            <a:r>
              <a:rPr lang="zh-CN" altLang="zh-CN" sz="16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具有以下性质：</a:t>
            </a:r>
            <a:r>
              <a:rPr lang="zh-CN" altLang="en-US" sz="16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                               </a:t>
            </a:r>
            <a:endParaRPr lang="zh-CN" alt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40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58303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4.3  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涉及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概率统计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的</a:t>
            </a:r>
            <a:r>
              <a:rPr lang="zh-CN" altLang="zh-CN" sz="2100" b="1" spc="225" dirty="0">
                <a:solidFill>
                  <a:prstClr val="white"/>
                </a:solidFill>
              </a:rPr>
              <a:t>距离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28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7212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</a:rPr>
              <a:t>4.3.4  </a:t>
            </a:r>
            <a:r>
              <a:rPr lang="zh-CN" altLang="zh-CN" dirty="0">
                <a:solidFill>
                  <a:schemeClr val="accent1">
                    <a:lumMod val="75000"/>
                  </a:schemeClr>
                </a:solidFill>
              </a:rPr>
              <a:t>直方相交</a:t>
            </a:r>
            <a:r>
              <a:rPr lang="zh-CN" altLang="zh-CN" dirty="0" smtClean="0">
                <a:solidFill>
                  <a:schemeClr val="accent1">
                    <a:lumMod val="75000"/>
                  </a:schemeClr>
                </a:solidFill>
              </a:rPr>
              <a:t>距离</a:t>
            </a:r>
            <a:endParaRPr lang="zh-CN" altLang="zh-CN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2" name="文本框 27"/>
          <p:cNvSpPr txBox="1"/>
          <p:nvPr/>
        </p:nvSpPr>
        <p:spPr>
          <a:xfrm>
            <a:off x="6333077" y="234392"/>
            <a:ext cx="27109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 smtClean="0">
                <a:solidFill>
                  <a:prstClr val="white"/>
                </a:solidFill>
              </a:rPr>
              <a:t>第</a:t>
            </a:r>
            <a:r>
              <a:rPr lang="zh-CN" altLang="en-US" sz="1350" dirty="0" smtClean="0">
                <a:solidFill>
                  <a:prstClr val="white"/>
                </a:solidFill>
              </a:rPr>
              <a:t>四</a:t>
            </a:r>
            <a:r>
              <a:rPr lang="zh-CN" altLang="zh-CN" sz="1350" dirty="0">
                <a:solidFill>
                  <a:prstClr val="white"/>
                </a:solidFill>
              </a:rPr>
              <a:t>章  多维数据之间的距离</a:t>
            </a:r>
            <a:r>
              <a:rPr lang="zh-CN" altLang="zh-CN" sz="1350" dirty="0" smtClean="0">
                <a:solidFill>
                  <a:prstClr val="white"/>
                </a:solidFill>
              </a:rPr>
              <a:t>度量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406398" y="1374880"/>
            <a:ext cx="63848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类似地，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当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亮度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标准差表示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整个图片的亮度与亮度均值的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差异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时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，对比度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对比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函数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为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24" name="对象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0425303"/>
              </p:ext>
            </p:extLst>
          </p:nvPr>
        </p:nvGraphicFramePr>
        <p:xfrm>
          <a:off x="1595920" y="2134465"/>
          <a:ext cx="2753036" cy="904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5" name="Equation" r:id="rId5" imgW="1333500" imgH="431800" progId="Equation.DSMT4">
                  <p:embed/>
                </p:oleObj>
              </mc:Choice>
              <mc:Fallback>
                <p:oleObj name="Equation" r:id="rId5" imgW="1333500" imgH="4318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5920" y="2134465"/>
                        <a:ext cx="2753036" cy="9045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矩形 24"/>
          <p:cNvSpPr/>
          <p:nvPr/>
        </p:nvSpPr>
        <p:spPr>
          <a:xfrm>
            <a:off x="739588" y="3129200"/>
            <a:ext cx="73555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协方差可表示与均值、标准差有关的结构信息。因为图像像素间的相似性隐藏着图像中物体结构的相似性信息，因此用亮度的相关性表示图片结构的相似性。与亮度对比函数类似，结构对比函数为</a:t>
            </a: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27" name="对象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3206259"/>
              </p:ext>
            </p:extLst>
          </p:nvPr>
        </p:nvGraphicFramePr>
        <p:xfrm>
          <a:off x="1621071" y="4289612"/>
          <a:ext cx="2305610" cy="922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6" name="Equation" r:id="rId7" imgW="1091726" imgH="431613" progId="Equation.DSMT4">
                  <p:embed/>
                </p:oleObj>
              </mc:Choice>
              <mc:Fallback>
                <p:oleObj name="Equation" r:id="rId7" imgW="1091726" imgH="431613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1071" y="4289612"/>
                        <a:ext cx="2305610" cy="9222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114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58303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4.3  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涉及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概率统计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的</a:t>
            </a:r>
            <a:r>
              <a:rPr lang="zh-CN" altLang="zh-CN" sz="2100" b="1" spc="225" dirty="0">
                <a:solidFill>
                  <a:prstClr val="white"/>
                </a:solidFill>
              </a:rPr>
              <a:t>距离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29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7212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</a:rPr>
              <a:t>4.3.4  </a:t>
            </a:r>
            <a:r>
              <a:rPr lang="zh-CN" altLang="zh-CN" dirty="0">
                <a:solidFill>
                  <a:schemeClr val="accent1">
                    <a:lumMod val="75000"/>
                  </a:schemeClr>
                </a:solidFill>
              </a:rPr>
              <a:t>直方相交</a:t>
            </a:r>
            <a:r>
              <a:rPr lang="zh-CN" altLang="zh-CN" dirty="0" smtClean="0">
                <a:solidFill>
                  <a:schemeClr val="accent1">
                    <a:lumMod val="75000"/>
                  </a:schemeClr>
                </a:solidFill>
              </a:rPr>
              <a:t>距离</a:t>
            </a:r>
            <a:endParaRPr lang="zh-CN" altLang="zh-CN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2" name="文本框 27"/>
          <p:cNvSpPr txBox="1"/>
          <p:nvPr/>
        </p:nvSpPr>
        <p:spPr>
          <a:xfrm>
            <a:off x="6333077" y="234392"/>
            <a:ext cx="27109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 smtClean="0">
                <a:solidFill>
                  <a:prstClr val="white"/>
                </a:solidFill>
              </a:rPr>
              <a:t>第</a:t>
            </a:r>
            <a:r>
              <a:rPr lang="zh-CN" altLang="en-US" sz="1350" dirty="0" smtClean="0">
                <a:solidFill>
                  <a:prstClr val="white"/>
                </a:solidFill>
              </a:rPr>
              <a:t>四</a:t>
            </a:r>
            <a:r>
              <a:rPr lang="zh-CN" altLang="zh-CN" sz="1350" dirty="0">
                <a:solidFill>
                  <a:prstClr val="white"/>
                </a:solidFill>
              </a:rPr>
              <a:t>章  多维数据之间的距离</a:t>
            </a:r>
            <a:r>
              <a:rPr lang="zh-CN" altLang="zh-CN" sz="1350" dirty="0" smtClean="0">
                <a:solidFill>
                  <a:prstClr val="white"/>
                </a:solidFill>
              </a:rPr>
              <a:t>度量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734254" y="1374880"/>
            <a:ext cx="63848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综合三个对比函数，得到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SSIM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指数函数为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6" name="对象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7654754"/>
              </p:ext>
            </p:extLst>
          </p:nvPr>
        </p:nvGraphicFramePr>
        <p:xfrm>
          <a:off x="1707776" y="1936376"/>
          <a:ext cx="4356472" cy="53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4" name="Equation" r:id="rId5" imgW="2082800" imgH="254000" progId="Equation.DSMT4">
                  <p:embed/>
                </p:oleObj>
              </mc:Choice>
              <mc:Fallback>
                <p:oleObj name="Equation" r:id="rId5" imgW="2082800" imgH="2540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7776" y="1936376"/>
                        <a:ext cx="4356472" cy="5395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对象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030895"/>
              </p:ext>
            </p:extLst>
          </p:nvPr>
        </p:nvGraphicFramePr>
        <p:xfrm>
          <a:off x="2916719" y="2787689"/>
          <a:ext cx="1517650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5" name="Equation" r:id="rId7" imgW="787320" imgH="190440" progId="Equation.DSMT4">
                  <p:embed/>
                </p:oleObj>
              </mc:Choice>
              <mc:Fallback>
                <p:oleObj name="Equation" r:id="rId7" imgW="78732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719" y="2787689"/>
                        <a:ext cx="1517650" cy="3714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对象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1753610"/>
              </p:ext>
            </p:extLst>
          </p:nvPr>
        </p:nvGraphicFramePr>
        <p:xfrm>
          <a:off x="4537110" y="2592894"/>
          <a:ext cx="1073289" cy="703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6" name="Equation" r:id="rId9" imgW="558558" imgH="355446" progId="Equation.DSMT4">
                  <p:embed/>
                </p:oleObj>
              </mc:Choice>
              <mc:Fallback>
                <p:oleObj name="Equation" r:id="rId9" imgW="558558" imgH="35544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7110" y="2592894"/>
                        <a:ext cx="1073289" cy="7031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对象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7589253"/>
              </p:ext>
            </p:extLst>
          </p:nvPr>
        </p:nvGraphicFramePr>
        <p:xfrm>
          <a:off x="1245703" y="3279268"/>
          <a:ext cx="5347945" cy="2146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7" name="Equation" r:id="rId11" imgW="2755900" imgH="1104900" progId="Equation.DSMT4">
                  <p:embed/>
                </p:oleObj>
              </mc:Choice>
              <mc:Fallback>
                <p:oleObj name="Equation" r:id="rId11" imgW="2755900" imgH="1104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5703" y="3279268"/>
                        <a:ext cx="5347945" cy="21465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250"/>
          <p:cNvSpPr>
            <a:spLocks noChangeArrowheads="1"/>
          </p:cNvSpPr>
          <p:nvPr/>
        </p:nvSpPr>
        <p:spPr bwMode="auto">
          <a:xfrm>
            <a:off x="4753134" y="2775212"/>
            <a:ext cx="2919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800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zh-CN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，此时得</a:t>
            </a:r>
            <a:r>
              <a:rPr kumimoji="0" lang="zh-CN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             </a:t>
            </a:r>
            <a:endParaRPr kumimoji="0" lang="zh-CN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8" name="Rectangle 248"/>
          <p:cNvSpPr>
            <a:spLocks noChangeArrowheads="1"/>
          </p:cNvSpPr>
          <p:nvPr/>
        </p:nvSpPr>
        <p:spPr bwMode="auto">
          <a:xfrm>
            <a:off x="168555" y="2779077"/>
            <a:ext cx="297331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800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为了简单化，一般令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663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58303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4.1  </a:t>
            </a:r>
            <a:r>
              <a:rPr lang="zh-CN" altLang="zh-CN" sz="2100" b="1" spc="225" dirty="0">
                <a:solidFill>
                  <a:prstClr val="white"/>
                </a:solidFill>
              </a:rPr>
              <a:t>涉及线性代数的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距离</a:t>
            </a:r>
            <a:endParaRPr lang="zh-CN" altLang="zh-CN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333077" y="234392"/>
            <a:ext cx="27109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 smtClean="0">
                <a:solidFill>
                  <a:prstClr val="white"/>
                </a:solidFill>
              </a:rPr>
              <a:t>第</a:t>
            </a:r>
            <a:r>
              <a:rPr lang="zh-CN" altLang="en-US" sz="1350" dirty="0" smtClean="0">
                <a:solidFill>
                  <a:prstClr val="white"/>
                </a:solidFill>
              </a:rPr>
              <a:t>四</a:t>
            </a:r>
            <a:r>
              <a:rPr lang="zh-CN" altLang="zh-CN" sz="1350" dirty="0">
                <a:solidFill>
                  <a:prstClr val="white"/>
                </a:solidFill>
              </a:rPr>
              <a:t>章  多维数据之间的距离</a:t>
            </a:r>
            <a:r>
              <a:rPr lang="zh-CN" altLang="zh-CN" sz="1350" dirty="0" smtClean="0">
                <a:solidFill>
                  <a:prstClr val="white"/>
                </a:solidFill>
              </a:rPr>
              <a:t>度量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3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223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4.1.1  </a:t>
            </a:r>
            <a:r>
              <a:rPr lang="zh-CN" altLang="zh-CN" dirty="0" smtClean="0">
                <a:solidFill>
                  <a:schemeClr val="accent1">
                    <a:lumMod val="75000"/>
                  </a:schemeClr>
                </a:solidFill>
              </a:rPr>
              <a:t>欧</a:t>
            </a:r>
            <a:r>
              <a:rPr lang="zh-CN" altLang="zh-CN" dirty="0">
                <a:solidFill>
                  <a:schemeClr val="accent1">
                    <a:lumMod val="75000"/>
                  </a:schemeClr>
                </a:solidFill>
              </a:rPr>
              <a:t>几里得距离</a:t>
            </a:r>
            <a:endParaRPr lang="en-US" dirty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78406" y="1459200"/>
            <a:ext cx="7915326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欧几里得距离是最易于理解的一种距离，源自欧几里得空间中两点之间的距离。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对两点的绝对位置敏感</a:t>
            </a:r>
            <a:r>
              <a:rPr lang="zh-CN" altLang="zh-CN" sz="1600" dirty="0" smtClean="0"/>
              <a:t>。</a:t>
            </a:r>
            <a:r>
              <a:rPr lang="zh-CN" altLang="en-US" sz="1600" dirty="0" smtClean="0"/>
              <a:t>例如</a:t>
            </a:r>
            <a:endParaRPr lang="zh-CN" alt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9" name="对象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9822149"/>
              </p:ext>
            </p:extLst>
          </p:nvPr>
        </p:nvGraphicFramePr>
        <p:xfrm>
          <a:off x="2181412" y="4607951"/>
          <a:ext cx="2120900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3" name="Equation" r:id="rId5" imgW="914400" imgH="304560" progId="Equation.DSMT4">
                  <p:embed/>
                </p:oleObj>
              </mc:Choice>
              <mc:Fallback>
                <p:oleObj name="Equation" r:id="rId5" imgW="914400" imgH="30456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1412" y="4607951"/>
                        <a:ext cx="2120900" cy="7080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矩形 19"/>
          <p:cNvSpPr/>
          <p:nvPr/>
        </p:nvSpPr>
        <p:spPr>
          <a:xfrm>
            <a:off x="548412" y="4161630"/>
            <a:ext cx="20313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欧几里得距离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公式为</a:t>
            </a:r>
          </a:p>
        </p:txBody>
      </p:sp>
      <p:graphicFrame>
        <p:nvGraphicFramePr>
          <p:cNvPr id="25" name="对象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660813"/>
              </p:ext>
            </p:extLst>
          </p:nvPr>
        </p:nvGraphicFramePr>
        <p:xfrm>
          <a:off x="2402285" y="2504896"/>
          <a:ext cx="1528846" cy="36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4" name="Equation" r:id="rId7" imgW="838080" imgH="190440" progId="Equation.DSMT4">
                  <p:embed/>
                </p:oleObj>
              </mc:Choice>
              <mc:Fallback>
                <p:oleObj name="Equation" r:id="rId7" imgW="83808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2285" y="2504896"/>
                        <a:ext cx="1528846" cy="3648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对象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6436290"/>
              </p:ext>
            </p:extLst>
          </p:nvPr>
        </p:nvGraphicFramePr>
        <p:xfrm>
          <a:off x="3035012" y="2898960"/>
          <a:ext cx="2441344" cy="481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" name="Equation" r:id="rId9" imgW="1345616" imgH="253890" progId="Equation.DSMT4">
                  <p:embed/>
                </p:oleObj>
              </mc:Choice>
              <mc:Fallback>
                <p:oleObj name="Equation" r:id="rId9" imgW="1345616" imgH="25389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5012" y="2898960"/>
                        <a:ext cx="2441344" cy="4813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对象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36930"/>
              </p:ext>
            </p:extLst>
          </p:nvPr>
        </p:nvGraphicFramePr>
        <p:xfrm>
          <a:off x="1803403" y="3478862"/>
          <a:ext cx="440345" cy="385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" name="Equation" r:id="rId11" imgW="228600" imgH="190500" progId="Equation.DSMT4">
                  <p:embed/>
                </p:oleObj>
              </mc:Choice>
              <mc:Fallback>
                <p:oleObj name="Equation" r:id="rId11" imgW="2286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3403" y="3478862"/>
                        <a:ext cx="440345" cy="3853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对象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7275124"/>
              </p:ext>
            </p:extLst>
          </p:nvPr>
        </p:nvGraphicFramePr>
        <p:xfrm>
          <a:off x="4893254" y="3463040"/>
          <a:ext cx="413570" cy="39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" name="Equation" r:id="rId13" imgW="215713" imgH="203024" progId="Equation.DSMT4">
                  <p:embed/>
                </p:oleObj>
              </mc:Choice>
              <mc:Fallback>
                <p:oleObj name="Equation" r:id="rId13" imgW="215713" imgH="2030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3254" y="3463040"/>
                        <a:ext cx="413570" cy="3955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848699" y="2504896"/>
            <a:ext cx="168507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在平面上两点</a:t>
            </a:r>
            <a:endParaRPr kumimoji="0" lang="zh-CN" altLang="zh-CN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3634274" y="2476615"/>
            <a:ext cx="221086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666750"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之间的距是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         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7" name="Rectangle 7"/>
          <p:cNvSpPr>
            <a:spLocks noChangeArrowheads="1"/>
          </p:cNvSpPr>
          <p:nvPr/>
        </p:nvSpPr>
        <p:spPr bwMode="auto">
          <a:xfrm>
            <a:off x="548412" y="3520074"/>
            <a:ext cx="126829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666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向量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8" name="Rectangle 8"/>
          <p:cNvSpPr>
            <a:spLocks noChangeArrowheads="1"/>
          </p:cNvSpPr>
          <p:nvPr/>
        </p:nvSpPr>
        <p:spPr bwMode="auto">
          <a:xfrm>
            <a:off x="2270386" y="3520074"/>
            <a:ext cx="269176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的端点</a:t>
            </a:r>
            <a:r>
              <a:rPr kumimoji="0" lang="en-US" altLang="zh-CN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A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、</a:t>
            </a:r>
            <a:r>
              <a:rPr kumimoji="0" lang="en-US" altLang="zh-CN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B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之间的距离还是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39" name="Rectangle 9"/>
          <p:cNvSpPr>
            <a:spLocks noChangeArrowheads="1"/>
          </p:cNvSpPr>
          <p:nvPr/>
        </p:nvSpPr>
        <p:spPr bwMode="auto">
          <a:xfrm>
            <a:off x="5927848" y="2307338"/>
            <a:ext cx="59841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58303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4.3  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涉及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概率统计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的</a:t>
            </a:r>
            <a:r>
              <a:rPr lang="zh-CN" altLang="zh-CN" sz="2100" b="1" spc="225" dirty="0">
                <a:solidFill>
                  <a:prstClr val="white"/>
                </a:solidFill>
              </a:rPr>
              <a:t>距离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30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7212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</a:rPr>
              <a:t>4.3.4  </a:t>
            </a:r>
            <a:r>
              <a:rPr lang="zh-CN" altLang="zh-CN" dirty="0">
                <a:solidFill>
                  <a:schemeClr val="accent1">
                    <a:lumMod val="75000"/>
                  </a:schemeClr>
                </a:solidFill>
              </a:rPr>
              <a:t>直方相交</a:t>
            </a:r>
            <a:r>
              <a:rPr lang="zh-CN" altLang="zh-CN" dirty="0" smtClean="0">
                <a:solidFill>
                  <a:schemeClr val="accent1">
                    <a:lumMod val="75000"/>
                  </a:schemeClr>
                </a:solidFill>
              </a:rPr>
              <a:t>距离</a:t>
            </a:r>
            <a:endParaRPr lang="zh-CN" altLang="zh-CN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2" name="文本框 27"/>
          <p:cNvSpPr txBox="1"/>
          <p:nvPr/>
        </p:nvSpPr>
        <p:spPr>
          <a:xfrm>
            <a:off x="6333077" y="234392"/>
            <a:ext cx="27109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 smtClean="0">
                <a:solidFill>
                  <a:prstClr val="white"/>
                </a:solidFill>
              </a:rPr>
              <a:t>第</a:t>
            </a:r>
            <a:r>
              <a:rPr lang="zh-CN" altLang="en-US" sz="1350" dirty="0" smtClean="0">
                <a:solidFill>
                  <a:prstClr val="white"/>
                </a:solidFill>
              </a:rPr>
              <a:t>四</a:t>
            </a:r>
            <a:r>
              <a:rPr lang="zh-CN" altLang="zh-CN" sz="1350" dirty="0">
                <a:solidFill>
                  <a:prstClr val="white"/>
                </a:solidFill>
              </a:rPr>
              <a:t>章  多维数据之间的距离</a:t>
            </a:r>
            <a:r>
              <a:rPr lang="zh-CN" altLang="zh-CN" sz="1350" dirty="0" smtClean="0">
                <a:solidFill>
                  <a:prstClr val="white"/>
                </a:solidFill>
              </a:rPr>
              <a:t>度量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734253" y="1667267"/>
            <a:ext cx="41803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600" b="1" dirty="0"/>
              <a:t>例</a:t>
            </a:r>
            <a:r>
              <a:rPr lang="en-US" altLang="zh-CN" sz="1600" b="1" dirty="0"/>
              <a:t>4-12</a:t>
            </a:r>
            <a:r>
              <a:rPr lang="en-US" altLang="zh-CN" sz="1600" dirty="0"/>
              <a:t>  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用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SSIM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指数函数计算图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4-3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中两幅二维码图的相似性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zh-CN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34" name="Picture 1" descr="C:\Users\lqf\AppData\Roaming\Tencent\Users\1257929842\QQ\WinTemp\RichOle\FC5(X$P](`40@Q0KTXS@GW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156" y="1713434"/>
            <a:ext cx="379095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6"/>
          <p:cNvSpPr/>
          <p:nvPr/>
        </p:nvSpPr>
        <p:spPr>
          <a:xfrm>
            <a:off x="734254" y="265271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/>
              <a:t>解：</a:t>
            </a:r>
            <a:endParaRPr lang="zh-CN" altLang="en-US" dirty="0"/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23" name="对象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9516592"/>
              </p:ext>
            </p:extLst>
          </p:nvPr>
        </p:nvGraphicFramePr>
        <p:xfrm>
          <a:off x="844981" y="3243784"/>
          <a:ext cx="5386388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7" name="Equation" r:id="rId6" imgW="2768400" imgH="723600" progId="Equation.DSMT4">
                  <p:embed/>
                </p:oleObj>
              </mc:Choice>
              <mc:Fallback>
                <p:oleObj name="Equation" r:id="rId6" imgW="2768400" imgH="723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4981" y="3243784"/>
                        <a:ext cx="5386388" cy="14351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081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58303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4.3  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涉及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概率统计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的</a:t>
            </a:r>
            <a:r>
              <a:rPr lang="zh-CN" altLang="zh-CN" sz="2100" b="1" spc="225" dirty="0">
                <a:solidFill>
                  <a:prstClr val="white"/>
                </a:solidFill>
              </a:rPr>
              <a:t>距离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31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7212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</a:rPr>
              <a:t>4.3.5  </a:t>
            </a:r>
            <a:r>
              <a:rPr lang="zh-CN" altLang="zh-CN" dirty="0">
                <a:solidFill>
                  <a:schemeClr val="accent1">
                    <a:lumMod val="75000"/>
                  </a:schemeClr>
                </a:solidFill>
              </a:rPr>
              <a:t>巴氏距离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2" name="文本框 27"/>
          <p:cNvSpPr txBox="1"/>
          <p:nvPr/>
        </p:nvSpPr>
        <p:spPr>
          <a:xfrm>
            <a:off x="6333077" y="234392"/>
            <a:ext cx="27109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 smtClean="0">
                <a:solidFill>
                  <a:prstClr val="white"/>
                </a:solidFill>
              </a:rPr>
              <a:t>第</a:t>
            </a:r>
            <a:r>
              <a:rPr lang="zh-CN" altLang="en-US" sz="1350" dirty="0" smtClean="0">
                <a:solidFill>
                  <a:prstClr val="white"/>
                </a:solidFill>
              </a:rPr>
              <a:t>四</a:t>
            </a:r>
            <a:r>
              <a:rPr lang="zh-CN" altLang="zh-CN" sz="1350" dirty="0">
                <a:solidFill>
                  <a:prstClr val="white"/>
                </a:solidFill>
              </a:rPr>
              <a:t>章  多维数据之间的距离</a:t>
            </a:r>
            <a:r>
              <a:rPr lang="zh-CN" altLang="zh-CN" sz="1350" dirty="0" smtClean="0">
                <a:solidFill>
                  <a:prstClr val="white"/>
                </a:solidFill>
              </a:rPr>
              <a:t>度量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715582" y="1532796"/>
            <a:ext cx="72667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巴氏距离是对两个统计样本的重叠量的近似计算，与度量尺度无关，一般用于测量两种概率分布的可分离性。巴氏距离主要用于特征提取、图像处理、语音识别等方面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zh-CN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631077" y="5232414"/>
            <a:ext cx="77992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巴氏距离的计算结果，若值为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，则认为完全匹配；若值为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，则认为完全不匹配。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34" name="对象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8860332"/>
              </p:ext>
            </p:extLst>
          </p:nvPr>
        </p:nvGraphicFramePr>
        <p:xfrm>
          <a:off x="3206854" y="2404591"/>
          <a:ext cx="1707766" cy="407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2" name="Equation" r:id="rId5" imgW="837836" imgH="203112" progId="Equation.DSMT4">
                  <p:embed/>
                </p:oleObj>
              </mc:Choice>
              <mc:Fallback>
                <p:oleObj name="Equation" r:id="rId5" imgW="837836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6854" y="2404591"/>
                        <a:ext cx="1707766" cy="4075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对象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5205890"/>
              </p:ext>
            </p:extLst>
          </p:nvPr>
        </p:nvGraphicFramePr>
        <p:xfrm>
          <a:off x="1786871" y="3234694"/>
          <a:ext cx="5098023" cy="997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3" name="Equation" r:id="rId7" imgW="2336760" imgH="457200" progId="Equation.DSMT4">
                  <p:embed/>
                </p:oleObj>
              </mc:Choice>
              <mc:Fallback>
                <p:oleObj name="Equation" r:id="rId7" imgW="233676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6871" y="3234694"/>
                        <a:ext cx="5098023" cy="99789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对象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9472040"/>
              </p:ext>
            </p:extLst>
          </p:nvPr>
        </p:nvGraphicFramePr>
        <p:xfrm>
          <a:off x="1629829" y="4458891"/>
          <a:ext cx="810400" cy="459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4" name="Equation" r:id="rId9" imgW="355292" imgH="203024" progId="Equation.DSMT4">
                  <p:embed/>
                </p:oleObj>
              </mc:Choice>
              <mc:Fallback>
                <p:oleObj name="Equation" r:id="rId9" imgW="355292" imgH="2030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9829" y="4458891"/>
                        <a:ext cx="810400" cy="4599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对象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6821992"/>
              </p:ext>
            </p:extLst>
          </p:nvPr>
        </p:nvGraphicFramePr>
        <p:xfrm>
          <a:off x="5770367" y="4411238"/>
          <a:ext cx="1598621" cy="74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5" name="Equation" r:id="rId11" imgW="774364" imgH="355446" progId="Equation.DSMT4">
                  <p:embed/>
                </p:oleObj>
              </mc:Choice>
              <mc:Fallback>
                <p:oleObj name="Equation" r:id="rId11" imgW="774364" imgH="35544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0367" y="4411238"/>
                        <a:ext cx="1598621" cy="740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258"/>
          <p:cNvSpPr>
            <a:spLocks noChangeArrowheads="1"/>
          </p:cNvSpPr>
          <p:nvPr/>
        </p:nvSpPr>
        <p:spPr bwMode="auto">
          <a:xfrm>
            <a:off x="728107" y="2461587"/>
            <a:ext cx="374322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设有多个变量标准分布，</a:t>
            </a:r>
            <a:endParaRPr kumimoji="0" lang="zh-CN" altLang="zh-CN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39" name="Rectangle 259"/>
          <p:cNvSpPr>
            <a:spLocks noChangeArrowheads="1"/>
          </p:cNvSpPr>
          <p:nvPr/>
        </p:nvSpPr>
        <p:spPr bwMode="auto">
          <a:xfrm>
            <a:off x="4783138" y="2461587"/>
            <a:ext cx="44470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6700"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，则两个分布的巴氏距离为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0" name="Rectangle 261"/>
          <p:cNvSpPr>
            <a:spLocks noChangeArrowheads="1"/>
          </p:cNvSpPr>
          <p:nvPr/>
        </p:nvSpPr>
        <p:spPr bwMode="auto">
          <a:xfrm>
            <a:off x="2502053" y="4566635"/>
            <a:ext cx="450462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分别是对应分布的均值与方差，且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76903" y="4566635"/>
            <a:ext cx="10695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66700" eaLnBrk="0" fontAlgn="base" hangingPunct="0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</a:pPr>
            <a:r>
              <a:rPr lang="zh-CN" altLang="en-US" sz="16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其中，</a:t>
            </a:r>
            <a:endParaRPr lang="zh-CN" alt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58303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4.3  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涉及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概率统计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的</a:t>
            </a:r>
            <a:r>
              <a:rPr lang="zh-CN" altLang="zh-CN" sz="2100" b="1" spc="225" dirty="0">
                <a:solidFill>
                  <a:prstClr val="white"/>
                </a:solidFill>
              </a:rPr>
              <a:t>距离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32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7212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</a:rPr>
              <a:t>4.3.5  </a:t>
            </a:r>
            <a:r>
              <a:rPr lang="zh-CN" altLang="zh-CN" dirty="0">
                <a:solidFill>
                  <a:schemeClr val="accent1">
                    <a:lumMod val="75000"/>
                  </a:schemeClr>
                </a:solidFill>
              </a:rPr>
              <a:t>巴氏距离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2" name="文本框 27"/>
          <p:cNvSpPr txBox="1"/>
          <p:nvPr/>
        </p:nvSpPr>
        <p:spPr>
          <a:xfrm>
            <a:off x="6333077" y="234392"/>
            <a:ext cx="27109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 smtClean="0">
                <a:solidFill>
                  <a:prstClr val="white"/>
                </a:solidFill>
              </a:rPr>
              <a:t>第</a:t>
            </a:r>
            <a:r>
              <a:rPr lang="zh-CN" altLang="en-US" sz="1350" dirty="0" smtClean="0">
                <a:solidFill>
                  <a:prstClr val="white"/>
                </a:solidFill>
              </a:rPr>
              <a:t>四</a:t>
            </a:r>
            <a:r>
              <a:rPr lang="zh-CN" altLang="zh-CN" sz="1350" dirty="0">
                <a:solidFill>
                  <a:prstClr val="white"/>
                </a:solidFill>
              </a:rPr>
              <a:t>章  多维数据之间的距离</a:t>
            </a:r>
            <a:r>
              <a:rPr lang="zh-CN" altLang="zh-CN" sz="1350" dirty="0" smtClean="0">
                <a:solidFill>
                  <a:prstClr val="white"/>
                </a:solidFill>
              </a:rPr>
              <a:t>度量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715582" y="1532796"/>
            <a:ext cx="41990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600" b="1" dirty="0"/>
              <a:t>例</a:t>
            </a:r>
            <a:r>
              <a:rPr lang="en-US" altLang="zh-CN" sz="1600" b="1" dirty="0"/>
              <a:t>4-13</a:t>
            </a:r>
            <a:r>
              <a:rPr lang="en-US" altLang="zh-CN" sz="1600" dirty="0"/>
              <a:t>  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用巴氏距离计算图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4-3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中的两幅二维码直方图的距离。                     </a:t>
            </a: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860424" y="2153077"/>
            <a:ext cx="36703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zh-CN" sz="1600" b="1" dirty="0">
                <a:solidFill>
                  <a:prstClr val="black"/>
                </a:solidFill>
              </a:rPr>
              <a:t>解：</a:t>
            </a:r>
            <a:r>
              <a:rPr lang="zh-CN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根据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公</a:t>
            </a:r>
            <a:r>
              <a:rPr lang="zh-CN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式得两</a:t>
            </a:r>
            <a:r>
              <a:rPr lang="zh-CN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幅图的直方图的巴氏</a:t>
            </a:r>
            <a:r>
              <a:rPr lang="zh-CN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距离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约</a:t>
            </a:r>
            <a:r>
              <a:rPr lang="zh-CN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为</a:t>
            </a:r>
            <a:endParaRPr lang="zh-CN" altLang="zh-CN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34" name="Picture 1" descr="C:\Users\lqf\AppData\Roaming\Tencent\Users\1257929842\QQ\WinTemp\RichOle\FC5(X$P](`40@Q0KTXS@GW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156" y="1321514"/>
            <a:ext cx="379095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24" name="对象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0936290"/>
              </p:ext>
            </p:extLst>
          </p:nvPr>
        </p:nvGraphicFramePr>
        <p:xfrm>
          <a:off x="715582" y="3348317"/>
          <a:ext cx="5169194" cy="1258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4" name="Equation" r:id="rId6" imgW="3073320" imgH="749160" progId="Equation.DSMT4">
                  <p:embed/>
                </p:oleObj>
              </mc:Choice>
              <mc:Fallback>
                <p:oleObj name="Equation" r:id="rId6" imgW="3073320" imgH="7491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582" y="3348317"/>
                        <a:ext cx="5169194" cy="12582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914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58303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4.3  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涉及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概率统计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的</a:t>
            </a:r>
            <a:r>
              <a:rPr lang="zh-CN" altLang="zh-CN" sz="2100" b="1" spc="225" dirty="0">
                <a:solidFill>
                  <a:prstClr val="white"/>
                </a:solidFill>
              </a:rPr>
              <a:t>距离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33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7212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</a:rPr>
              <a:t>4.3.6  </a:t>
            </a:r>
            <a:r>
              <a:rPr lang="zh-CN" altLang="zh-CN" dirty="0">
                <a:solidFill>
                  <a:schemeClr val="accent1">
                    <a:lumMod val="75000"/>
                  </a:schemeClr>
                </a:solidFill>
              </a:rPr>
              <a:t>卡方</a:t>
            </a:r>
            <a:r>
              <a:rPr lang="zh-CN" altLang="zh-CN" dirty="0" smtClean="0">
                <a:solidFill>
                  <a:schemeClr val="accent1">
                    <a:lumMod val="75000"/>
                  </a:schemeClr>
                </a:solidFill>
              </a:rPr>
              <a:t>距离</a:t>
            </a:r>
            <a:endParaRPr lang="zh-CN" altLang="zh-CN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2" name="文本框 27"/>
          <p:cNvSpPr txBox="1"/>
          <p:nvPr/>
        </p:nvSpPr>
        <p:spPr>
          <a:xfrm>
            <a:off x="6333077" y="234392"/>
            <a:ext cx="27109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 smtClean="0">
                <a:solidFill>
                  <a:prstClr val="white"/>
                </a:solidFill>
              </a:rPr>
              <a:t>第</a:t>
            </a:r>
            <a:r>
              <a:rPr lang="zh-CN" altLang="en-US" sz="1350" dirty="0" smtClean="0">
                <a:solidFill>
                  <a:prstClr val="white"/>
                </a:solidFill>
              </a:rPr>
              <a:t>四</a:t>
            </a:r>
            <a:r>
              <a:rPr lang="zh-CN" altLang="zh-CN" sz="1350" dirty="0">
                <a:solidFill>
                  <a:prstClr val="white"/>
                </a:solidFill>
              </a:rPr>
              <a:t>章  多维数据之间的距离</a:t>
            </a:r>
            <a:r>
              <a:rPr lang="zh-CN" altLang="zh-CN" sz="1350" dirty="0" smtClean="0">
                <a:solidFill>
                  <a:prstClr val="white"/>
                </a:solidFill>
              </a:rPr>
              <a:t>度量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715582" y="1532796"/>
            <a:ext cx="68282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卡方距离通过列联表分析的方法得到卡方统计量，依此衡量两个</a:t>
            </a:r>
            <a:r>
              <a:rPr lang="en-US" altLang="zh-CN" sz="1600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维个体之间的差异。因此卡方距离越大，表明个体与变量的取值越有显著关系，也意味着两个个体之间的差异越大</a:t>
            </a:r>
            <a:r>
              <a:rPr lang="zh-CN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。</a:t>
            </a:r>
            <a:endParaRPr lang="en-US" altLang="zh-CN" sz="16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endParaRPr lang="en-US" altLang="zh-CN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r>
              <a:rPr lang="zh-CN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卡</a:t>
            </a:r>
            <a:r>
              <a:rPr lang="zh-CN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方距离计算公式</a:t>
            </a:r>
            <a:r>
              <a:rPr lang="zh-CN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为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</a:t>
            </a:r>
            <a:endParaRPr lang="zh-CN" altLang="zh-CN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25" name="对象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7355821"/>
              </p:ext>
            </p:extLst>
          </p:nvPr>
        </p:nvGraphicFramePr>
        <p:xfrm>
          <a:off x="1217786" y="3125177"/>
          <a:ext cx="5188082" cy="973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4" name="Equation" r:id="rId5" imgW="2628900" imgH="495300" progId="Equation.DSMT4">
                  <p:embed/>
                </p:oleObj>
              </mc:Choice>
              <mc:Fallback>
                <p:oleObj name="Equation" r:id="rId5" imgW="2628900" imgH="4953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7786" y="3125177"/>
                        <a:ext cx="5188082" cy="9739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矩形 26"/>
          <p:cNvSpPr/>
          <p:nvPr/>
        </p:nvSpPr>
        <p:spPr>
          <a:xfrm>
            <a:off x="913000" y="5307123"/>
            <a:ext cx="6508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和方差一样，卡方距离表示数据的相对离散程度，方差或卡方距离值越大，说明数据离散程度越高</a:t>
            </a:r>
            <a:r>
              <a:rPr lang="zh-CN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，误差</a:t>
            </a:r>
            <a:r>
              <a:rPr lang="zh-CN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越大。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aphicFrame>
        <p:nvGraphicFramePr>
          <p:cNvPr id="34" name="对象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6427891"/>
              </p:ext>
            </p:extLst>
          </p:nvPr>
        </p:nvGraphicFramePr>
        <p:xfrm>
          <a:off x="1624853" y="4117695"/>
          <a:ext cx="270608" cy="40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5" name="Equation" r:id="rId7" imgW="139639" imgH="203112" progId="Equation.DSMT4">
                  <p:embed/>
                </p:oleObj>
              </mc:Choice>
              <mc:Fallback>
                <p:oleObj name="Equation" r:id="rId7" imgW="139639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4853" y="4117695"/>
                        <a:ext cx="270608" cy="4059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对象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5939281"/>
              </p:ext>
            </p:extLst>
          </p:nvPr>
        </p:nvGraphicFramePr>
        <p:xfrm>
          <a:off x="1208660" y="4550817"/>
          <a:ext cx="676521" cy="40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6" name="Equation" r:id="rId9" imgW="342751" imgH="203112" progId="Equation.DSMT4">
                  <p:embed/>
                </p:oleObj>
              </mc:Choice>
              <mc:Fallback>
                <p:oleObj name="Equation" r:id="rId9" imgW="342751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8660" y="4550817"/>
                        <a:ext cx="676521" cy="4059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265"/>
          <p:cNvSpPr>
            <a:spLocks noChangeArrowheads="1"/>
          </p:cNvSpPr>
          <p:nvPr/>
        </p:nvSpPr>
        <p:spPr bwMode="auto">
          <a:xfrm>
            <a:off x="864296" y="4171165"/>
            <a:ext cx="101139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27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其中，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37" name="Rectangle 266"/>
          <p:cNvSpPr>
            <a:spLocks noChangeArrowheads="1"/>
          </p:cNvSpPr>
          <p:nvPr/>
        </p:nvSpPr>
        <p:spPr bwMode="auto">
          <a:xfrm>
            <a:off x="1800402" y="4184780"/>
            <a:ext cx="58326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127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zh-CN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是个体</a:t>
            </a:r>
            <a:r>
              <a:rPr kumimoji="0" lang="en-US" altLang="zh-CN" sz="16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x</a:t>
            </a:r>
            <a:r>
              <a:rPr kumimoji="0" lang="zh-CN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的第</a:t>
            </a:r>
            <a:r>
              <a:rPr kumimoji="0" lang="en-US" altLang="zh-CN" sz="16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i</a:t>
            </a:r>
            <a:r>
              <a:rPr kumimoji="0" lang="zh-CN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个变量的取值或在第</a:t>
            </a:r>
            <a:r>
              <a:rPr kumimoji="0" lang="en-US" altLang="zh-CN" sz="16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i</a:t>
            </a:r>
            <a:r>
              <a:rPr kumimoji="0" lang="zh-CN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类上的频数；            </a:t>
            </a:r>
            <a:endParaRPr kumimoji="0" lang="zh-CN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8" name="Rectangle 267"/>
          <p:cNvSpPr>
            <a:spLocks noChangeArrowheads="1"/>
          </p:cNvSpPr>
          <p:nvPr/>
        </p:nvSpPr>
        <p:spPr bwMode="auto">
          <a:xfrm>
            <a:off x="1875693" y="4655220"/>
            <a:ext cx="518306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是个体</a:t>
            </a:r>
            <a:r>
              <a:rPr kumimoji="0" lang="en-US" altLang="zh-CN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x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的第</a:t>
            </a:r>
            <a:r>
              <a:rPr kumimoji="0" lang="en-US" altLang="zh-CN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i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个变量的均值或在第</a:t>
            </a:r>
            <a:r>
              <a:rPr kumimoji="0" lang="en-US" altLang="zh-CN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i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类上的期望值。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548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58303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4.3  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涉及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概率统计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的</a:t>
            </a:r>
            <a:r>
              <a:rPr lang="zh-CN" altLang="zh-CN" sz="2100" b="1" spc="225" dirty="0">
                <a:solidFill>
                  <a:prstClr val="white"/>
                </a:solidFill>
              </a:rPr>
              <a:t>距离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34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7212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</a:rPr>
              <a:t>4.3.6  </a:t>
            </a:r>
            <a:r>
              <a:rPr lang="zh-CN" altLang="zh-CN" dirty="0">
                <a:solidFill>
                  <a:schemeClr val="accent1">
                    <a:lumMod val="75000"/>
                  </a:schemeClr>
                </a:solidFill>
              </a:rPr>
              <a:t>卡方</a:t>
            </a:r>
            <a:r>
              <a:rPr lang="zh-CN" altLang="zh-CN" dirty="0" smtClean="0">
                <a:solidFill>
                  <a:schemeClr val="accent1">
                    <a:lumMod val="75000"/>
                  </a:schemeClr>
                </a:solidFill>
              </a:rPr>
              <a:t>距离</a:t>
            </a:r>
            <a:endParaRPr lang="zh-CN" altLang="zh-CN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2" name="文本框 27"/>
          <p:cNvSpPr txBox="1"/>
          <p:nvPr/>
        </p:nvSpPr>
        <p:spPr>
          <a:xfrm>
            <a:off x="6333077" y="234392"/>
            <a:ext cx="27109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 smtClean="0">
                <a:solidFill>
                  <a:prstClr val="white"/>
                </a:solidFill>
              </a:rPr>
              <a:t>第</a:t>
            </a:r>
            <a:r>
              <a:rPr lang="zh-CN" altLang="en-US" sz="1350" dirty="0" smtClean="0">
                <a:solidFill>
                  <a:prstClr val="white"/>
                </a:solidFill>
              </a:rPr>
              <a:t>四</a:t>
            </a:r>
            <a:r>
              <a:rPr lang="zh-CN" altLang="zh-CN" sz="1350" dirty="0">
                <a:solidFill>
                  <a:prstClr val="white"/>
                </a:solidFill>
              </a:rPr>
              <a:t>章  多维数据之间的距离</a:t>
            </a:r>
            <a:r>
              <a:rPr lang="zh-CN" altLang="zh-CN" sz="1350" dirty="0" smtClean="0">
                <a:solidFill>
                  <a:prstClr val="white"/>
                </a:solidFill>
              </a:rPr>
              <a:t>度量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715582" y="1532796"/>
            <a:ext cx="68282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600" b="1" dirty="0"/>
              <a:t>例</a:t>
            </a:r>
            <a:r>
              <a:rPr lang="en-US" altLang="zh-CN" sz="1600" b="1" dirty="0"/>
              <a:t>4-14</a:t>
            </a:r>
            <a:r>
              <a:rPr lang="en-US" altLang="zh-CN" sz="1600" dirty="0"/>
              <a:t>  </a:t>
            </a:r>
            <a:r>
              <a:rPr lang="zh-CN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表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4-1</a:t>
            </a:r>
            <a:r>
              <a:rPr lang="zh-CN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给出了某市两所高校教职工文化程度的数据，试根据表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4-1</a:t>
            </a:r>
            <a:r>
              <a:rPr lang="zh-CN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计算甲、乙两所高校之间的卡方距离</a:t>
            </a:r>
            <a:r>
              <a:rPr lang="zh-CN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。</a:t>
            </a:r>
            <a:endParaRPr lang="zh-CN" altLang="zh-CN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30721" name="Picture 1" descr="C:\Users\lqf\AppData\Roaming\Tencent\Users\1257929842\QQ\WinTemp\RichOle\U%A[]VUR3J9WCXEPHXKOQ(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7" y="2343419"/>
            <a:ext cx="68865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6"/>
          <p:cNvSpPr/>
          <p:nvPr/>
        </p:nvSpPr>
        <p:spPr>
          <a:xfrm>
            <a:off x="976742" y="4360439"/>
            <a:ext cx="167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/>
              <a:t>解：</a:t>
            </a:r>
            <a:r>
              <a:rPr lang="zh-CN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根据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公</a:t>
            </a:r>
            <a:r>
              <a:rPr lang="zh-CN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式得</a:t>
            </a:r>
            <a:endParaRPr lang="zh-CN" altLang="zh-CN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27" name="对象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9182480"/>
              </p:ext>
            </p:extLst>
          </p:nvPr>
        </p:nvGraphicFramePr>
        <p:xfrm>
          <a:off x="1029103" y="4894729"/>
          <a:ext cx="7585686" cy="1020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9" name="Equation" r:id="rId6" imgW="4876800" imgH="660400" progId="Equation.DSMT4">
                  <p:embed/>
                </p:oleObj>
              </mc:Choice>
              <mc:Fallback>
                <p:oleObj name="Equation" r:id="rId6" imgW="4876800" imgH="6604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9103" y="4894729"/>
                        <a:ext cx="7585686" cy="10202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61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1684025" y="4413366"/>
            <a:ext cx="5693399" cy="444332"/>
            <a:chOff x="1807265" y="3866296"/>
            <a:chExt cx="5693399" cy="394200"/>
          </a:xfrm>
          <a:solidFill>
            <a:schemeClr val="accent1">
              <a:lumMod val="75000"/>
            </a:schemeClr>
          </a:solidFill>
        </p:grpSpPr>
        <p:sp>
          <p:nvSpPr>
            <p:cNvPr id="39" name="圆角矩形 38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7" name="矩形 46"/>
            <p:cNvSpPr/>
            <p:nvPr/>
          </p:nvSpPr>
          <p:spPr>
            <a:xfrm>
              <a:off x="1873669" y="3879086"/>
              <a:ext cx="4150495" cy="368619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4.4  </a:t>
              </a:r>
              <a:r>
                <a:rPr lang="zh-CN" altLang="zh-CN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涉及其他数学知识的</a:t>
              </a:r>
              <a:r>
                <a:rPr lang="zh-CN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距离</a:t>
              </a:r>
              <a:endParaRPr lang="zh-CN" altLang="zh-CN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693574" y="2880000"/>
            <a:ext cx="5693399" cy="444332"/>
            <a:chOff x="1807265" y="2935089"/>
            <a:chExt cx="5693399" cy="394200"/>
          </a:xfrm>
        </p:grpSpPr>
        <p:sp>
          <p:nvSpPr>
            <p:cNvPr id="74" name="圆角矩形 73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5" name="矩形 74"/>
            <p:cNvSpPr/>
            <p:nvPr/>
          </p:nvSpPr>
          <p:spPr>
            <a:xfrm>
              <a:off x="1881560" y="2945793"/>
              <a:ext cx="4050030" cy="3686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4.2  </a:t>
              </a:r>
              <a:r>
                <a:rPr lang="zh-CN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涉及微积分的</a:t>
              </a:r>
              <a:r>
                <a:rPr lang="zh-CN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距离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1693574" y="2223012"/>
            <a:ext cx="5693399" cy="444635"/>
            <a:chOff x="1807265" y="3400425"/>
            <a:chExt cx="5693399" cy="394468"/>
          </a:xfrm>
          <a:solidFill>
            <a:schemeClr val="bg2"/>
          </a:solidFill>
        </p:grpSpPr>
        <p:sp>
          <p:nvSpPr>
            <p:cNvPr id="71" name="圆角矩形 7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2" name="矩形 71"/>
            <p:cNvSpPr/>
            <p:nvPr/>
          </p:nvSpPr>
          <p:spPr>
            <a:xfrm>
              <a:off x="1881687" y="3400425"/>
              <a:ext cx="3554178" cy="36861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4.1  </a:t>
              </a:r>
              <a:r>
                <a:rPr lang="zh-CN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涉及线性代数的</a:t>
              </a:r>
              <a:r>
                <a:rPr lang="zh-CN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距离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665504" y="3690115"/>
            <a:ext cx="5693399" cy="444332"/>
            <a:chOff x="1807265" y="4331898"/>
            <a:chExt cx="5693399" cy="394200"/>
          </a:xfrm>
        </p:grpSpPr>
        <p:sp>
          <p:nvSpPr>
            <p:cNvPr id="67" name="圆角矩形 66"/>
            <p:cNvSpPr/>
            <p:nvPr/>
          </p:nvSpPr>
          <p:spPr>
            <a:xfrm>
              <a:off x="1807265" y="4331898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8" name="矩形 67"/>
            <p:cNvSpPr/>
            <p:nvPr/>
          </p:nvSpPr>
          <p:spPr>
            <a:xfrm>
              <a:off x="1881559" y="4331898"/>
              <a:ext cx="4969107" cy="3686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4.3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涉及概率统计的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距离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1" name="2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3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 smtClean="0">
                <a:solidFill>
                  <a:schemeClr val="bg1">
                    <a:lumMod val="50000"/>
                  </a:schemeClr>
                </a:solidFill>
              </a:rPr>
              <a:t>56</a:t>
            </a:r>
            <a:endParaRPr lang="en-US" altLang="es-HN" sz="1200" b="1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35</a:t>
            </a:fld>
            <a:endParaRPr lang="zh-CN" altLang="en-US" dirty="0"/>
          </a:p>
        </p:txBody>
      </p:sp>
      <p:sp>
        <p:nvSpPr>
          <p:cNvPr id="73" name="矩形 72"/>
          <p:cNvSpPr/>
          <p:nvPr/>
        </p:nvSpPr>
        <p:spPr>
          <a:xfrm>
            <a:off x="7929" y="38314"/>
            <a:ext cx="206883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schemeClr val="bg1"/>
                </a:solidFill>
              </a:rPr>
              <a:t>高级大数据人才培养丛书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62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90302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456859" y="1169836"/>
              <a:ext cx="25831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zh-CN" sz="2800" dirty="0" smtClean="0">
                  <a:solidFill>
                    <a:schemeClr val="accent4"/>
                  </a:solidFill>
                </a:rPr>
                <a:t>第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四</a:t>
              </a:r>
              <a:r>
                <a:rPr lang="zh-CN" altLang="zh-CN" sz="2800" dirty="0" smtClean="0">
                  <a:solidFill>
                    <a:schemeClr val="accent4"/>
                  </a:solidFill>
                </a:rPr>
                <a:t>章  </a:t>
              </a:r>
              <a:r>
                <a:rPr lang="zh-CN" altLang="zh-CN" sz="2800" dirty="0">
                  <a:solidFill>
                    <a:schemeClr val="accent4"/>
                  </a:solidFill>
                </a:rPr>
                <a:t>多维数据之间的距离</a:t>
              </a:r>
              <a:r>
                <a:rPr lang="zh-CN" altLang="zh-CN" sz="2800" dirty="0" smtClean="0">
                  <a:solidFill>
                    <a:schemeClr val="accent4"/>
                  </a:solidFill>
                </a:rPr>
                <a:t>度量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651833" y="5052347"/>
            <a:ext cx="5693399" cy="444332"/>
            <a:chOff x="1807265" y="4331900"/>
            <a:chExt cx="5693399" cy="394200"/>
          </a:xfrm>
        </p:grpSpPr>
        <p:sp>
          <p:nvSpPr>
            <p:cNvPr id="41" name="圆角矩形 40"/>
            <p:cNvSpPr/>
            <p:nvPr/>
          </p:nvSpPr>
          <p:spPr>
            <a:xfrm>
              <a:off x="1807265" y="433190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2" name="矩形 41"/>
            <p:cNvSpPr/>
            <p:nvPr/>
          </p:nvSpPr>
          <p:spPr>
            <a:xfrm>
              <a:off x="1881560" y="4342604"/>
              <a:ext cx="3037840" cy="3673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习题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506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417934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4.4  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涉及</a:t>
            </a:r>
            <a:r>
              <a:rPr lang="zh-CN" altLang="zh-CN" sz="2100" b="1" spc="225" dirty="0">
                <a:solidFill>
                  <a:prstClr val="white"/>
                </a:solidFill>
              </a:rPr>
              <a:t>其他数学知识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的</a:t>
            </a:r>
            <a:r>
              <a:rPr lang="zh-CN" altLang="zh-CN" sz="2100" b="1" spc="225" dirty="0">
                <a:solidFill>
                  <a:prstClr val="white"/>
                </a:solidFill>
              </a:rPr>
              <a:t>距离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82861" y="1258655"/>
            <a:ext cx="1367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</a:rPr>
              <a:t>4.4.1  </a:t>
            </a: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EMD</a:t>
            </a:r>
            <a:endParaRPr lang="zh-CN" altLang="zh-CN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52232" y="2383475"/>
            <a:ext cx="79153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EMD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Earth Mover’s Distance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）是文章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The Earth Mover’s Distance as a Metric for Image 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Retrieval 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于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2000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年提出的一种度量直方图相似性的参数。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EMD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其实是线性规划问题的求解结果，它可以更好地描述直方图的距离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。</a:t>
            </a:r>
            <a:endParaRPr lang="zh-CN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1" name="文本框 27"/>
          <p:cNvSpPr txBox="1"/>
          <p:nvPr/>
        </p:nvSpPr>
        <p:spPr>
          <a:xfrm>
            <a:off x="6333077" y="234392"/>
            <a:ext cx="27109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 smtClean="0">
                <a:solidFill>
                  <a:prstClr val="white"/>
                </a:solidFill>
              </a:rPr>
              <a:t>第</a:t>
            </a:r>
            <a:r>
              <a:rPr lang="zh-CN" altLang="en-US" sz="1350" dirty="0" smtClean="0">
                <a:solidFill>
                  <a:prstClr val="white"/>
                </a:solidFill>
              </a:rPr>
              <a:t>四</a:t>
            </a:r>
            <a:r>
              <a:rPr lang="zh-CN" altLang="zh-CN" sz="1350" dirty="0">
                <a:solidFill>
                  <a:prstClr val="white"/>
                </a:solidFill>
              </a:rPr>
              <a:t>章  多维数据之间的距离</a:t>
            </a:r>
            <a:r>
              <a:rPr lang="zh-CN" altLang="zh-CN" sz="1350" dirty="0" smtClean="0">
                <a:solidFill>
                  <a:prstClr val="white"/>
                </a:solidFill>
              </a:rPr>
              <a:t>度量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5625316"/>
              </p:ext>
            </p:extLst>
          </p:nvPr>
        </p:nvGraphicFramePr>
        <p:xfrm>
          <a:off x="1385701" y="548680"/>
          <a:ext cx="4050531" cy="450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90" name="Equation" r:id="rId3" imgW="2057400" imgH="228600" progId="Equation.DSMT4">
                  <p:embed/>
                </p:oleObj>
              </mc:Choice>
              <mc:Fallback>
                <p:oleObj name="Equation" r:id="rId3" imgW="2057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5701" y="548680"/>
                        <a:ext cx="4050531" cy="4500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7400603"/>
              </p:ext>
            </p:extLst>
          </p:nvPr>
        </p:nvGraphicFramePr>
        <p:xfrm>
          <a:off x="1329444" y="980728"/>
          <a:ext cx="4163046" cy="450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91" name="Equation" r:id="rId5" imgW="2120900" imgH="228600" progId="Equation.DSMT4">
                  <p:embed/>
                </p:oleObj>
              </mc:Choice>
              <mc:Fallback>
                <p:oleObj name="Equation" r:id="rId5" imgW="21209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9444" y="980728"/>
                        <a:ext cx="4163046" cy="4500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8649465"/>
              </p:ext>
            </p:extLst>
          </p:nvPr>
        </p:nvGraphicFramePr>
        <p:xfrm>
          <a:off x="5837459" y="717957"/>
          <a:ext cx="1237664" cy="50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92" name="Equation" r:id="rId7" imgW="634725" imgH="241195" progId="Equation.DSMT4">
                  <p:embed/>
                </p:oleObj>
              </mc:Choice>
              <mc:Fallback>
                <p:oleObj name="Equation" r:id="rId7" imgW="634725" imgH="24119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7459" y="717957"/>
                        <a:ext cx="1237664" cy="5063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2652513"/>
              </p:ext>
            </p:extLst>
          </p:nvPr>
        </p:nvGraphicFramePr>
        <p:xfrm>
          <a:off x="1294385" y="1484784"/>
          <a:ext cx="656337" cy="450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93" name="Equation" r:id="rId9" imgW="342751" imgH="228501" progId="Equation.DSMT4">
                  <p:embed/>
                </p:oleObj>
              </mc:Choice>
              <mc:Fallback>
                <p:oleObj name="Equation" r:id="rId9" imgW="342751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4385" y="1484784"/>
                        <a:ext cx="656337" cy="4500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0046618"/>
              </p:ext>
            </p:extLst>
          </p:nvPr>
        </p:nvGraphicFramePr>
        <p:xfrm>
          <a:off x="5076056" y="1472910"/>
          <a:ext cx="862614" cy="50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94" name="Equation" r:id="rId11" imgW="444307" imgH="241195" progId="Equation.DSMT4">
                  <p:embed/>
                </p:oleObj>
              </mc:Choice>
              <mc:Fallback>
                <p:oleObj name="Equation" r:id="rId11" imgW="444307" imgH="24119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056" y="1472910"/>
                        <a:ext cx="862614" cy="5063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524780"/>
              </p:ext>
            </p:extLst>
          </p:nvPr>
        </p:nvGraphicFramePr>
        <p:xfrm>
          <a:off x="6804248" y="1501039"/>
          <a:ext cx="656337" cy="450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95" name="Equation" r:id="rId13" imgW="342751" imgH="228501" progId="Equation.DSMT4">
                  <p:embed/>
                </p:oleObj>
              </mc:Choice>
              <mc:Fallback>
                <p:oleObj name="Equation" r:id="rId13" imgW="342751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248" y="1501039"/>
                        <a:ext cx="656337" cy="4500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0532233"/>
              </p:ext>
            </p:extLst>
          </p:nvPr>
        </p:nvGraphicFramePr>
        <p:xfrm>
          <a:off x="3416441" y="2126168"/>
          <a:ext cx="1650220" cy="787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96" name="Equation" r:id="rId14" imgW="837836" imgH="406224" progId="Equation.DSMT4">
                  <p:embed/>
                </p:oleObj>
              </mc:Choice>
              <mc:Fallback>
                <p:oleObj name="Equation" r:id="rId14" imgW="837836" imgH="4062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6441" y="2126168"/>
                        <a:ext cx="1650220" cy="7876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5798327"/>
              </p:ext>
            </p:extLst>
          </p:nvPr>
        </p:nvGraphicFramePr>
        <p:xfrm>
          <a:off x="2364795" y="2924944"/>
          <a:ext cx="3825502" cy="450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97" name="Equation" r:id="rId16" imgW="1930400" imgH="228600" progId="Equation.DSMT4">
                  <p:embed/>
                </p:oleObj>
              </mc:Choice>
              <mc:Fallback>
                <p:oleObj name="Equation" r:id="rId16" imgW="1930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4795" y="2924944"/>
                        <a:ext cx="3825502" cy="4500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4997859"/>
              </p:ext>
            </p:extLst>
          </p:nvPr>
        </p:nvGraphicFramePr>
        <p:xfrm>
          <a:off x="2357066" y="3476161"/>
          <a:ext cx="2644103" cy="787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98" name="Equation" r:id="rId18" imgW="1345616" imgH="406224" progId="Equation.DSMT4">
                  <p:embed/>
                </p:oleObj>
              </mc:Choice>
              <mc:Fallback>
                <p:oleObj name="Equation" r:id="rId18" imgW="1345616" imgH="4062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7066" y="3476161"/>
                        <a:ext cx="2644103" cy="7876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0287913"/>
              </p:ext>
            </p:extLst>
          </p:nvPr>
        </p:nvGraphicFramePr>
        <p:xfrm>
          <a:off x="2983661" y="4099244"/>
          <a:ext cx="2719113" cy="787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99" name="Equation" r:id="rId20" imgW="1384300" imgH="393700" progId="Equation.DSMT4">
                  <p:embed/>
                </p:oleObj>
              </mc:Choice>
              <mc:Fallback>
                <p:oleObj name="Equation" r:id="rId20" imgW="13843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3661" y="4099244"/>
                        <a:ext cx="2719113" cy="7876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9613822"/>
              </p:ext>
            </p:extLst>
          </p:nvPr>
        </p:nvGraphicFramePr>
        <p:xfrm>
          <a:off x="2559316" y="5077822"/>
          <a:ext cx="3169170" cy="881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00" name="Equation" r:id="rId22" imgW="1600200" imgH="444500" progId="Equation.DSMT4">
                  <p:embed/>
                </p:oleObj>
              </mc:Choice>
              <mc:Fallback>
                <p:oleObj name="Equation" r:id="rId22" imgW="16002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9316" y="5077822"/>
                        <a:ext cx="3169170" cy="8813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4741698"/>
              </p:ext>
            </p:extLst>
          </p:nvPr>
        </p:nvGraphicFramePr>
        <p:xfrm>
          <a:off x="1898891" y="5983262"/>
          <a:ext cx="337544" cy="450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01" name="Equation" r:id="rId24" imgW="165028" imgH="228501" progId="Equation.DSMT4">
                  <p:embed/>
                </p:oleObj>
              </mc:Choice>
              <mc:Fallback>
                <p:oleObj name="Equation" r:id="rId24" imgW="165028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8891" y="5983262"/>
                        <a:ext cx="337544" cy="4500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4721853"/>
              </p:ext>
            </p:extLst>
          </p:nvPr>
        </p:nvGraphicFramePr>
        <p:xfrm>
          <a:off x="2745395" y="5992261"/>
          <a:ext cx="656337" cy="450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02" name="Equation" r:id="rId26" imgW="342751" imgH="228501" progId="Equation.DSMT4">
                  <p:embed/>
                </p:oleObj>
              </mc:Choice>
              <mc:Fallback>
                <p:oleObj name="Equation" r:id="rId26" imgW="342751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5395" y="5992261"/>
                        <a:ext cx="656337" cy="4500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9803700"/>
              </p:ext>
            </p:extLst>
          </p:nvPr>
        </p:nvGraphicFramePr>
        <p:xfrm>
          <a:off x="5657264" y="5994691"/>
          <a:ext cx="337544" cy="450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03" name="Equation" r:id="rId27" imgW="165028" imgH="228501" progId="Equation.DSMT4">
                  <p:embed/>
                </p:oleObj>
              </mc:Choice>
              <mc:Fallback>
                <p:oleObj name="Equation" r:id="rId27" imgW="165028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7264" y="5994691"/>
                        <a:ext cx="337544" cy="4500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282"/>
          <p:cNvSpPr>
            <a:spLocks noChangeArrowheads="1"/>
          </p:cNvSpPr>
          <p:nvPr/>
        </p:nvSpPr>
        <p:spPr bwMode="auto">
          <a:xfrm>
            <a:off x="748679" y="548680"/>
            <a:ext cx="73021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设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7" name="Rectangle 284"/>
          <p:cNvSpPr>
            <a:spLocks noChangeArrowheads="1"/>
          </p:cNvSpPr>
          <p:nvPr/>
        </p:nvSpPr>
        <p:spPr bwMode="auto">
          <a:xfrm>
            <a:off x="420368" y="1542656"/>
            <a:ext cx="104275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27000"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其中，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8" name="Rectangle 286"/>
          <p:cNvSpPr>
            <a:spLocks noChangeArrowheads="1"/>
          </p:cNvSpPr>
          <p:nvPr/>
        </p:nvSpPr>
        <p:spPr bwMode="auto">
          <a:xfrm>
            <a:off x="1809899" y="1556792"/>
            <a:ext cx="388404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27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分别表示第</a:t>
            </a:r>
            <a:r>
              <a:rPr kumimoji="0" lang="en-US" altLang="zh-CN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i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张和第</a:t>
            </a:r>
            <a:r>
              <a:rPr kumimoji="0" lang="en-US" altLang="zh-CN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j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张图片的特征；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9" name="Rectangle 287"/>
          <p:cNvSpPr>
            <a:spLocks noChangeArrowheads="1"/>
          </p:cNvSpPr>
          <p:nvPr/>
        </p:nvSpPr>
        <p:spPr bwMode="auto">
          <a:xfrm>
            <a:off x="5728486" y="1556792"/>
            <a:ext cx="125585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27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分别表示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0" name="Rectangle 288"/>
          <p:cNvSpPr>
            <a:spLocks noChangeArrowheads="1"/>
          </p:cNvSpPr>
          <p:nvPr/>
        </p:nvSpPr>
        <p:spPr bwMode="auto">
          <a:xfrm>
            <a:off x="666991" y="2089852"/>
            <a:ext cx="28469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27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的权值，则有最优化问题</a:t>
            </a:r>
            <a:endParaRPr kumimoji="0" lang="zh-CN" altLang="zh-CN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1" name="Rectangle 289"/>
          <p:cNvSpPr>
            <a:spLocks noChangeArrowheads="1"/>
          </p:cNvSpPr>
          <p:nvPr/>
        </p:nvSpPr>
        <p:spPr bwMode="auto">
          <a:xfrm>
            <a:off x="1209677" y="2924944"/>
            <a:ext cx="372777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27000"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127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使得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2" name="Rectangle 290"/>
          <p:cNvSpPr>
            <a:spLocks noChangeArrowheads="1"/>
          </p:cNvSpPr>
          <p:nvPr/>
        </p:nvSpPr>
        <p:spPr bwMode="auto">
          <a:xfrm>
            <a:off x="904950" y="4092997"/>
            <a:ext cx="21686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27000"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127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en-US" altLang="zh-CN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                        </a:t>
            </a:r>
            <a:endParaRPr kumimoji="0" lang="en-US" altLang="zh-CN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27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endParaRPr kumimoji="0" lang="en-US" altLang="zh-CN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3" name="Rectangle 291"/>
          <p:cNvSpPr>
            <a:spLocks noChangeArrowheads="1"/>
          </p:cNvSpPr>
          <p:nvPr/>
        </p:nvSpPr>
        <p:spPr bwMode="auto">
          <a:xfrm>
            <a:off x="904949" y="4493047"/>
            <a:ext cx="27084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27000"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127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en-US" altLang="zh-CN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                                </a:t>
            </a:r>
            <a:endParaRPr kumimoji="0" lang="en-US" altLang="zh-CN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27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endParaRPr kumimoji="0" lang="en-US" altLang="zh-CN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4" name="Rectangle 293"/>
          <p:cNvSpPr>
            <a:spLocks noChangeArrowheads="1"/>
          </p:cNvSpPr>
          <p:nvPr/>
        </p:nvSpPr>
        <p:spPr bwMode="auto">
          <a:xfrm>
            <a:off x="1181280" y="6021288"/>
            <a:ext cx="250601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127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其中，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5" name="Rectangle 294"/>
          <p:cNvSpPr>
            <a:spLocks noChangeArrowheads="1"/>
          </p:cNvSpPr>
          <p:nvPr/>
        </p:nvSpPr>
        <p:spPr bwMode="auto">
          <a:xfrm>
            <a:off x="2259178" y="6021288"/>
            <a:ext cx="6591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表示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6" name="Rectangle 295"/>
          <p:cNvSpPr>
            <a:spLocks noChangeArrowheads="1"/>
          </p:cNvSpPr>
          <p:nvPr/>
        </p:nvSpPr>
        <p:spPr bwMode="auto">
          <a:xfrm>
            <a:off x="3347864" y="6050444"/>
            <a:ext cx="270490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之间的某种距离。可解出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7" name="Rectangle 296"/>
          <p:cNvSpPr>
            <a:spLocks noChangeArrowheads="1"/>
          </p:cNvSpPr>
          <p:nvPr/>
        </p:nvSpPr>
        <p:spPr bwMode="auto">
          <a:xfrm>
            <a:off x="5926275" y="6038642"/>
            <a:ext cx="140501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的最优解。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975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417934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4.4  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涉及</a:t>
            </a:r>
            <a:r>
              <a:rPr lang="zh-CN" altLang="zh-CN" sz="2100" b="1" spc="225" dirty="0">
                <a:solidFill>
                  <a:prstClr val="white"/>
                </a:solidFill>
              </a:rPr>
              <a:t>其他数学知识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的</a:t>
            </a:r>
            <a:r>
              <a:rPr lang="zh-CN" altLang="zh-CN" sz="2100" b="1" spc="225" dirty="0">
                <a:solidFill>
                  <a:prstClr val="white"/>
                </a:solidFill>
              </a:rPr>
              <a:t>距离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367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</a:rPr>
              <a:t>4.4.1  </a:t>
            </a: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EMD</a:t>
            </a:r>
            <a:endParaRPr lang="zh-CN" altLang="zh-CN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08958" y="1464469"/>
            <a:ext cx="79153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此时</a:t>
            </a:r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EMD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定义为         </a:t>
            </a:r>
          </a:p>
        </p:txBody>
      </p:sp>
      <p:sp>
        <p:nvSpPr>
          <p:cNvPr id="21" name="文本框 27"/>
          <p:cNvSpPr txBox="1"/>
          <p:nvPr/>
        </p:nvSpPr>
        <p:spPr>
          <a:xfrm>
            <a:off x="6333077" y="234392"/>
            <a:ext cx="27109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 smtClean="0">
                <a:solidFill>
                  <a:prstClr val="white"/>
                </a:solidFill>
              </a:rPr>
              <a:t>第</a:t>
            </a:r>
            <a:r>
              <a:rPr lang="zh-CN" altLang="en-US" sz="1350" dirty="0" smtClean="0">
                <a:solidFill>
                  <a:prstClr val="white"/>
                </a:solidFill>
              </a:rPr>
              <a:t>四</a:t>
            </a:r>
            <a:r>
              <a:rPr lang="zh-CN" altLang="zh-CN" sz="1350" dirty="0">
                <a:solidFill>
                  <a:prstClr val="white"/>
                </a:solidFill>
              </a:rPr>
              <a:t>章  多维数据之间的距离</a:t>
            </a:r>
            <a:r>
              <a:rPr lang="zh-CN" altLang="zh-CN" sz="1350" dirty="0" smtClean="0">
                <a:solidFill>
                  <a:prstClr val="white"/>
                </a:solidFill>
              </a:rPr>
              <a:t>度量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aphicFrame>
        <p:nvGraphicFramePr>
          <p:cNvPr id="13" name="对象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7714568"/>
              </p:ext>
            </p:extLst>
          </p:nvPr>
        </p:nvGraphicFramePr>
        <p:xfrm>
          <a:off x="1486830" y="2018424"/>
          <a:ext cx="3085170" cy="17209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2" name="Equation" r:id="rId3" imgW="1397000" imgH="787400" progId="Equation.DSMT4">
                  <p:embed/>
                </p:oleObj>
              </mc:Choice>
              <mc:Fallback>
                <p:oleObj name="Equation" r:id="rId3" imgW="1397000" imgH="7874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6830" y="2018424"/>
                        <a:ext cx="3085170" cy="17209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1238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658905" y="3860521"/>
            <a:ext cx="738243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在求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优化问题的</a:t>
            </a:r>
            <a:r>
              <a:rPr lang="zh-CN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最优解时，找到最</a:t>
            </a:r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匹配的分配方案，</a:t>
            </a:r>
            <a:r>
              <a:rPr lang="zh-CN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然后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对 </a:t>
            </a:r>
            <a:r>
              <a:rPr lang="en-US" altLang="zh-CN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i="1" baseline="-25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altLang="zh-CN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做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归一化处理，这样算得的距离是合理的，所以通过计算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EMD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来计算图像的相似度是效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的。 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3511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417934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4.4  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涉及</a:t>
            </a:r>
            <a:r>
              <a:rPr lang="zh-CN" altLang="zh-CN" sz="2100" b="1" spc="225" dirty="0">
                <a:solidFill>
                  <a:prstClr val="white"/>
                </a:solidFill>
              </a:rPr>
              <a:t>其他数学知识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的</a:t>
            </a:r>
            <a:r>
              <a:rPr lang="zh-CN" altLang="zh-CN" sz="2100" b="1" spc="225" dirty="0">
                <a:solidFill>
                  <a:prstClr val="white"/>
                </a:solidFill>
              </a:rPr>
              <a:t>距离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</a:rPr>
              <a:t>4.4.2  </a:t>
            </a:r>
            <a:r>
              <a:rPr lang="zh-CN" altLang="zh-CN" dirty="0">
                <a:solidFill>
                  <a:schemeClr val="accent1">
                    <a:lumMod val="75000"/>
                  </a:schemeClr>
                </a:solidFill>
              </a:rPr>
              <a:t>编辑</a:t>
            </a:r>
            <a:r>
              <a:rPr lang="zh-CN" altLang="zh-CN" dirty="0" smtClean="0">
                <a:solidFill>
                  <a:schemeClr val="accent1">
                    <a:lumMod val="75000"/>
                  </a:schemeClr>
                </a:solidFill>
              </a:rPr>
              <a:t>距离</a:t>
            </a:r>
            <a:endParaRPr lang="zh-CN" altLang="zh-CN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08958" y="1464469"/>
            <a:ext cx="79153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编辑距离是由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Vladimir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Levenshtein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于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1965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年提出的，可用于计算两个文本的相似度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1" name="文本框 27"/>
          <p:cNvSpPr txBox="1"/>
          <p:nvPr/>
        </p:nvSpPr>
        <p:spPr>
          <a:xfrm>
            <a:off x="6333077" y="234392"/>
            <a:ext cx="27109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 smtClean="0">
                <a:solidFill>
                  <a:prstClr val="white"/>
                </a:solidFill>
              </a:rPr>
              <a:t>第</a:t>
            </a:r>
            <a:r>
              <a:rPr lang="zh-CN" altLang="en-US" sz="1350" dirty="0" smtClean="0">
                <a:solidFill>
                  <a:prstClr val="white"/>
                </a:solidFill>
              </a:rPr>
              <a:t>四</a:t>
            </a:r>
            <a:r>
              <a:rPr lang="zh-CN" altLang="zh-CN" sz="1350" dirty="0">
                <a:solidFill>
                  <a:prstClr val="white"/>
                </a:solidFill>
              </a:rPr>
              <a:t>章  多维数据之间的距离</a:t>
            </a:r>
            <a:r>
              <a:rPr lang="zh-CN" altLang="zh-CN" sz="1350" dirty="0" smtClean="0">
                <a:solidFill>
                  <a:prstClr val="white"/>
                </a:solidFill>
              </a:rPr>
              <a:t>度量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1238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658905" y="2790581"/>
            <a:ext cx="738243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例如：将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kitten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转换成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sitting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，至少需要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个操作，即首先将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k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替换成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s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kitten 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→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sitten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），其次将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e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替换成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i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sitten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→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sittin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），最后在尾部插入字符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g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sittin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→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sitting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）。故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kitten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与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sitting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的编辑距离是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78223" y="1970944"/>
            <a:ext cx="7543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编辑距离描述的是将字符串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转换成字符串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所用的最少操作次数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。操作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包括将一个字符替换成另一个字符、插入一个字符、删除一个字符。</a:t>
            </a:r>
          </a:p>
        </p:txBody>
      </p:sp>
      <p:sp>
        <p:nvSpPr>
          <p:cNvPr id="15" name="矩形 14"/>
          <p:cNvSpPr/>
          <p:nvPr/>
        </p:nvSpPr>
        <p:spPr>
          <a:xfrm>
            <a:off x="699246" y="3767210"/>
            <a:ext cx="73017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编辑距离经常用于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自然语言处理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生物信息学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中</a:t>
            </a: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例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如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：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拼写检查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抄袭侦测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DNA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的类似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程度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等。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9594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58303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4.1  </a:t>
            </a:r>
            <a:r>
              <a:rPr lang="zh-CN" altLang="zh-CN" sz="2100" b="1" spc="225" dirty="0">
                <a:solidFill>
                  <a:prstClr val="white"/>
                </a:solidFill>
              </a:rPr>
              <a:t>涉及线性代数的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距离</a:t>
            </a:r>
            <a:endParaRPr lang="zh-CN" altLang="zh-CN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333077" y="234392"/>
            <a:ext cx="27109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 smtClean="0">
                <a:solidFill>
                  <a:prstClr val="white"/>
                </a:solidFill>
              </a:rPr>
              <a:t>第</a:t>
            </a:r>
            <a:r>
              <a:rPr lang="zh-CN" altLang="en-US" sz="1350" dirty="0" smtClean="0">
                <a:solidFill>
                  <a:prstClr val="white"/>
                </a:solidFill>
              </a:rPr>
              <a:t>四</a:t>
            </a:r>
            <a:r>
              <a:rPr lang="zh-CN" altLang="zh-CN" sz="1350" dirty="0">
                <a:solidFill>
                  <a:prstClr val="white"/>
                </a:solidFill>
              </a:rPr>
              <a:t>章  多维数据之间的距离</a:t>
            </a:r>
            <a:r>
              <a:rPr lang="zh-CN" altLang="zh-CN" sz="1350" dirty="0" smtClean="0">
                <a:solidFill>
                  <a:prstClr val="white"/>
                </a:solidFill>
              </a:rPr>
              <a:t>度量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4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223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4.1.1  </a:t>
            </a:r>
            <a:r>
              <a:rPr lang="zh-CN" altLang="zh-CN" dirty="0" smtClean="0">
                <a:solidFill>
                  <a:schemeClr val="accent1">
                    <a:lumMod val="75000"/>
                  </a:schemeClr>
                </a:solidFill>
              </a:rPr>
              <a:t>欧</a:t>
            </a:r>
            <a:r>
              <a:rPr lang="zh-CN" altLang="zh-CN" dirty="0">
                <a:solidFill>
                  <a:schemeClr val="accent1">
                    <a:lumMod val="75000"/>
                  </a:schemeClr>
                </a:solidFill>
              </a:rPr>
              <a:t>几里得距离</a:t>
            </a:r>
            <a:endParaRPr lang="en-US" dirty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78406" y="1459200"/>
            <a:ext cx="79153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600" b="1" dirty="0"/>
              <a:t>例</a:t>
            </a:r>
            <a:r>
              <a:rPr lang="en-US" altLang="zh-CN" sz="1600" b="1" dirty="0"/>
              <a:t>4-1</a:t>
            </a:r>
            <a:r>
              <a:rPr lang="en-US" altLang="zh-CN" sz="1600" dirty="0"/>
              <a:t>  </a:t>
            </a:r>
            <a:r>
              <a:rPr lang="zh-CN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设平面点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为（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10, 10000</a:t>
            </a:r>
            <a:r>
              <a:rPr lang="zh-CN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），点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为（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1, 500</a:t>
            </a:r>
            <a:r>
              <a:rPr lang="zh-CN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），求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r>
              <a:rPr lang="zh-CN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两点之间的距离。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5" name="对象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397691"/>
              </p:ext>
            </p:extLst>
          </p:nvPr>
        </p:nvGraphicFramePr>
        <p:xfrm>
          <a:off x="1476375" y="2460625"/>
          <a:ext cx="4498975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name="Equation" r:id="rId5" imgW="2133360" imgH="253800" progId="Equation.DSMT4">
                  <p:embed/>
                </p:oleObj>
              </mc:Choice>
              <mc:Fallback>
                <p:oleObj name="Equation" r:id="rId5" imgW="2133360" imgH="2538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2460625"/>
                        <a:ext cx="4498975" cy="5381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矩形 16"/>
          <p:cNvSpPr/>
          <p:nvPr/>
        </p:nvSpPr>
        <p:spPr>
          <a:xfrm>
            <a:off x="434816" y="1926522"/>
            <a:ext cx="2886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/>
              <a:t>解</a:t>
            </a:r>
            <a:r>
              <a:rPr lang="zh-CN" altLang="zh-CN" b="1" dirty="0" smtClean="0"/>
              <a:t>：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A,B</a:t>
            </a:r>
            <a:r>
              <a:rPr lang="zh-CN" altLang="zh-CN" dirty="0">
                <a:solidFill>
                  <a:prstClr val="black">
                    <a:lumMod val="75000"/>
                    <a:lumOff val="25000"/>
                  </a:prstClr>
                </a:solidFill>
              </a:rPr>
              <a:t>两点之间的</a:t>
            </a:r>
            <a:r>
              <a:rPr lang="zh-CN" altLang="zh-CN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距离</a:t>
            </a:r>
            <a:r>
              <a:rPr lang="zh-CN" alt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为</a:t>
            </a:r>
            <a:endParaRPr lang="zh-CN" altLang="en-US" dirty="0"/>
          </a:p>
        </p:txBody>
      </p:sp>
      <p:graphicFrame>
        <p:nvGraphicFramePr>
          <p:cNvPr id="26" name="对象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771949"/>
              </p:ext>
            </p:extLst>
          </p:nvPr>
        </p:nvGraphicFramePr>
        <p:xfrm>
          <a:off x="2003107" y="3151865"/>
          <a:ext cx="1804425" cy="435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" name="Equation" r:id="rId7" imgW="825500" imgH="190500" progId="Equation.DSMT4">
                  <p:embed/>
                </p:oleObj>
              </mc:Choice>
              <mc:Fallback>
                <p:oleObj name="Equation" r:id="rId7" imgW="8255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3107" y="3151865"/>
                        <a:ext cx="1804425" cy="4355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对象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1076110"/>
              </p:ext>
            </p:extLst>
          </p:nvPr>
        </p:nvGraphicFramePr>
        <p:xfrm>
          <a:off x="3799130" y="3151865"/>
          <a:ext cx="1597020" cy="435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Equation" r:id="rId9" imgW="736600" imgH="190500" progId="Equation.DSMT4">
                  <p:embed/>
                </p:oleObj>
              </mc:Choice>
              <mc:Fallback>
                <p:oleObj name="Equation" r:id="rId9" imgW="7366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9130" y="3151865"/>
                        <a:ext cx="1597020" cy="4355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18"/>
          <p:cNvSpPr>
            <a:spLocks noChangeArrowheads="1"/>
          </p:cNvSpPr>
          <p:nvPr/>
        </p:nvSpPr>
        <p:spPr bwMode="auto">
          <a:xfrm>
            <a:off x="278406" y="3200364"/>
            <a:ext cx="237626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例</a:t>
            </a:r>
            <a:r>
              <a:rPr kumimoji="0" lang="en-US" altLang="zh-CN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4-2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设</a:t>
            </a:r>
            <a:r>
              <a:rPr kumimoji="0" lang="en-US" altLang="zh-CN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n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维向量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35" name="Rectangle 19"/>
          <p:cNvSpPr>
            <a:spLocks noChangeArrowheads="1"/>
          </p:cNvSpPr>
          <p:nvPr/>
        </p:nvSpPr>
        <p:spPr bwMode="auto">
          <a:xfrm>
            <a:off x="5509984" y="3138809"/>
            <a:ext cx="22322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，求向量</a:t>
            </a:r>
            <a:r>
              <a:rPr kumimoji="0" lang="en-US" altLang="zh-CN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a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与</a:t>
            </a:r>
            <a:r>
              <a:rPr lang="en-US" altLang="zh-CN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</a:t>
            </a:r>
            <a:endParaRPr lang="zh-CN" altLang="en-US" sz="2400" b="1" i="1" dirty="0">
              <a:solidFill>
                <a:srgbClr val="00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36" name="Rectangle 21"/>
          <p:cNvSpPr>
            <a:spLocks noChangeArrowheads="1"/>
          </p:cNvSpPr>
          <p:nvPr/>
        </p:nvSpPr>
        <p:spPr bwMode="auto">
          <a:xfrm>
            <a:off x="685448" y="3600474"/>
            <a:ext cx="196922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之间的距离。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66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417934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4.4  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涉及</a:t>
            </a:r>
            <a:r>
              <a:rPr lang="zh-CN" altLang="zh-CN" sz="2100" b="1" spc="225" dirty="0">
                <a:solidFill>
                  <a:prstClr val="white"/>
                </a:solidFill>
              </a:rPr>
              <a:t>其他数学知识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的</a:t>
            </a:r>
            <a:r>
              <a:rPr lang="zh-CN" altLang="zh-CN" sz="2100" b="1" spc="225" dirty="0">
                <a:solidFill>
                  <a:prstClr val="white"/>
                </a:solidFill>
              </a:rPr>
              <a:t>距离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</a:rPr>
              <a:t>4.4.2  </a:t>
            </a:r>
            <a:r>
              <a:rPr lang="zh-CN" altLang="zh-CN" dirty="0">
                <a:solidFill>
                  <a:schemeClr val="accent1">
                    <a:lumMod val="75000"/>
                  </a:schemeClr>
                </a:solidFill>
              </a:rPr>
              <a:t>编辑</a:t>
            </a:r>
            <a:r>
              <a:rPr lang="zh-CN" altLang="zh-CN" dirty="0" smtClean="0">
                <a:solidFill>
                  <a:schemeClr val="accent1">
                    <a:lumMod val="75000"/>
                  </a:schemeClr>
                </a:solidFill>
              </a:rPr>
              <a:t>距离</a:t>
            </a:r>
            <a:endParaRPr lang="zh-CN" altLang="zh-CN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1" name="文本框 27"/>
          <p:cNvSpPr txBox="1"/>
          <p:nvPr/>
        </p:nvSpPr>
        <p:spPr>
          <a:xfrm>
            <a:off x="6333077" y="234392"/>
            <a:ext cx="27109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 smtClean="0">
                <a:solidFill>
                  <a:prstClr val="white"/>
                </a:solidFill>
              </a:rPr>
              <a:t>第</a:t>
            </a:r>
            <a:r>
              <a:rPr lang="zh-CN" altLang="en-US" sz="1350" dirty="0" smtClean="0">
                <a:solidFill>
                  <a:prstClr val="white"/>
                </a:solidFill>
              </a:rPr>
              <a:t>四</a:t>
            </a:r>
            <a:r>
              <a:rPr lang="zh-CN" altLang="zh-CN" sz="1350" dirty="0">
                <a:solidFill>
                  <a:prstClr val="white"/>
                </a:solidFill>
              </a:rPr>
              <a:t>章  多维数据之间的距离</a:t>
            </a:r>
            <a:r>
              <a:rPr lang="zh-CN" altLang="zh-CN" sz="1350" dirty="0" smtClean="0">
                <a:solidFill>
                  <a:prstClr val="white"/>
                </a:solidFill>
              </a:rPr>
              <a:t>度量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1238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graphicFrame>
        <p:nvGraphicFramePr>
          <p:cNvPr id="15" name="对象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840486"/>
              </p:ext>
            </p:extLst>
          </p:nvPr>
        </p:nvGraphicFramePr>
        <p:xfrm>
          <a:off x="3505418" y="1386078"/>
          <a:ext cx="647596" cy="2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17" name="Equation" r:id="rId3" imgW="419100" imgH="190500" progId="Equation.DSMT4">
                  <p:embed/>
                </p:oleObj>
              </mc:Choice>
              <mc:Fallback>
                <p:oleObj name="Equation" r:id="rId3" imgW="4191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418" y="1386078"/>
                        <a:ext cx="647596" cy="2943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3025070"/>
              </p:ext>
            </p:extLst>
          </p:nvPr>
        </p:nvGraphicFramePr>
        <p:xfrm>
          <a:off x="6949030" y="1386078"/>
          <a:ext cx="677031" cy="2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18" name="Equation" r:id="rId5" imgW="444307" imgH="190417" progId="Equation.DSMT4">
                  <p:embed/>
                </p:oleObj>
              </mc:Choice>
              <mc:Fallback>
                <p:oleObj name="Equation" r:id="rId5" imgW="444307" imgH="19041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9030" y="1386078"/>
                        <a:ext cx="677031" cy="2943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对象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7999107"/>
              </p:ext>
            </p:extLst>
          </p:nvPr>
        </p:nvGraphicFramePr>
        <p:xfrm>
          <a:off x="1868522" y="1801048"/>
          <a:ext cx="1470025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19" name="Equation" r:id="rId7" imgW="952200" imgH="203040" progId="Equation.DSMT4">
                  <p:embed/>
                </p:oleObj>
              </mc:Choice>
              <mc:Fallback>
                <p:oleObj name="Equation" r:id="rId7" imgW="9522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8522" y="1801048"/>
                        <a:ext cx="1470025" cy="3127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对象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9463151"/>
              </p:ext>
            </p:extLst>
          </p:nvPr>
        </p:nvGraphicFramePr>
        <p:xfrm>
          <a:off x="6330416" y="1824372"/>
          <a:ext cx="647596" cy="2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0" name="Equation" r:id="rId9" imgW="419100" imgH="190500" progId="Equation.DSMT4">
                  <p:embed/>
                </p:oleObj>
              </mc:Choice>
              <mc:Fallback>
                <p:oleObj name="Equation" r:id="rId9" imgW="4191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0416" y="1824372"/>
                        <a:ext cx="647596" cy="2943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对象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2497418"/>
              </p:ext>
            </p:extLst>
          </p:nvPr>
        </p:nvGraphicFramePr>
        <p:xfrm>
          <a:off x="7826101" y="1797059"/>
          <a:ext cx="677031" cy="2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1" name="Equation" r:id="rId10" imgW="444307" imgH="190417" progId="Equation.DSMT4">
                  <p:embed/>
                </p:oleObj>
              </mc:Choice>
              <mc:Fallback>
                <p:oleObj name="Equation" r:id="rId10" imgW="444307" imgH="19041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6101" y="1797059"/>
                        <a:ext cx="677031" cy="2943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350"/>
          <p:cNvSpPr>
            <a:spLocks noChangeArrowheads="1"/>
          </p:cNvSpPr>
          <p:nvPr/>
        </p:nvSpPr>
        <p:spPr bwMode="auto">
          <a:xfrm>
            <a:off x="260898" y="1363982"/>
            <a:ext cx="43643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假设字符串</a:t>
            </a:r>
            <a:r>
              <a:rPr kumimoji="0" lang="en-US" altLang="zh-CN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a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的前</a:t>
            </a:r>
            <a:r>
              <a:rPr kumimoji="0" lang="en-US" altLang="zh-CN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i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个字符序列为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2" name="Rectangle 351"/>
          <p:cNvSpPr>
            <a:spLocks noChangeArrowheads="1"/>
          </p:cNvSpPr>
          <p:nvPr/>
        </p:nvSpPr>
        <p:spPr bwMode="auto">
          <a:xfrm>
            <a:off x="3906152" y="1373473"/>
            <a:ext cx="40914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，字符串</a:t>
            </a:r>
            <a:r>
              <a:rPr kumimoji="0" lang="en-US" altLang="zh-CN" sz="16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b</a:t>
            </a:r>
            <a:r>
              <a:rPr kumimoji="0" lang="zh-CN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的前</a:t>
            </a:r>
            <a:r>
              <a:rPr kumimoji="0" lang="en-US" altLang="zh-CN" sz="16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j</a:t>
            </a:r>
            <a:r>
              <a:rPr kumimoji="0" lang="zh-CN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个字符序列为</a:t>
            </a:r>
            <a:endParaRPr kumimoji="0" lang="zh-CN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3" name="Rectangle 352"/>
          <p:cNvSpPr>
            <a:spLocks noChangeArrowheads="1"/>
          </p:cNvSpPr>
          <p:nvPr/>
        </p:nvSpPr>
        <p:spPr bwMode="auto">
          <a:xfrm>
            <a:off x="13537" y="1785116"/>
            <a:ext cx="38783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子问题：字符串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4" name="Rectangle 354"/>
          <p:cNvSpPr>
            <a:spLocks noChangeArrowheads="1"/>
          </p:cNvSpPr>
          <p:nvPr/>
        </p:nvSpPr>
        <p:spPr bwMode="auto">
          <a:xfrm>
            <a:off x="2996908" y="1802276"/>
            <a:ext cx="442406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的编辑距离是多少？即从字符串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5" name="Rectangle 355"/>
          <p:cNvSpPr>
            <a:spLocks noChangeArrowheads="1"/>
          </p:cNvSpPr>
          <p:nvPr/>
        </p:nvSpPr>
        <p:spPr bwMode="auto">
          <a:xfrm>
            <a:off x="6665646" y="1802276"/>
            <a:ext cx="169526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到字符串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964" y="2208835"/>
            <a:ext cx="87474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6700"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</a:pPr>
            <a:r>
              <a:rPr lang="zh-CN" altLang="zh-CN" sz="16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至少需要多少个操作？这个子问题和原问题是同一问题，因此编辑距离是一个动态规划问题。</a:t>
            </a:r>
            <a:r>
              <a:rPr lang="zh-CN" altLang="en-US" sz="16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                                  </a:t>
            </a:r>
            <a:endParaRPr lang="zh-CN" altLang="en-US" sz="1600" dirty="0">
              <a:solidFill>
                <a:prstClr val="black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559323" y="1354510"/>
            <a:ext cx="1210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，</a:t>
            </a:r>
            <a:r>
              <a:rPr lang="zh-CN" altLang="zh-CN" sz="16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则</a:t>
            </a:r>
            <a:r>
              <a:rPr lang="zh-CN" altLang="zh-CN" sz="16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可得到</a:t>
            </a:r>
            <a:endParaRPr lang="zh-CN" altLang="en-US" dirty="0"/>
          </a:p>
        </p:txBody>
      </p:sp>
      <p:graphicFrame>
        <p:nvGraphicFramePr>
          <p:cNvPr id="28" name="对象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1481392"/>
              </p:ext>
            </p:extLst>
          </p:nvPr>
        </p:nvGraphicFramePr>
        <p:xfrm>
          <a:off x="1533597" y="3166220"/>
          <a:ext cx="647596" cy="2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2" name="Equation" r:id="rId11" imgW="419100" imgH="190500" progId="Equation.DSMT4">
                  <p:embed/>
                </p:oleObj>
              </mc:Choice>
              <mc:Fallback>
                <p:oleObj name="Equation" r:id="rId11" imgW="4191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3597" y="3166220"/>
                        <a:ext cx="647596" cy="2943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对象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0276957"/>
              </p:ext>
            </p:extLst>
          </p:nvPr>
        </p:nvGraphicFramePr>
        <p:xfrm>
          <a:off x="2799530" y="3167348"/>
          <a:ext cx="941957" cy="2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3" name="Equation" r:id="rId12" imgW="609336" imgH="190417" progId="Equation.DSMT4">
                  <p:embed/>
                </p:oleObj>
              </mc:Choice>
              <mc:Fallback>
                <p:oleObj name="Equation" r:id="rId12" imgW="609336" imgH="19041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9530" y="3167348"/>
                        <a:ext cx="941957" cy="2943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对象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8027955"/>
              </p:ext>
            </p:extLst>
          </p:nvPr>
        </p:nvGraphicFramePr>
        <p:xfrm>
          <a:off x="5508104" y="3121237"/>
          <a:ext cx="353233" cy="309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4" name="Equation" r:id="rId14" imgW="215640" imgH="203040" progId="Equation.DSMT4">
                  <p:embed/>
                </p:oleObj>
              </mc:Choice>
              <mc:Fallback>
                <p:oleObj name="Equation" r:id="rId14" imgW="2156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104" y="3121237"/>
                        <a:ext cx="353233" cy="3090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对象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544836"/>
              </p:ext>
            </p:extLst>
          </p:nvPr>
        </p:nvGraphicFramePr>
        <p:xfrm>
          <a:off x="481954" y="3589930"/>
          <a:ext cx="912520" cy="2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5" name="Equation" r:id="rId16" imgW="583947" imgH="190417" progId="Equation.DSMT4">
                  <p:embed/>
                </p:oleObj>
              </mc:Choice>
              <mc:Fallback>
                <p:oleObj name="Equation" r:id="rId16" imgW="583947" imgH="19041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954" y="3589930"/>
                        <a:ext cx="912520" cy="2943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对象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2098741"/>
              </p:ext>
            </p:extLst>
          </p:nvPr>
        </p:nvGraphicFramePr>
        <p:xfrm>
          <a:off x="1402899" y="3603776"/>
          <a:ext cx="3278188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6" name="Equation" r:id="rId18" imgW="1993680" imgH="203040" progId="Equation.DSMT4">
                  <p:embed/>
                </p:oleObj>
              </mc:Choice>
              <mc:Fallback>
                <p:oleObj name="Equation" r:id="rId18" imgW="19936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2899" y="3603776"/>
                        <a:ext cx="3278188" cy="314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对象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8434128"/>
              </p:ext>
            </p:extLst>
          </p:nvPr>
        </p:nvGraphicFramePr>
        <p:xfrm>
          <a:off x="4743184" y="3589617"/>
          <a:ext cx="1922462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7" name="Equation" r:id="rId20" imgW="1244520" imgH="203040" progId="Equation.DSMT4">
                  <p:embed/>
                </p:oleObj>
              </mc:Choice>
              <mc:Fallback>
                <p:oleObj name="Equation" r:id="rId20" imgW="12445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3184" y="3589617"/>
                        <a:ext cx="1922462" cy="3159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对象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5878781"/>
              </p:ext>
            </p:extLst>
          </p:nvPr>
        </p:nvGraphicFramePr>
        <p:xfrm>
          <a:off x="646113" y="4068092"/>
          <a:ext cx="3925887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8" name="Equation" r:id="rId22" imgW="2539800" imgH="203040" progId="Equation.DSMT4">
                  <p:embed/>
                </p:oleObj>
              </mc:Choice>
              <mc:Fallback>
                <p:oleObj name="Equation" r:id="rId22" imgW="25398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113" y="4068092"/>
                        <a:ext cx="3925887" cy="314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56"/>
          <p:cNvSpPr>
            <a:spLocks noChangeArrowheads="1"/>
          </p:cNvSpPr>
          <p:nvPr/>
        </p:nvSpPr>
        <p:spPr bwMode="auto">
          <a:xfrm>
            <a:off x="439664" y="2763887"/>
            <a:ext cx="693112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6700"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对于插入操作：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6" name="Rectangle 357"/>
          <p:cNvSpPr>
            <a:spLocks noChangeArrowheads="1"/>
          </p:cNvSpPr>
          <p:nvPr/>
        </p:nvSpPr>
        <p:spPr bwMode="auto">
          <a:xfrm>
            <a:off x="1848123" y="3145252"/>
            <a:ext cx="14223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转换成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37" name="Rectangle 358"/>
          <p:cNvSpPr>
            <a:spLocks noChangeArrowheads="1"/>
          </p:cNvSpPr>
          <p:nvPr/>
        </p:nvSpPr>
        <p:spPr bwMode="auto">
          <a:xfrm>
            <a:off x="3492069" y="3121237"/>
            <a:ext cx="278678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需要的操作数记为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38" name="Rectangle 359"/>
          <p:cNvSpPr>
            <a:spLocks noChangeArrowheads="1"/>
          </p:cNvSpPr>
          <p:nvPr/>
        </p:nvSpPr>
        <p:spPr bwMode="auto">
          <a:xfrm>
            <a:off x="5543096" y="3102441"/>
            <a:ext cx="278678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，当插入一个字符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30384" y="3145252"/>
            <a:ext cx="10695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66700" eaLnBrk="0" fontAlgn="base" hangingPunct="0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</a:pPr>
            <a:r>
              <a:rPr lang="zh-CN" altLang="en-US" sz="16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若将把</a:t>
            </a:r>
            <a:endParaRPr lang="zh-CN" altLang="en-US" sz="1600" dirty="0">
              <a:solidFill>
                <a:prstClr val="black"/>
              </a:solidFill>
            </a:endParaRPr>
          </a:p>
        </p:txBody>
      </p:sp>
      <p:graphicFrame>
        <p:nvGraphicFramePr>
          <p:cNvPr id="40" name="对象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8330141"/>
              </p:ext>
            </p:extLst>
          </p:nvPr>
        </p:nvGraphicFramePr>
        <p:xfrm>
          <a:off x="1425240" y="4867028"/>
          <a:ext cx="901700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9" name="Equation" r:id="rId24" imgW="583920" imgH="190440" progId="Equation.DSMT4">
                  <p:embed/>
                </p:oleObj>
              </mc:Choice>
              <mc:Fallback>
                <p:oleObj name="Equation" r:id="rId24" imgW="58392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5240" y="4867028"/>
                        <a:ext cx="901700" cy="2952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对象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3885422"/>
              </p:ext>
            </p:extLst>
          </p:nvPr>
        </p:nvGraphicFramePr>
        <p:xfrm>
          <a:off x="2974381" y="4868615"/>
          <a:ext cx="687387" cy="29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30" name="Equation" r:id="rId26" imgW="444240" imgH="190440" progId="Equation.DSMT4">
                  <p:embed/>
                </p:oleObj>
              </mc:Choice>
              <mc:Fallback>
                <p:oleObj name="Equation" r:id="rId26" imgW="44424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4381" y="4868615"/>
                        <a:ext cx="687387" cy="2936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对象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7350754"/>
              </p:ext>
            </p:extLst>
          </p:nvPr>
        </p:nvGraphicFramePr>
        <p:xfrm>
          <a:off x="590930" y="5298189"/>
          <a:ext cx="2765425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31" name="Equation" r:id="rId28" imgW="1790640" imgH="203040" progId="Equation.DSMT4">
                  <p:embed/>
                </p:oleObj>
              </mc:Choice>
              <mc:Fallback>
                <p:oleObj name="Equation" r:id="rId28" imgW="17906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930" y="5298189"/>
                        <a:ext cx="2765425" cy="3159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对象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1640939"/>
              </p:ext>
            </p:extLst>
          </p:nvPr>
        </p:nvGraphicFramePr>
        <p:xfrm>
          <a:off x="3492069" y="5285712"/>
          <a:ext cx="3946525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32" name="Equation" r:id="rId30" imgW="2552400" imgH="203040" progId="Equation.DSMT4">
                  <p:embed/>
                </p:oleObj>
              </mc:Choice>
              <mc:Fallback>
                <p:oleObj name="Equation" r:id="rId30" imgW="25524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069" y="5285712"/>
                        <a:ext cx="3946525" cy="314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对象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5992338"/>
              </p:ext>
            </p:extLst>
          </p:nvPr>
        </p:nvGraphicFramePr>
        <p:xfrm>
          <a:off x="5436015" y="4845705"/>
          <a:ext cx="353233" cy="309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33" name="Equation" r:id="rId32" imgW="228501" imgH="203112" progId="Equation.DSMT4">
                  <p:embed/>
                </p:oleObj>
              </mc:Choice>
              <mc:Fallback>
                <p:oleObj name="Equation" r:id="rId32" imgW="228501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6015" y="4845705"/>
                        <a:ext cx="353233" cy="3090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对象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8829484"/>
              </p:ext>
            </p:extLst>
          </p:nvPr>
        </p:nvGraphicFramePr>
        <p:xfrm>
          <a:off x="7093873" y="4823749"/>
          <a:ext cx="397389" cy="2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34" name="Equation" r:id="rId34" imgW="241195" imgH="190417" progId="Equation.DSMT4">
                  <p:embed/>
                </p:oleObj>
              </mc:Choice>
              <mc:Fallback>
                <p:oleObj name="Equation" r:id="rId34" imgW="241195" imgH="19041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3873" y="4823749"/>
                        <a:ext cx="397389" cy="2943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356"/>
          <p:cNvSpPr>
            <a:spLocks noChangeArrowheads="1"/>
          </p:cNvSpPr>
          <p:nvPr/>
        </p:nvSpPr>
        <p:spPr bwMode="auto">
          <a:xfrm>
            <a:off x="361445" y="4485195"/>
            <a:ext cx="693112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6700"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lvl="0" eaLnBrk="0" hangingPunct="0"/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对于</a:t>
            </a:r>
            <a:r>
              <a:rPr lang="zh-CN" altLang="zh-CN" sz="16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删除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操作：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7" name="Rectangle 357"/>
          <p:cNvSpPr>
            <a:spLocks noChangeArrowheads="1"/>
          </p:cNvSpPr>
          <p:nvPr/>
        </p:nvSpPr>
        <p:spPr bwMode="auto">
          <a:xfrm>
            <a:off x="1979777" y="4866560"/>
            <a:ext cx="14223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转换成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48" name="Rectangle 358"/>
          <p:cNvSpPr>
            <a:spLocks noChangeArrowheads="1"/>
          </p:cNvSpPr>
          <p:nvPr/>
        </p:nvSpPr>
        <p:spPr bwMode="auto">
          <a:xfrm>
            <a:off x="3413850" y="4842545"/>
            <a:ext cx="278678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需要的操作数记为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49" name="Rectangle 359"/>
          <p:cNvSpPr>
            <a:spLocks noChangeArrowheads="1"/>
          </p:cNvSpPr>
          <p:nvPr/>
        </p:nvSpPr>
        <p:spPr bwMode="auto">
          <a:xfrm>
            <a:off x="5464877" y="4823749"/>
            <a:ext cx="278678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，当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删掉</a:t>
            </a: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字符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452165" y="4866560"/>
            <a:ext cx="10695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66700" eaLnBrk="0" fontAlgn="base" hangingPunct="0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</a:pPr>
            <a:r>
              <a:rPr lang="zh-CN" altLang="en-US" sz="16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若将把</a:t>
            </a:r>
            <a:endParaRPr lang="zh-CN" alt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84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417934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4.4  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涉及</a:t>
            </a:r>
            <a:r>
              <a:rPr lang="zh-CN" altLang="zh-CN" sz="2100" b="1" spc="225" dirty="0">
                <a:solidFill>
                  <a:prstClr val="white"/>
                </a:solidFill>
              </a:rPr>
              <a:t>其他数学知识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的</a:t>
            </a:r>
            <a:r>
              <a:rPr lang="zh-CN" altLang="zh-CN" sz="2100" b="1" spc="225" dirty="0">
                <a:solidFill>
                  <a:prstClr val="white"/>
                </a:solidFill>
              </a:rPr>
              <a:t>距离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</a:rPr>
              <a:t>4.4.2  </a:t>
            </a:r>
            <a:r>
              <a:rPr lang="zh-CN" altLang="zh-CN" dirty="0">
                <a:solidFill>
                  <a:schemeClr val="accent1">
                    <a:lumMod val="75000"/>
                  </a:schemeClr>
                </a:solidFill>
              </a:rPr>
              <a:t>编辑</a:t>
            </a:r>
            <a:r>
              <a:rPr lang="zh-CN" altLang="zh-CN" dirty="0" smtClean="0">
                <a:solidFill>
                  <a:schemeClr val="accent1">
                    <a:lumMod val="75000"/>
                  </a:schemeClr>
                </a:solidFill>
              </a:rPr>
              <a:t>距离</a:t>
            </a:r>
            <a:endParaRPr lang="zh-CN" altLang="zh-CN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1" name="文本框 27"/>
          <p:cNvSpPr txBox="1"/>
          <p:nvPr/>
        </p:nvSpPr>
        <p:spPr>
          <a:xfrm>
            <a:off x="6333077" y="234392"/>
            <a:ext cx="27109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 smtClean="0">
                <a:solidFill>
                  <a:prstClr val="white"/>
                </a:solidFill>
              </a:rPr>
              <a:t>第</a:t>
            </a:r>
            <a:r>
              <a:rPr lang="zh-CN" altLang="en-US" sz="1350" dirty="0" smtClean="0">
                <a:solidFill>
                  <a:prstClr val="white"/>
                </a:solidFill>
              </a:rPr>
              <a:t>四</a:t>
            </a:r>
            <a:r>
              <a:rPr lang="zh-CN" altLang="zh-CN" sz="1350" dirty="0">
                <a:solidFill>
                  <a:prstClr val="white"/>
                </a:solidFill>
              </a:rPr>
              <a:t>章  多维数据之间的距离</a:t>
            </a:r>
            <a:r>
              <a:rPr lang="zh-CN" altLang="zh-CN" sz="1350" dirty="0" smtClean="0">
                <a:solidFill>
                  <a:prstClr val="white"/>
                </a:solidFill>
              </a:rPr>
              <a:t>度量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1238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graphicFrame>
        <p:nvGraphicFramePr>
          <p:cNvPr id="15" name="对象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0846886"/>
              </p:ext>
            </p:extLst>
          </p:nvPr>
        </p:nvGraphicFramePr>
        <p:xfrm>
          <a:off x="3505418" y="1386078"/>
          <a:ext cx="647596" cy="2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1" name="Equation" r:id="rId3" imgW="419100" imgH="190500" progId="Equation.DSMT4">
                  <p:embed/>
                </p:oleObj>
              </mc:Choice>
              <mc:Fallback>
                <p:oleObj name="Equation" r:id="rId3" imgW="4191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418" y="1386078"/>
                        <a:ext cx="647596" cy="2943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391212"/>
              </p:ext>
            </p:extLst>
          </p:nvPr>
        </p:nvGraphicFramePr>
        <p:xfrm>
          <a:off x="6949030" y="1386078"/>
          <a:ext cx="677031" cy="2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2" name="Equation" r:id="rId5" imgW="444307" imgH="190417" progId="Equation.DSMT4">
                  <p:embed/>
                </p:oleObj>
              </mc:Choice>
              <mc:Fallback>
                <p:oleObj name="Equation" r:id="rId5" imgW="444307" imgH="19041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9030" y="1386078"/>
                        <a:ext cx="677031" cy="2943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对象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5131794"/>
              </p:ext>
            </p:extLst>
          </p:nvPr>
        </p:nvGraphicFramePr>
        <p:xfrm>
          <a:off x="1868522" y="1801048"/>
          <a:ext cx="1470025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3" name="Equation" r:id="rId7" imgW="952200" imgH="203040" progId="Equation.DSMT4">
                  <p:embed/>
                </p:oleObj>
              </mc:Choice>
              <mc:Fallback>
                <p:oleObj name="Equation" r:id="rId7" imgW="9522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8522" y="1801048"/>
                        <a:ext cx="1470025" cy="3127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对象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2779549"/>
              </p:ext>
            </p:extLst>
          </p:nvPr>
        </p:nvGraphicFramePr>
        <p:xfrm>
          <a:off x="6330416" y="1824372"/>
          <a:ext cx="647596" cy="2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4" name="Equation" r:id="rId9" imgW="419100" imgH="190500" progId="Equation.DSMT4">
                  <p:embed/>
                </p:oleObj>
              </mc:Choice>
              <mc:Fallback>
                <p:oleObj name="Equation" r:id="rId9" imgW="4191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0416" y="1824372"/>
                        <a:ext cx="647596" cy="2943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对象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4954855"/>
              </p:ext>
            </p:extLst>
          </p:nvPr>
        </p:nvGraphicFramePr>
        <p:xfrm>
          <a:off x="7826101" y="1797059"/>
          <a:ext cx="677031" cy="2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5" name="Equation" r:id="rId10" imgW="444307" imgH="190417" progId="Equation.DSMT4">
                  <p:embed/>
                </p:oleObj>
              </mc:Choice>
              <mc:Fallback>
                <p:oleObj name="Equation" r:id="rId10" imgW="444307" imgH="19041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6101" y="1797059"/>
                        <a:ext cx="677031" cy="2943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350"/>
          <p:cNvSpPr>
            <a:spLocks noChangeArrowheads="1"/>
          </p:cNvSpPr>
          <p:nvPr/>
        </p:nvSpPr>
        <p:spPr bwMode="auto">
          <a:xfrm>
            <a:off x="260898" y="1363982"/>
            <a:ext cx="43643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假设字符串</a:t>
            </a:r>
            <a:r>
              <a:rPr kumimoji="0" lang="en-US" altLang="zh-CN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a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的前</a:t>
            </a:r>
            <a:r>
              <a:rPr kumimoji="0" lang="en-US" altLang="zh-CN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i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个字符序列为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2" name="Rectangle 351"/>
          <p:cNvSpPr>
            <a:spLocks noChangeArrowheads="1"/>
          </p:cNvSpPr>
          <p:nvPr/>
        </p:nvSpPr>
        <p:spPr bwMode="auto">
          <a:xfrm>
            <a:off x="3906152" y="1373473"/>
            <a:ext cx="40914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，字符串</a:t>
            </a:r>
            <a:r>
              <a:rPr kumimoji="0" lang="en-US" altLang="zh-CN" sz="16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b</a:t>
            </a:r>
            <a:r>
              <a:rPr kumimoji="0" lang="zh-CN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的前</a:t>
            </a:r>
            <a:r>
              <a:rPr kumimoji="0" lang="en-US" altLang="zh-CN" sz="16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j</a:t>
            </a:r>
            <a:r>
              <a:rPr kumimoji="0" lang="zh-CN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个字符序列为</a:t>
            </a:r>
            <a:endParaRPr kumimoji="0" lang="zh-CN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3" name="Rectangle 352"/>
          <p:cNvSpPr>
            <a:spLocks noChangeArrowheads="1"/>
          </p:cNvSpPr>
          <p:nvPr/>
        </p:nvSpPr>
        <p:spPr bwMode="auto">
          <a:xfrm>
            <a:off x="13537" y="1785116"/>
            <a:ext cx="38783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子问题：字符串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4" name="Rectangle 354"/>
          <p:cNvSpPr>
            <a:spLocks noChangeArrowheads="1"/>
          </p:cNvSpPr>
          <p:nvPr/>
        </p:nvSpPr>
        <p:spPr bwMode="auto">
          <a:xfrm>
            <a:off x="2996908" y="1802276"/>
            <a:ext cx="442406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的编辑距离是多少？即从字符串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5" name="Rectangle 355"/>
          <p:cNvSpPr>
            <a:spLocks noChangeArrowheads="1"/>
          </p:cNvSpPr>
          <p:nvPr/>
        </p:nvSpPr>
        <p:spPr bwMode="auto">
          <a:xfrm>
            <a:off x="6665646" y="1802276"/>
            <a:ext cx="169526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到字符串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964" y="2208835"/>
            <a:ext cx="87474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6700"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</a:pPr>
            <a:r>
              <a:rPr lang="zh-CN" altLang="zh-CN" sz="16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至少需要多少个操作？这个子问题和原问题是同一问题，因此编辑距离是一个动态规划问题。</a:t>
            </a:r>
            <a:r>
              <a:rPr lang="zh-CN" altLang="en-US" sz="16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                                  </a:t>
            </a:r>
            <a:endParaRPr lang="zh-CN" altLang="en-US" sz="1600" dirty="0">
              <a:solidFill>
                <a:prstClr val="black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559323" y="1354510"/>
            <a:ext cx="1210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，</a:t>
            </a:r>
            <a:r>
              <a:rPr lang="zh-CN" altLang="zh-CN" sz="16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则</a:t>
            </a:r>
            <a:r>
              <a:rPr lang="zh-CN" altLang="zh-CN" sz="16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可得到</a:t>
            </a:r>
            <a:endParaRPr lang="zh-CN" altLang="en-US" dirty="0"/>
          </a:p>
        </p:txBody>
      </p:sp>
      <p:graphicFrame>
        <p:nvGraphicFramePr>
          <p:cNvPr id="62" name="对象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457106"/>
              </p:ext>
            </p:extLst>
          </p:nvPr>
        </p:nvGraphicFramePr>
        <p:xfrm>
          <a:off x="1507604" y="3145721"/>
          <a:ext cx="901700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6" name="Equation" r:id="rId11" imgW="583920" imgH="190440" progId="Equation.DSMT4">
                  <p:embed/>
                </p:oleObj>
              </mc:Choice>
              <mc:Fallback>
                <p:oleObj name="Equation" r:id="rId11" imgW="58392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7604" y="3145721"/>
                        <a:ext cx="901700" cy="2952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对象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2975329"/>
              </p:ext>
            </p:extLst>
          </p:nvPr>
        </p:nvGraphicFramePr>
        <p:xfrm>
          <a:off x="3140362" y="3147309"/>
          <a:ext cx="942975" cy="2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7" name="Equation" r:id="rId13" imgW="609480" imgH="190440" progId="Equation.DSMT4">
                  <p:embed/>
                </p:oleObj>
              </mc:Choice>
              <mc:Fallback>
                <p:oleObj name="Equation" r:id="rId13" imgW="60948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0362" y="3147309"/>
                        <a:ext cx="942975" cy="2936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对象 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0966400"/>
              </p:ext>
            </p:extLst>
          </p:nvPr>
        </p:nvGraphicFramePr>
        <p:xfrm>
          <a:off x="642105" y="4028825"/>
          <a:ext cx="6256236" cy="311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8" name="Equation" r:id="rId15" imgW="3835080" imgH="203040" progId="Equation.DSMT4">
                  <p:embed/>
                </p:oleObj>
              </mc:Choice>
              <mc:Fallback>
                <p:oleObj name="Equation" r:id="rId15" imgW="38350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105" y="4028825"/>
                        <a:ext cx="6256236" cy="3118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对象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312364"/>
              </p:ext>
            </p:extLst>
          </p:nvPr>
        </p:nvGraphicFramePr>
        <p:xfrm>
          <a:off x="236538" y="3594100"/>
          <a:ext cx="3443287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9" name="Equation" r:id="rId17" imgW="2361960" imgH="203040" progId="Equation.DSMT4">
                  <p:embed/>
                </p:oleObj>
              </mc:Choice>
              <mc:Fallback>
                <p:oleObj name="Equation" r:id="rId17" imgW="23619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538" y="3594100"/>
                        <a:ext cx="3443287" cy="2984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对象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5681654"/>
              </p:ext>
            </p:extLst>
          </p:nvPr>
        </p:nvGraphicFramePr>
        <p:xfrm>
          <a:off x="3852362" y="3585418"/>
          <a:ext cx="4088270" cy="310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20" name="Equation" r:id="rId19" imgW="2679480" imgH="203040" progId="Equation.DSMT4">
                  <p:embed/>
                </p:oleObj>
              </mc:Choice>
              <mc:Fallback>
                <p:oleObj name="Equation" r:id="rId19" imgW="26794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2362" y="3585418"/>
                        <a:ext cx="4088270" cy="3101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对象 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5244892"/>
              </p:ext>
            </p:extLst>
          </p:nvPr>
        </p:nvGraphicFramePr>
        <p:xfrm>
          <a:off x="5952557" y="3102442"/>
          <a:ext cx="353233" cy="309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21" name="Equation" r:id="rId21" imgW="228600" imgH="203040" progId="Equation.DSMT4">
                  <p:embed/>
                </p:oleObj>
              </mc:Choice>
              <mc:Fallback>
                <p:oleObj name="Equation" r:id="rId21" imgW="2286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2557" y="3102442"/>
                        <a:ext cx="353233" cy="3090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对象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6546847"/>
              </p:ext>
            </p:extLst>
          </p:nvPr>
        </p:nvGraphicFramePr>
        <p:xfrm>
          <a:off x="6322395" y="3140543"/>
          <a:ext cx="2108200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22" name="Equation" r:id="rId23" imgW="1282680" imgH="203040" progId="Equation.DSMT4">
                  <p:embed/>
                </p:oleObj>
              </mc:Choice>
              <mc:Fallback>
                <p:oleObj name="Equation" r:id="rId23" imgW="12826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2395" y="3140543"/>
                        <a:ext cx="2108200" cy="3159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Rectangle 356"/>
          <p:cNvSpPr>
            <a:spLocks noChangeArrowheads="1"/>
          </p:cNvSpPr>
          <p:nvPr/>
        </p:nvSpPr>
        <p:spPr bwMode="auto">
          <a:xfrm>
            <a:off x="443809" y="2763888"/>
            <a:ext cx="693112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6700"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lvl="0" eaLnBrk="0" hangingPunct="0"/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对于修改操作：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0" name="Rectangle 357"/>
          <p:cNvSpPr>
            <a:spLocks noChangeArrowheads="1"/>
          </p:cNvSpPr>
          <p:nvPr/>
        </p:nvSpPr>
        <p:spPr bwMode="auto">
          <a:xfrm>
            <a:off x="2062141" y="3145253"/>
            <a:ext cx="14223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转换成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71" name="Rectangle 358"/>
          <p:cNvSpPr>
            <a:spLocks noChangeArrowheads="1"/>
          </p:cNvSpPr>
          <p:nvPr/>
        </p:nvSpPr>
        <p:spPr bwMode="auto">
          <a:xfrm>
            <a:off x="3901530" y="3121238"/>
            <a:ext cx="278678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需要的操作数记为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534529" y="3145253"/>
            <a:ext cx="10695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66700" eaLnBrk="0" fontAlgn="base" hangingPunct="0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</a:pPr>
            <a:r>
              <a:rPr lang="zh-CN" altLang="en-US" sz="16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若将把</a:t>
            </a:r>
            <a:endParaRPr lang="zh-CN" alt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73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417934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4.4  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涉及</a:t>
            </a:r>
            <a:r>
              <a:rPr lang="zh-CN" altLang="zh-CN" sz="2100" b="1" spc="225" dirty="0">
                <a:solidFill>
                  <a:prstClr val="white"/>
                </a:solidFill>
              </a:rPr>
              <a:t>其他数学知识</a:t>
            </a:r>
            <a:r>
              <a:rPr lang="zh-CN" altLang="zh-CN" sz="2100" b="1" spc="225" dirty="0" smtClean="0">
                <a:solidFill>
                  <a:prstClr val="white"/>
                </a:solidFill>
              </a:rPr>
              <a:t>的</a:t>
            </a:r>
            <a:r>
              <a:rPr lang="zh-CN" altLang="zh-CN" sz="2100" b="1" spc="225" dirty="0">
                <a:solidFill>
                  <a:prstClr val="white"/>
                </a:solidFill>
              </a:rPr>
              <a:t>距离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</a:rPr>
              <a:t>4.4.2  </a:t>
            </a:r>
            <a:r>
              <a:rPr lang="zh-CN" altLang="zh-CN" dirty="0">
                <a:solidFill>
                  <a:schemeClr val="accent1">
                    <a:lumMod val="75000"/>
                  </a:schemeClr>
                </a:solidFill>
              </a:rPr>
              <a:t>编辑</a:t>
            </a:r>
            <a:r>
              <a:rPr lang="zh-CN" altLang="zh-CN" dirty="0" smtClean="0">
                <a:solidFill>
                  <a:schemeClr val="accent1">
                    <a:lumMod val="75000"/>
                  </a:schemeClr>
                </a:solidFill>
              </a:rPr>
              <a:t>距离</a:t>
            </a:r>
            <a:endParaRPr lang="zh-CN" altLang="zh-CN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73918" y="4738612"/>
            <a:ext cx="7915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accent1"/>
                </a:solidFill>
                <a:latin typeface="+mn-ea"/>
              </a:rPr>
              <a:t>说明</a:t>
            </a:r>
            <a:r>
              <a:rPr lang="zh-CN" altLang="en-US" sz="1600" dirty="0" smtClean="0">
                <a:solidFill>
                  <a:schemeClr val="accent1"/>
                </a:solidFill>
                <a:latin typeface="+mn-ea"/>
              </a:rPr>
              <a:t>：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编辑距离基于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文本自身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计算，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没有办法深入到语义层面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，只能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胜任一些简单的分析场景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1" name="文本框 27"/>
          <p:cNvSpPr txBox="1"/>
          <p:nvPr/>
        </p:nvSpPr>
        <p:spPr>
          <a:xfrm>
            <a:off x="6333077" y="234392"/>
            <a:ext cx="27109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 smtClean="0">
                <a:solidFill>
                  <a:prstClr val="white"/>
                </a:solidFill>
              </a:rPr>
              <a:t>第</a:t>
            </a:r>
            <a:r>
              <a:rPr lang="zh-CN" altLang="en-US" sz="1350" dirty="0" smtClean="0">
                <a:solidFill>
                  <a:prstClr val="white"/>
                </a:solidFill>
              </a:rPr>
              <a:t>四</a:t>
            </a:r>
            <a:r>
              <a:rPr lang="zh-CN" altLang="zh-CN" sz="1350" dirty="0">
                <a:solidFill>
                  <a:prstClr val="white"/>
                </a:solidFill>
              </a:rPr>
              <a:t>章  多维数据之间的距离</a:t>
            </a:r>
            <a:r>
              <a:rPr lang="zh-CN" altLang="zh-CN" sz="1350" dirty="0" smtClean="0">
                <a:solidFill>
                  <a:prstClr val="white"/>
                </a:solidFill>
              </a:rPr>
              <a:t>度量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1238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0" name="AutoShape 1" descr="C:\Users\lqf\AppData\Roaming\Tencent\Users\1257929842\QQ\WinTemp\RichOle\FBUQ9LDN4)TAXD[1`5KK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AutoShape 2" descr="C:\Users\lqf\AppData\Roaming\Tencent\Users\1257929842\QQ\WinTemp\RichOle\FBUQ9LDN4)TAXD[1`5KK.png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AutoShape 3" descr="C:\Users\lqf\AppData\Roaming\Tencent\Users\1257929842\QQ\WinTemp\RichOle\FBUQ9LDN4)TAXD[1`5KK.png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aphicFrame>
        <p:nvGraphicFramePr>
          <p:cNvPr id="18" name="对象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9378120"/>
              </p:ext>
            </p:extLst>
          </p:nvPr>
        </p:nvGraphicFramePr>
        <p:xfrm>
          <a:off x="3129401" y="1365655"/>
          <a:ext cx="766460" cy="348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0" name="Equation" r:id="rId3" imgW="419100" imgH="190500" progId="Equation.DSMT4">
                  <p:embed/>
                </p:oleObj>
              </mc:Choice>
              <mc:Fallback>
                <p:oleObj name="Equation" r:id="rId3" imgW="4191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9401" y="1365655"/>
                        <a:ext cx="766460" cy="348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对象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747318"/>
              </p:ext>
            </p:extLst>
          </p:nvPr>
        </p:nvGraphicFramePr>
        <p:xfrm>
          <a:off x="5307453" y="1365655"/>
          <a:ext cx="801299" cy="348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1" name="Equation" r:id="rId5" imgW="444307" imgH="190417" progId="Equation.DSMT4">
                  <p:embed/>
                </p:oleObj>
              </mc:Choice>
              <mc:Fallback>
                <p:oleObj name="Equation" r:id="rId5" imgW="444307" imgH="19041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7453" y="1365655"/>
                        <a:ext cx="801299" cy="348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对象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5739964"/>
              </p:ext>
            </p:extLst>
          </p:nvPr>
        </p:nvGraphicFramePr>
        <p:xfrm>
          <a:off x="1424772" y="1941719"/>
          <a:ext cx="1846484" cy="36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2" name="Equation" r:id="rId7" imgW="1002865" imgH="203112" progId="Equation.DSMT4">
                  <p:embed/>
                </p:oleObj>
              </mc:Choice>
              <mc:Fallback>
                <p:oleObj name="Equation" r:id="rId7" imgW="1002865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4772" y="1941719"/>
                        <a:ext cx="1846484" cy="3658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对象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3207118"/>
              </p:ext>
            </p:extLst>
          </p:nvPr>
        </p:nvGraphicFramePr>
        <p:xfrm>
          <a:off x="3326440" y="1941719"/>
          <a:ext cx="1010341" cy="36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3" name="Equation" r:id="rId9" imgW="545626" imgH="203024" progId="Equation.DSMT4">
                  <p:embed/>
                </p:oleObj>
              </mc:Choice>
              <mc:Fallback>
                <p:oleObj name="Equation" r:id="rId9" imgW="545626" imgH="2030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6440" y="1941719"/>
                        <a:ext cx="1010341" cy="3658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对象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9260052"/>
              </p:ext>
            </p:extLst>
          </p:nvPr>
        </p:nvGraphicFramePr>
        <p:xfrm>
          <a:off x="5297967" y="1790305"/>
          <a:ext cx="2281967" cy="766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4" name="Equation" r:id="rId11" imgW="1257300" imgH="419100" progId="Equation.DSMT4">
                  <p:embed/>
                </p:oleObj>
              </mc:Choice>
              <mc:Fallback>
                <p:oleObj name="Equation" r:id="rId11" imgW="12573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7967" y="1790305"/>
                        <a:ext cx="2281967" cy="7664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对象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6284703"/>
              </p:ext>
            </p:extLst>
          </p:nvPr>
        </p:nvGraphicFramePr>
        <p:xfrm>
          <a:off x="1999454" y="2949831"/>
          <a:ext cx="4076190" cy="113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5" name="Equation" r:id="rId13" imgW="2222500" imgH="622300" progId="Equation.DSMT4">
                  <p:embed/>
                </p:oleObj>
              </mc:Choice>
              <mc:Fallback>
                <p:oleObj name="Equation" r:id="rId13" imgW="2222500" imgH="622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9454" y="2949831"/>
                        <a:ext cx="4076190" cy="11322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对象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800192"/>
              </p:ext>
            </p:extLst>
          </p:nvPr>
        </p:nvGraphicFramePr>
        <p:xfrm>
          <a:off x="1972011" y="4293314"/>
          <a:ext cx="487750" cy="24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6" name="Equation" r:id="rId15" imgW="266469" imgH="139579" progId="Equation.DSMT4">
                  <p:embed/>
                </p:oleObj>
              </mc:Choice>
              <mc:Fallback>
                <p:oleObj name="Equation" r:id="rId15" imgW="266469" imgH="13957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2011" y="4293314"/>
                        <a:ext cx="487750" cy="243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496"/>
          <p:cNvSpPr>
            <a:spLocks noChangeArrowheads="1"/>
          </p:cNvSpPr>
          <p:nvPr/>
        </p:nvSpPr>
        <p:spPr bwMode="auto">
          <a:xfrm>
            <a:off x="842957" y="1365655"/>
            <a:ext cx="306011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Courier New" pitchFamily="49" charset="0"/>
              </a:rPr>
              <a:t>综上所述，</a:t>
            </a: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将字符串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7" name="Rectangle 497"/>
          <p:cNvSpPr>
            <a:spLocks noChangeArrowheads="1"/>
          </p:cNvSpPr>
          <p:nvPr/>
        </p:nvSpPr>
        <p:spPr bwMode="auto">
          <a:xfrm>
            <a:off x="3682718" y="1341838"/>
            <a:ext cx="224135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转换成字符串</a:t>
            </a:r>
            <a:endParaRPr kumimoji="0" lang="zh-CN" altLang="zh-CN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8" name="Rectangle 498"/>
          <p:cNvSpPr>
            <a:spLocks noChangeArrowheads="1"/>
          </p:cNvSpPr>
          <p:nvPr/>
        </p:nvSpPr>
        <p:spPr bwMode="auto">
          <a:xfrm>
            <a:off x="5739501" y="1332819"/>
            <a:ext cx="251427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6700"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所需的操作数为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9" name="Rectangle 499"/>
          <p:cNvSpPr>
            <a:spLocks noChangeArrowheads="1"/>
          </p:cNvSpPr>
          <p:nvPr/>
        </p:nvSpPr>
        <p:spPr bwMode="auto">
          <a:xfrm>
            <a:off x="4037549" y="2004259"/>
            <a:ext cx="169551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，其中，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30" name="Rectangle 500"/>
          <p:cNvSpPr>
            <a:spLocks noChangeArrowheads="1"/>
          </p:cNvSpPr>
          <p:nvPr/>
        </p:nvSpPr>
        <p:spPr bwMode="auto">
          <a:xfrm>
            <a:off x="842957" y="2466078"/>
            <a:ext cx="387887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6700"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因此编辑距离的计算公式为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1" name="Rectangle 502"/>
          <p:cNvSpPr>
            <a:spLocks noChangeArrowheads="1"/>
          </p:cNvSpPr>
          <p:nvPr/>
        </p:nvSpPr>
        <p:spPr bwMode="auto">
          <a:xfrm>
            <a:off x="2215886" y="4245975"/>
            <a:ext cx="387887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zh-CN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分别为字符串</a:t>
            </a:r>
            <a:r>
              <a:rPr kumimoji="0" lang="en-US" altLang="zh-CN" sz="16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a</a:t>
            </a:r>
            <a:r>
              <a:rPr kumimoji="0" lang="zh-CN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、</a:t>
            </a:r>
            <a:r>
              <a:rPr kumimoji="0" lang="en-US" altLang="zh-CN" sz="16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b</a:t>
            </a:r>
            <a:r>
              <a:rPr kumimoji="0" lang="zh-CN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的长度。</a:t>
            </a:r>
            <a:endParaRPr kumimoji="0" lang="zh-CN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146362" y="4245975"/>
            <a:ext cx="10695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66700" eaLnBrk="0" fontAlgn="base" hangingPunct="0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</a:pPr>
            <a:r>
              <a:rPr lang="zh-CN" altLang="en-US" sz="16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其中，</a:t>
            </a:r>
            <a:endParaRPr lang="zh-CN" alt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82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1620525" y="5100406"/>
            <a:ext cx="5693399" cy="444332"/>
            <a:chOff x="1807265" y="3866296"/>
            <a:chExt cx="5693399" cy="394200"/>
          </a:xfrm>
          <a:solidFill>
            <a:schemeClr val="accent1">
              <a:lumMod val="75000"/>
            </a:schemeClr>
          </a:solidFill>
        </p:grpSpPr>
        <p:sp>
          <p:nvSpPr>
            <p:cNvPr id="39" name="圆角矩形 38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7" name="矩形 46"/>
            <p:cNvSpPr/>
            <p:nvPr/>
          </p:nvSpPr>
          <p:spPr>
            <a:xfrm>
              <a:off x="1873669" y="3879086"/>
              <a:ext cx="780983" cy="368619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zh-CN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习题</a:t>
              </a:r>
              <a:endParaRPr lang="zh-CN" altLang="zh-CN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693574" y="2880000"/>
            <a:ext cx="5693399" cy="444332"/>
            <a:chOff x="1807265" y="2935089"/>
            <a:chExt cx="5693399" cy="394200"/>
          </a:xfrm>
        </p:grpSpPr>
        <p:sp>
          <p:nvSpPr>
            <p:cNvPr id="74" name="圆角矩形 73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5" name="矩形 74"/>
            <p:cNvSpPr/>
            <p:nvPr/>
          </p:nvSpPr>
          <p:spPr>
            <a:xfrm>
              <a:off x="1881560" y="2945793"/>
              <a:ext cx="4050030" cy="3686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4.2  </a:t>
              </a:r>
              <a:r>
                <a:rPr lang="zh-CN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涉及微积分的</a:t>
              </a:r>
              <a:r>
                <a:rPr lang="zh-CN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距离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1693574" y="2223012"/>
            <a:ext cx="5693399" cy="444635"/>
            <a:chOff x="1807265" y="3400425"/>
            <a:chExt cx="5693399" cy="394468"/>
          </a:xfrm>
          <a:solidFill>
            <a:schemeClr val="bg2"/>
          </a:solidFill>
        </p:grpSpPr>
        <p:sp>
          <p:nvSpPr>
            <p:cNvPr id="71" name="圆角矩形 7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2" name="矩形 71"/>
            <p:cNvSpPr/>
            <p:nvPr/>
          </p:nvSpPr>
          <p:spPr>
            <a:xfrm>
              <a:off x="1881687" y="3400425"/>
              <a:ext cx="3554178" cy="36861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4.1  </a:t>
              </a:r>
              <a:r>
                <a:rPr lang="zh-CN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涉及线性代数的</a:t>
              </a:r>
              <a:r>
                <a:rPr lang="zh-CN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距离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665504" y="3690115"/>
            <a:ext cx="5693399" cy="444332"/>
            <a:chOff x="1807265" y="4331898"/>
            <a:chExt cx="5693399" cy="394200"/>
          </a:xfrm>
        </p:grpSpPr>
        <p:sp>
          <p:nvSpPr>
            <p:cNvPr id="67" name="圆角矩形 66"/>
            <p:cNvSpPr/>
            <p:nvPr/>
          </p:nvSpPr>
          <p:spPr>
            <a:xfrm>
              <a:off x="1807265" y="4331898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8" name="矩形 67"/>
            <p:cNvSpPr/>
            <p:nvPr/>
          </p:nvSpPr>
          <p:spPr>
            <a:xfrm>
              <a:off x="1881559" y="4331898"/>
              <a:ext cx="4969107" cy="3686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4.3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涉及概率统计的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距离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1" name="2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3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 smtClean="0">
                <a:solidFill>
                  <a:schemeClr val="bg1">
                    <a:lumMod val="50000"/>
                  </a:schemeClr>
                </a:solidFill>
              </a:rPr>
              <a:t>56</a:t>
            </a:r>
            <a:endParaRPr lang="en-US" altLang="es-HN" sz="1200" b="1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43</a:t>
            </a:fld>
            <a:endParaRPr lang="zh-CN" altLang="en-US" dirty="0"/>
          </a:p>
        </p:txBody>
      </p:sp>
      <p:sp>
        <p:nvSpPr>
          <p:cNvPr id="73" name="矩形 72"/>
          <p:cNvSpPr/>
          <p:nvPr/>
        </p:nvSpPr>
        <p:spPr>
          <a:xfrm>
            <a:off x="7929" y="38314"/>
            <a:ext cx="206883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schemeClr val="bg1"/>
                </a:solidFill>
              </a:rPr>
              <a:t>高级大数据人才培养丛书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62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90302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456859" y="1169836"/>
              <a:ext cx="25831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zh-CN" sz="2800" dirty="0" smtClean="0">
                  <a:solidFill>
                    <a:schemeClr val="accent4"/>
                  </a:solidFill>
                </a:rPr>
                <a:t>第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四</a:t>
              </a:r>
              <a:r>
                <a:rPr lang="zh-CN" altLang="zh-CN" sz="2800" dirty="0" smtClean="0">
                  <a:solidFill>
                    <a:schemeClr val="accent4"/>
                  </a:solidFill>
                </a:rPr>
                <a:t>章  </a:t>
              </a:r>
              <a:r>
                <a:rPr lang="zh-CN" altLang="zh-CN" sz="2800" dirty="0">
                  <a:solidFill>
                    <a:schemeClr val="accent4"/>
                  </a:solidFill>
                </a:rPr>
                <a:t>多维数据之间的距离</a:t>
              </a:r>
              <a:r>
                <a:rPr lang="zh-CN" altLang="zh-CN" sz="2800" dirty="0" smtClean="0">
                  <a:solidFill>
                    <a:schemeClr val="accent4"/>
                  </a:solidFill>
                </a:rPr>
                <a:t>度量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646971" y="4375197"/>
            <a:ext cx="5693399" cy="750730"/>
            <a:chOff x="1807265" y="4331900"/>
            <a:chExt cx="5693399" cy="666028"/>
          </a:xfrm>
        </p:grpSpPr>
        <p:sp>
          <p:nvSpPr>
            <p:cNvPr id="41" name="圆角矩形 40"/>
            <p:cNvSpPr/>
            <p:nvPr/>
          </p:nvSpPr>
          <p:spPr>
            <a:xfrm>
              <a:off x="1807265" y="433190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2" name="矩形 41"/>
            <p:cNvSpPr/>
            <p:nvPr/>
          </p:nvSpPr>
          <p:spPr>
            <a:xfrm>
              <a:off x="1881560" y="4342604"/>
              <a:ext cx="4598852" cy="655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4.4  </a:t>
              </a:r>
              <a:r>
                <a:rPr lang="zh-CN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涉及其他数学知识的距离</a:t>
              </a:r>
            </a:p>
            <a:p>
              <a:endParaRPr 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202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-22224"/>
            <a:ext cx="9169004" cy="68802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78" name="图片 677"/>
          <p:cNvPicPr>
            <a:picLocks noChangeAspect="1"/>
          </p:cNvPicPr>
          <p:nvPr/>
        </p:nvPicPr>
        <p:blipFill rotWithShape="1">
          <a:blip r:embed="rId2"/>
          <a:srcRect l="19090" t="21720" r="16280" b="22029"/>
          <a:stretch>
            <a:fillRect/>
          </a:stretch>
        </p:blipFill>
        <p:spPr>
          <a:xfrm>
            <a:off x="-30480" y="-22860"/>
            <a:ext cx="9201150" cy="688022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25399" y="43062"/>
            <a:ext cx="1569660" cy="646331"/>
            <a:chOff x="564072" y="1012685"/>
            <a:chExt cx="1569660" cy="646331"/>
          </a:xfrm>
        </p:grpSpPr>
        <p:sp>
          <p:nvSpPr>
            <p:cNvPr id="3" name="矩形 2"/>
            <p:cNvSpPr/>
            <p:nvPr/>
          </p:nvSpPr>
          <p:spPr>
            <a:xfrm>
              <a:off x="564072" y="1012685"/>
              <a:ext cx="156966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600" b="1" dirty="0">
                  <a:solidFill>
                    <a:srgbClr val="96C527"/>
                  </a:solidFill>
                </a:rPr>
                <a:t>习题：</a:t>
              </a: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564073" y="1615012"/>
              <a:ext cx="1523494" cy="0"/>
            </a:xfrm>
            <a:prstGeom prst="line">
              <a:avLst/>
            </a:prstGeom>
            <a:ln>
              <a:solidFill>
                <a:srgbClr val="96C5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矩形 28"/>
          <p:cNvSpPr/>
          <p:nvPr/>
        </p:nvSpPr>
        <p:spPr>
          <a:xfrm>
            <a:off x="225425" y="1004570"/>
            <a:ext cx="8611235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</a:t>
            </a:r>
            <a:r>
              <a:rPr lang="zh-CN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简述两个物品相似度的判断方法</a:t>
            </a:r>
            <a:r>
              <a:rPr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L:\DeepRack\deepracklogi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762" y="1447800"/>
            <a:ext cx="3911598" cy="220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360data\重要数据\我的文档\Tencent Files\532017450\FileRecv\首页-终止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19" y="1447800"/>
            <a:ext cx="3911598" cy="220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2"/>
          <p:cNvSpPr txBox="1"/>
          <p:nvPr/>
        </p:nvSpPr>
        <p:spPr>
          <a:xfrm>
            <a:off x="791222" y="681335"/>
            <a:ext cx="3454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AIRack</a:t>
            </a:r>
            <a:r>
              <a:rPr lang="zh-CN" altLang="zh-C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人工智能实验平台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——一站式的人工智能实验平台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45379" y="681335"/>
            <a:ext cx="3012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DeepRack</a:t>
            </a:r>
            <a:r>
              <a:rPr lang="zh-CN" altLang="zh-C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深度学习一体机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——</a:t>
            </a:r>
            <a:r>
              <a:rPr lang="zh-CN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开箱即用的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AI</a:t>
            </a:r>
            <a:r>
              <a:rPr lang="zh-CN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科研平台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0"/>
          <p:cNvSpPr txBox="1"/>
          <p:nvPr/>
        </p:nvSpPr>
        <p:spPr>
          <a:xfrm>
            <a:off x="1734057" y="5878342"/>
            <a:ext cx="56749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zh-C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BDRack大数据实验平台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——</a:t>
            </a:r>
            <a:r>
              <a:rPr lang="zh-CN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一站式的大数据实训平台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图片 12" descr="大数据实验一体机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9350" y="2998470"/>
            <a:ext cx="4844381" cy="288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6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2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2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3"/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5"/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7"/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9"/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1"/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2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2"/>
          </p:cNvPr>
          <p:cNvSpPr txBox="1"/>
          <p:nvPr/>
        </p:nvSpPr>
        <p:spPr>
          <a:xfrm>
            <a:off x="1995274" y="3836384"/>
            <a:ext cx="2509980" cy="346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2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4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4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4"/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5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6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7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9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0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1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2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3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4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5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6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7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9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40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41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2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43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4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45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6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7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8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9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50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51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52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53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4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55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3" name="矩形 2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7" name="文本框 5"/>
          <p:cNvSpPr txBox="1"/>
          <p:nvPr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 smtClean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58303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4.1  </a:t>
            </a:r>
            <a:r>
              <a:rPr lang="zh-CN" altLang="zh-CN" sz="2100" b="1" spc="225" dirty="0">
                <a:solidFill>
                  <a:prstClr val="white"/>
                </a:solidFill>
              </a:rPr>
              <a:t>涉及线性代数的距离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5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085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4</a:t>
            </a:r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.1.2</a:t>
            </a:r>
            <a:r>
              <a:rPr lang="zh-CN" altLang="zh-CN" dirty="0">
                <a:solidFill>
                  <a:schemeClr val="accent1">
                    <a:lumMod val="75000"/>
                  </a:schemeClr>
                </a:solidFill>
              </a:rPr>
              <a:t>向量余弦距离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08958" y="1295192"/>
            <a:ext cx="7915326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向量余弦距离使用两个向量夹角的余弦值衡量两个向量间的差异。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9" name="文本框 27"/>
          <p:cNvSpPr txBox="1"/>
          <p:nvPr/>
        </p:nvSpPr>
        <p:spPr>
          <a:xfrm>
            <a:off x="6333077" y="234392"/>
            <a:ext cx="27109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 smtClean="0">
                <a:solidFill>
                  <a:prstClr val="white"/>
                </a:solidFill>
              </a:rPr>
              <a:t>第</a:t>
            </a:r>
            <a:r>
              <a:rPr lang="zh-CN" altLang="en-US" sz="1350" dirty="0" smtClean="0">
                <a:solidFill>
                  <a:prstClr val="white"/>
                </a:solidFill>
              </a:rPr>
              <a:t>四</a:t>
            </a:r>
            <a:r>
              <a:rPr lang="zh-CN" altLang="zh-CN" sz="1350" dirty="0">
                <a:solidFill>
                  <a:prstClr val="white"/>
                </a:solidFill>
              </a:rPr>
              <a:t>章  多维数据之间的距离</a:t>
            </a:r>
            <a:r>
              <a:rPr lang="zh-CN" altLang="zh-CN" sz="1350" dirty="0" smtClean="0">
                <a:solidFill>
                  <a:prstClr val="white"/>
                </a:solidFill>
              </a:rPr>
              <a:t>度量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aphicFrame>
        <p:nvGraphicFramePr>
          <p:cNvPr id="21" name="对象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4892252"/>
              </p:ext>
            </p:extLst>
          </p:nvPr>
        </p:nvGraphicFramePr>
        <p:xfrm>
          <a:off x="1104900" y="3121025"/>
          <a:ext cx="6484938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7" name="Equation" r:id="rId5" imgW="2793960" imgH="431640" progId="Equation.DSMT4">
                  <p:embed/>
                </p:oleObj>
              </mc:Choice>
              <mc:Fallback>
                <p:oleObj name="Equation" r:id="rId5" imgW="279396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4900" y="3121025"/>
                        <a:ext cx="6484938" cy="10033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矩形 21"/>
          <p:cNvSpPr/>
          <p:nvPr/>
        </p:nvSpPr>
        <p:spPr>
          <a:xfrm>
            <a:off x="452232" y="2538149"/>
            <a:ext cx="1620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向量余弦距离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为</a:t>
            </a:r>
          </a:p>
        </p:txBody>
      </p:sp>
      <p:sp>
        <p:nvSpPr>
          <p:cNvPr id="13" name="矩形 12"/>
          <p:cNvSpPr/>
          <p:nvPr/>
        </p:nvSpPr>
        <p:spPr>
          <a:xfrm>
            <a:off x="1080655" y="4430623"/>
            <a:ext cx="69134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距离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越接近于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1，说明两个向量的方向越接近，两个向量的近似程度越好</a:t>
            </a:r>
            <a:r>
              <a:rPr lang="en-US" altLang="zh-CN" sz="1600" dirty="0" smtClean="0"/>
              <a:t>。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aphicFrame>
        <p:nvGraphicFramePr>
          <p:cNvPr id="23" name="对象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1112074"/>
              </p:ext>
            </p:extLst>
          </p:nvPr>
        </p:nvGraphicFramePr>
        <p:xfrm>
          <a:off x="1521848" y="1908611"/>
          <a:ext cx="2139671" cy="432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" name="Equation" r:id="rId7" imgW="990170" imgH="203112" progId="Equation.DSMT4">
                  <p:embed/>
                </p:oleObj>
              </mc:Choice>
              <mc:Fallback>
                <p:oleObj name="Equation" r:id="rId7" imgW="990170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1848" y="1908611"/>
                        <a:ext cx="2139671" cy="4320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对象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0760910"/>
              </p:ext>
            </p:extLst>
          </p:nvPr>
        </p:nvGraphicFramePr>
        <p:xfrm>
          <a:off x="3682089" y="1908611"/>
          <a:ext cx="2119097" cy="432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" name="Equation" r:id="rId9" imgW="977476" imgH="203112" progId="Equation.DSMT4">
                  <p:embed/>
                </p:oleObj>
              </mc:Choice>
              <mc:Fallback>
                <p:oleObj name="Equation" r:id="rId9" imgW="977476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2089" y="1908611"/>
                        <a:ext cx="2119097" cy="4320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080655" y="1974227"/>
            <a:ext cx="3898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设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58303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4.1  </a:t>
            </a:r>
            <a:r>
              <a:rPr lang="zh-CN" altLang="zh-CN" sz="2100" b="1" spc="225" dirty="0">
                <a:solidFill>
                  <a:prstClr val="white"/>
                </a:solidFill>
              </a:rPr>
              <a:t>涉及线性代数的距离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6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085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4</a:t>
            </a:r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.1.2</a:t>
            </a:r>
            <a:r>
              <a:rPr lang="zh-CN" altLang="zh-CN" dirty="0">
                <a:solidFill>
                  <a:schemeClr val="accent1">
                    <a:lumMod val="75000"/>
                  </a:schemeClr>
                </a:solidFill>
              </a:rPr>
              <a:t>向量余弦距离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03970" y="2112609"/>
            <a:ext cx="79153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（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1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）</a:t>
            </a:r>
            <a:r>
              <a:rPr lang="zh-CN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欧</a:t>
            </a:r>
            <a:r>
              <a:rPr lang="zh-CN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几里得距离更多地用于需要从向量的数值大小上体现差异的分析，如使用用户行为指标分析用户价值的相似度或差异。向量余弦距离更多地用于需要从向量的方向上体现差异的分析，如根据用户对内容的评分来区分用户兴趣的相似度和</a:t>
            </a:r>
            <a:r>
              <a:rPr lang="zh-CN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差异</a:t>
            </a:r>
            <a:endParaRPr lang="en-US" altLang="zh-CN" sz="16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（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2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）</a:t>
            </a:r>
            <a:r>
              <a:rPr lang="zh-CN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向量余弦</a:t>
            </a:r>
            <a:r>
              <a:rPr lang="zh-CN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距离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可以</a:t>
            </a:r>
            <a:r>
              <a:rPr lang="zh-CN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修正</a:t>
            </a:r>
            <a:r>
              <a:rPr lang="zh-CN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用户间可能存在的评分标准不一的问题（因为向量余弦距离对绝对数值不敏感）。</a:t>
            </a:r>
          </a:p>
          <a:p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（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）</a:t>
            </a:r>
            <a:r>
              <a:rPr lang="zh-CN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向量</a:t>
            </a:r>
            <a:r>
              <a:rPr lang="zh-CN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余弦</a:t>
            </a:r>
            <a:r>
              <a:rPr lang="zh-CN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距离经常</a:t>
            </a:r>
            <a:r>
              <a:rPr lang="zh-CN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用于度量两个文本、图像、音频等的相似性</a:t>
            </a:r>
            <a:r>
              <a:rPr lang="zh-CN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。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9" name="文本框 27"/>
          <p:cNvSpPr txBox="1"/>
          <p:nvPr/>
        </p:nvSpPr>
        <p:spPr>
          <a:xfrm>
            <a:off x="6333077" y="234392"/>
            <a:ext cx="27109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 smtClean="0">
                <a:solidFill>
                  <a:prstClr val="white"/>
                </a:solidFill>
              </a:rPr>
              <a:t>第</a:t>
            </a:r>
            <a:r>
              <a:rPr lang="zh-CN" altLang="en-US" sz="1350" dirty="0" smtClean="0">
                <a:solidFill>
                  <a:prstClr val="white"/>
                </a:solidFill>
              </a:rPr>
              <a:t>四</a:t>
            </a:r>
            <a:r>
              <a:rPr lang="zh-CN" altLang="zh-CN" sz="1350" dirty="0">
                <a:solidFill>
                  <a:prstClr val="white"/>
                </a:solidFill>
              </a:rPr>
              <a:t>章  多维数据之间的距离</a:t>
            </a:r>
            <a:r>
              <a:rPr lang="zh-CN" altLang="zh-CN" sz="1350" dirty="0" smtClean="0">
                <a:solidFill>
                  <a:prstClr val="white"/>
                </a:solidFill>
              </a:rPr>
              <a:t>度量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18944" y="1443243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>
                <a:solidFill>
                  <a:prstClr val="black">
                    <a:lumMod val="75000"/>
                    <a:lumOff val="25000"/>
                  </a:prstClr>
                </a:solidFill>
              </a:rPr>
              <a:t>欧几里得距离和向量余弦</a:t>
            </a:r>
            <a:r>
              <a:rPr lang="zh-CN" altLang="zh-CN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距离</a:t>
            </a:r>
            <a:r>
              <a:rPr lang="zh-CN" alt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比较：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551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58303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4.1  </a:t>
            </a:r>
            <a:r>
              <a:rPr lang="zh-CN" altLang="zh-CN" sz="2100" b="1" spc="225" dirty="0">
                <a:solidFill>
                  <a:prstClr val="white"/>
                </a:solidFill>
              </a:rPr>
              <a:t>涉及线性代数的距离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085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4</a:t>
            </a:r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.1.2</a:t>
            </a:r>
            <a:r>
              <a:rPr lang="zh-CN" altLang="zh-CN" dirty="0">
                <a:solidFill>
                  <a:schemeClr val="accent1">
                    <a:lumMod val="75000"/>
                  </a:schemeClr>
                </a:solidFill>
              </a:rPr>
              <a:t>向量余弦距离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9" name="文本框 27"/>
          <p:cNvSpPr txBox="1"/>
          <p:nvPr/>
        </p:nvSpPr>
        <p:spPr>
          <a:xfrm>
            <a:off x="6333077" y="234392"/>
            <a:ext cx="27109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 smtClean="0">
                <a:solidFill>
                  <a:prstClr val="white"/>
                </a:solidFill>
              </a:rPr>
              <a:t>第</a:t>
            </a:r>
            <a:r>
              <a:rPr lang="zh-CN" altLang="en-US" sz="1350" dirty="0" smtClean="0">
                <a:solidFill>
                  <a:prstClr val="white"/>
                </a:solidFill>
              </a:rPr>
              <a:t>四</a:t>
            </a:r>
            <a:r>
              <a:rPr lang="zh-CN" altLang="zh-CN" sz="1350" dirty="0">
                <a:solidFill>
                  <a:prstClr val="white"/>
                </a:solidFill>
              </a:rPr>
              <a:t>章  多维数据之间的距离</a:t>
            </a:r>
            <a:r>
              <a:rPr lang="zh-CN" altLang="zh-CN" sz="1350" dirty="0" smtClean="0">
                <a:solidFill>
                  <a:prstClr val="white"/>
                </a:solidFill>
              </a:rPr>
              <a:t>度量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18944" y="1443243"/>
            <a:ext cx="4934364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/>
              <a:t>例</a:t>
            </a:r>
            <a:r>
              <a:rPr lang="en-US" altLang="zh-CN" b="1" dirty="0"/>
              <a:t>4-3</a:t>
            </a:r>
            <a:r>
              <a:rPr lang="en-US" altLang="zh-CN" dirty="0"/>
              <a:t>  </a:t>
            </a:r>
            <a:r>
              <a:rPr lang="zh-CN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句子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1</a:t>
            </a:r>
            <a:r>
              <a:rPr lang="zh-CN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：我喜欢看电视，不喜欢看电影。</a:t>
            </a:r>
            <a:endParaRPr lang="en-US" altLang="zh-CN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          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zh-CN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句子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2</a:t>
            </a:r>
            <a:r>
              <a:rPr lang="zh-CN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：我不喜欢看电视，也不喜欢看电影。</a:t>
            </a:r>
            <a:endParaRPr lang="en-US" altLang="zh-CN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 </a:t>
            </a:r>
            <a:r>
              <a:rPr lang="zh-CN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试</a:t>
            </a:r>
            <a:r>
              <a:rPr lang="zh-CN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计算句子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1</a:t>
            </a:r>
            <a:r>
              <a:rPr lang="zh-CN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和句子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2</a:t>
            </a:r>
            <a:r>
              <a:rPr lang="zh-CN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的距离</a:t>
            </a:r>
            <a:r>
              <a:rPr lang="zh-CN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。</a:t>
            </a:r>
            <a:endParaRPr lang="zh-CN" altLang="en-US" dirty="0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5" name="对象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5486033"/>
              </p:ext>
            </p:extLst>
          </p:nvPr>
        </p:nvGraphicFramePr>
        <p:xfrm>
          <a:off x="2314576" y="3944817"/>
          <a:ext cx="1717673" cy="788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4" name="Equation" r:id="rId5" imgW="876240" imgH="393480" progId="Equation.DSMT4">
                  <p:embed/>
                </p:oleObj>
              </mc:Choice>
              <mc:Fallback>
                <p:oleObj name="Equation" r:id="rId5" imgW="876240" imgH="3934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4576" y="3944817"/>
                        <a:ext cx="1717673" cy="7882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对象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8523792"/>
              </p:ext>
            </p:extLst>
          </p:nvPr>
        </p:nvGraphicFramePr>
        <p:xfrm>
          <a:off x="5364644" y="2513466"/>
          <a:ext cx="1782050" cy="324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5" name="Equation" r:id="rId7" imgW="1040948" imgH="190417" progId="Equation.DSMT4">
                  <p:embed/>
                </p:oleObj>
              </mc:Choice>
              <mc:Fallback>
                <p:oleObj name="Equation" r:id="rId7" imgW="1040948" imgH="19041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644" y="2513466"/>
                        <a:ext cx="1782050" cy="3240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对象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7345045"/>
              </p:ext>
            </p:extLst>
          </p:nvPr>
        </p:nvGraphicFramePr>
        <p:xfrm>
          <a:off x="5364644" y="3002206"/>
          <a:ext cx="1733449" cy="324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6" name="Equation" r:id="rId9" imgW="1016000" imgH="190500" progId="Equation.DSMT4">
                  <p:embed/>
                </p:oleObj>
              </mc:Choice>
              <mc:Fallback>
                <p:oleObj name="Equation" r:id="rId9" imgW="10160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644" y="3002206"/>
                        <a:ext cx="1733449" cy="3240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8"/>
          <p:cNvSpPr>
            <a:spLocks noChangeArrowheads="1"/>
          </p:cNvSpPr>
          <p:nvPr/>
        </p:nvSpPr>
        <p:spPr bwMode="auto">
          <a:xfrm>
            <a:off x="612116" y="2513466"/>
            <a:ext cx="533064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解：</a:t>
            </a:r>
            <a:r>
              <a:rPr kumimoji="0" lang="zh-CN" altLang="zh-CN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通过分词和计算词频，得句子</a:t>
            </a:r>
            <a:r>
              <a:rPr kumimoji="0" lang="en-US" altLang="zh-CN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1</a:t>
            </a:r>
            <a:r>
              <a:rPr kumimoji="0" lang="zh-CN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的词频向量为</a:t>
            </a:r>
            <a:endParaRPr kumimoji="0" lang="zh-CN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5" name="Rectangle 29"/>
          <p:cNvSpPr>
            <a:spLocks noChangeArrowheads="1"/>
          </p:cNvSpPr>
          <p:nvPr/>
        </p:nvSpPr>
        <p:spPr bwMode="auto">
          <a:xfrm>
            <a:off x="3222626" y="2987661"/>
            <a:ext cx="271274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33400"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句子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2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的词频向量为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6" name="Rectangle 30"/>
          <p:cNvSpPr>
            <a:spLocks noChangeArrowheads="1"/>
          </p:cNvSpPr>
          <p:nvPr/>
        </p:nvSpPr>
        <p:spPr bwMode="auto">
          <a:xfrm>
            <a:off x="1044164" y="3374608"/>
            <a:ext cx="33164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533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则两个向量的余弦距离为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959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58303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4.1  </a:t>
            </a:r>
            <a:r>
              <a:rPr lang="zh-CN" altLang="zh-CN" sz="2100" b="1" spc="225" dirty="0">
                <a:solidFill>
                  <a:prstClr val="white"/>
                </a:solidFill>
              </a:rPr>
              <a:t>涉及线性代数的距离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8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085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4</a:t>
            </a:r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.1.2</a:t>
            </a:r>
            <a:r>
              <a:rPr lang="zh-CN" altLang="zh-CN" dirty="0">
                <a:solidFill>
                  <a:schemeClr val="accent1">
                    <a:lumMod val="75000"/>
                  </a:schemeClr>
                </a:solidFill>
              </a:rPr>
              <a:t>向量余弦距离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9" name="文本框 27"/>
          <p:cNvSpPr txBox="1"/>
          <p:nvPr/>
        </p:nvSpPr>
        <p:spPr>
          <a:xfrm>
            <a:off x="6333077" y="234392"/>
            <a:ext cx="27109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 smtClean="0">
                <a:solidFill>
                  <a:prstClr val="white"/>
                </a:solidFill>
              </a:rPr>
              <a:t>第</a:t>
            </a:r>
            <a:r>
              <a:rPr lang="zh-CN" altLang="en-US" sz="1350" dirty="0" smtClean="0">
                <a:solidFill>
                  <a:prstClr val="white"/>
                </a:solidFill>
              </a:rPr>
              <a:t>四</a:t>
            </a:r>
            <a:r>
              <a:rPr lang="zh-CN" altLang="zh-CN" sz="1350" dirty="0">
                <a:solidFill>
                  <a:prstClr val="white"/>
                </a:solidFill>
              </a:rPr>
              <a:t>章  多维数据之间的距离</a:t>
            </a:r>
            <a:r>
              <a:rPr lang="zh-CN" altLang="zh-CN" sz="1350" dirty="0" smtClean="0">
                <a:solidFill>
                  <a:prstClr val="white"/>
                </a:solidFill>
              </a:rPr>
              <a:t>度量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18944" y="1443243"/>
            <a:ext cx="800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 smtClean="0">
                <a:solidFill>
                  <a:schemeClr val="accent1">
                    <a:lumMod val="75000"/>
                  </a:schemeClr>
                </a:solidFill>
              </a:rPr>
              <a:t>说明：</a:t>
            </a:r>
            <a:endParaRPr lang="zh-CN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1004512"/>
              </p:ext>
            </p:extLst>
          </p:nvPr>
        </p:nvGraphicFramePr>
        <p:xfrm>
          <a:off x="2402285" y="2079874"/>
          <a:ext cx="1915886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" name="Equation" r:id="rId5" imgW="837836" imgH="203112" progId="Equation.DSMT4">
                  <p:embed/>
                </p:oleObj>
              </mc:Choice>
              <mc:Fallback>
                <p:oleObj name="Equation" r:id="rId5" imgW="837836" imgH="203112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2285" y="2079874"/>
                        <a:ext cx="1915886" cy="457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矩形 24"/>
          <p:cNvSpPr/>
          <p:nvPr/>
        </p:nvSpPr>
        <p:spPr>
          <a:xfrm>
            <a:off x="988235" y="2698206"/>
            <a:ext cx="42883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若</a:t>
            </a:r>
            <a:r>
              <a:rPr lang="zh-CN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向量</a:t>
            </a:r>
            <a:r>
              <a:rPr lang="zh-CN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长度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有</a:t>
            </a:r>
            <a:r>
              <a:rPr lang="zh-CN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差异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，</a:t>
            </a:r>
            <a:r>
              <a:rPr lang="zh-CN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考虑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扩展</a:t>
            </a:r>
            <a:r>
              <a:rPr lang="zh-CN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向量</a:t>
            </a:r>
            <a:r>
              <a:rPr lang="zh-CN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余弦</a:t>
            </a:r>
            <a:r>
              <a:rPr lang="zh-CN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距离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为</a:t>
            </a:r>
            <a:endParaRPr lang="zh-CN" altLang="en-US" sz="1600" dirty="0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7" name="对象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9655379"/>
              </p:ext>
            </p:extLst>
          </p:nvPr>
        </p:nvGraphicFramePr>
        <p:xfrm>
          <a:off x="2266055" y="3227948"/>
          <a:ext cx="1911350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" name="Equation" r:id="rId7" imgW="876240" imgH="419040" progId="Equation.DSMT4">
                  <p:embed/>
                </p:oleObj>
              </mc:Choice>
              <mc:Fallback>
                <p:oleObj name="Equation" r:id="rId7" imgW="876240" imgH="41904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6055" y="3227948"/>
                        <a:ext cx="1911350" cy="9159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矩形 33"/>
          <p:cNvSpPr/>
          <p:nvPr/>
        </p:nvSpPr>
        <p:spPr>
          <a:xfrm>
            <a:off x="704704" y="4349715"/>
            <a:ext cx="1580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再看</a:t>
            </a:r>
            <a:r>
              <a:rPr lang="zh-CN" altLang="zh-CN" b="1" dirty="0" smtClean="0"/>
              <a:t>例</a:t>
            </a:r>
            <a:r>
              <a:rPr lang="en-US" altLang="zh-CN" b="1" dirty="0" smtClean="0"/>
              <a:t>4-3</a:t>
            </a:r>
            <a:r>
              <a:rPr lang="zh-CN" altLang="en-US" b="1" dirty="0" smtClean="0"/>
              <a:t>：</a:t>
            </a:r>
            <a:r>
              <a:rPr lang="en-US" altLang="zh-CN" dirty="0" smtClean="0"/>
              <a:t>  </a:t>
            </a:r>
            <a:endParaRPr lang="zh-CN" altLang="en-US" dirty="0"/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1092297" y="1454014"/>
            <a:ext cx="139321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当余弦值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graphicFrame>
        <p:nvGraphicFramePr>
          <p:cNvPr id="36" name="对象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0938138"/>
              </p:ext>
            </p:extLst>
          </p:nvPr>
        </p:nvGraphicFramePr>
        <p:xfrm>
          <a:off x="2267743" y="1454014"/>
          <a:ext cx="1389052" cy="34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" name="Equation" r:id="rId9" imgW="761669" imgH="190417" progId="Equation.DSMT4">
                  <p:embed/>
                </p:oleObj>
              </mc:Choice>
              <mc:Fallback>
                <p:oleObj name="Equation" r:id="rId9" imgW="761669" imgH="19041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3" y="1454014"/>
                        <a:ext cx="1389052" cy="3472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35"/>
          <p:cNvSpPr>
            <a:spLocks noChangeArrowheads="1"/>
          </p:cNvSpPr>
          <p:nvPr/>
        </p:nvSpPr>
        <p:spPr bwMode="auto">
          <a:xfrm>
            <a:off x="3404864" y="1476922"/>
            <a:ext cx="453914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时，需要进行归一化处理。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此时，通常令 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8" name="对象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0945110"/>
              </p:ext>
            </p:extLst>
          </p:nvPr>
        </p:nvGraphicFramePr>
        <p:xfrm>
          <a:off x="4118528" y="4352068"/>
          <a:ext cx="1771040" cy="3646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" name="Equation" r:id="rId11" imgW="965200" imgH="203200" progId="Equation.DSMT4">
                  <p:embed/>
                </p:oleObj>
              </mc:Choice>
              <mc:Fallback>
                <p:oleObj name="Equation" r:id="rId11" imgW="9652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8528" y="4352068"/>
                        <a:ext cx="1771040" cy="3646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对象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127307"/>
              </p:ext>
            </p:extLst>
          </p:nvPr>
        </p:nvGraphicFramePr>
        <p:xfrm>
          <a:off x="4355976" y="4879273"/>
          <a:ext cx="2396119" cy="659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" name="Equation" r:id="rId13" imgW="1320227" imgH="355446" progId="Equation.DSMT4">
                  <p:embed/>
                </p:oleObj>
              </mc:Choice>
              <mc:Fallback>
                <p:oleObj name="Equation" r:id="rId13" imgW="1320227" imgH="35544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4879273"/>
                        <a:ext cx="2396119" cy="6598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8"/>
          <p:cNvSpPr>
            <a:spLocks noChangeArrowheads="1"/>
          </p:cNvSpPr>
          <p:nvPr/>
        </p:nvSpPr>
        <p:spPr bwMode="auto">
          <a:xfrm>
            <a:off x="2018247" y="4365104"/>
            <a:ext cx="367785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句子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1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的词频向量为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018247" y="5039897"/>
            <a:ext cx="54072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66700" eaLnBrk="0" fontAlgn="base" hangingPunct="0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</a:pPr>
            <a:r>
              <a:rPr lang="zh-CN" altLang="en-US" sz="16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扩展向量余弦距离为                                                   </a:t>
            </a:r>
            <a:endParaRPr lang="zh-CN" alt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34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58303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4.1  </a:t>
            </a:r>
            <a:r>
              <a:rPr lang="zh-CN" altLang="zh-CN" sz="2100" b="1" spc="225" dirty="0">
                <a:solidFill>
                  <a:prstClr val="white"/>
                </a:solidFill>
              </a:rPr>
              <a:t>涉及线性代数的距离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9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4.1.3  </a:t>
            </a:r>
            <a:r>
              <a:rPr lang="zh-CN" altLang="zh-CN" dirty="0">
                <a:solidFill>
                  <a:schemeClr val="accent1">
                    <a:lumMod val="75000"/>
                  </a:schemeClr>
                </a:solidFill>
              </a:rPr>
              <a:t>闵氏</a:t>
            </a:r>
            <a:r>
              <a:rPr lang="zh-CN" altLang="zh-CN" dirty="0" smtClean="0">
                <a:solidFill>
                  <a:schemeClr val="accent1">
                    <a:lumMod val="75000"/>
                  </a:schemeClr>
                </a:solidFill>
              </a:rPr>
              <a:t>距离</a:t>
            </a:r>
            <a:endParaRPr lang="zh-CN" altLang="en-US" dirty="0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08958" y="1295192"/>
            <a:ext cx="79153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闵式距离其实是一类距离，也就是通常所说的范数距离。它的定义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如下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：</a:t>
            </a:r>
          </a:p>
        </p:txBody>
      </p:sp>
      <p:sp>
        <p:nvSpPr>
          <p:cNvPr id="19" name="文本框 27"/>
          <p:cNvSpPr txBox="1"/>
          <p:nvPr/>
        </p:nvSpPr>
        <p:spPr>
          <a:xfrm>
            <a:off x="6333077" y="234392"/>
            <a:ext cx="27109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 smtClean="0">
                <a:solidFill>
                  <a:prstClr val="white"/>
                </a:solidFill>
              </a:rPr>
              <a:t>第</a:t>
            </a:r>
            <a:r>
              <a:rPr lang="zh-CN" altLang="en-US" sz="1350" dirty="0" smtClean="0">
                <a:solidFill>
                  <a:prstClr val="white"/>
                </a:solidFill>
              </a:rPr>
              <a:t>四</a:t>
            </a:r>
            <a:r>
              <a:rPr lang="zh-CN" altLang="zh-CN" sz="1350" dirty="0">
                <a:solidFill>
                  <a:prstClr val="white"/>
                </a:solidFill>
              </a:rPr>
              <a:t>章  多维数据之间的距离</a:t>
            </a:r>
            <a:r>
              <a:rPr lang="zh-CN" altLang="zh-CN" sz="1350" dirty="0" smtClean="0">
                <a:solidFill>
                  <a:prstClr val="white"/>
                </a:solidFill>
              </a:rPr>
              <a:t>度量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61758" y="3596773"/>
            <a:ext cx="63470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当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=1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时，闵式距离也称曼哈顿距离，也就是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范数距离。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graphicFrame>
        <p:nvGraphicFramePr>
          <p:cNvPr id="22" name="对象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2392551"/>
              </p:ext>
            </p:extLst>
          </p:nvPr>
        </p:nvGraphicFramePr>
        <p:xfrm>
          <a:off x="2360732" y="1960763"/>
          <a:ext cx="1754187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72" name="Equation" r:id="rId5" imgW="1002960" imgH="203040" progId="Equation.DSMT4">
                  <p:embed/>
                </p:oleObj>
              </mc:Choice>
              <mc:Fallback>
                <p:oleObj name="Equation" r:id="rId5" imgW="10029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0732" y="1960763"/>
                        <a:ext cx="1754187" cy="3508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对象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0242234"/>
              </p:ext>
            </p:extLst>
          </p:nvPr>
        </p:nvGraphicFramePr>
        <p:xfrm>
          <a:off x="4177154" y="1942427"/>
          <a:ext cx="1776656" cy="3519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73" name="Equation" r:id="rId7" imgW="1002865" imgH="203112" progId="Equation.DSMT4">
                  <p:embed/>
                </p:oleObj>
              </mc:Choice>
              <mc:Fallback>
                <p:oleObj name="Equation" r:id="rId7" imgW="1002865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7154" y="1942427"/>
                        <a:ext cx="1776656" cy="3519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对象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9144563"/>
              </p:ext>
            </p:extLst>
          </p:nvPr>
        </p:nvGraphicFramePr>
        <p:xfrm>
          <a:off x="2258511" y="2986104"/>
          <a:ext cx="1542006" cy="569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74" name="Equation" r:id="rId9" imgW="876300" imgH="330200" progId="Equation.DSMT4">
                  <p:embed/>
                </p:oleObj>
              </mc:Choice>
              <mc:Fallback>
                <p:oleObj name="Equation" r:id="rId9" imgW="876300" imgH="330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8511" y="2986104"/>
                        <a:ext cx="1542006" cy="56987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44"/>
          <p:cNvSpPr>
            <a:spLocks noChangeArrowheads="1"/>
          </p:cNvSpPr>
          <p:nvPr/>
        </p:nvSpPr>
        <p:spPr bwMode="auto">
          <a:xfrm>
            <a:off x="720770" y="1955852"/>
            <a:ext cx="25166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设两个</a:t>
            </a:r>
            <a:r>
              <a:rPr kumimoji="0" lang="en-US" altLang="zh-CN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n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维变量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6" name="Rectangle 46"/>
          <p:cNvSpPr>
            <a:spLocks noChangeArrowheads="1"/>
          </p:cNvSpPr>
          <p:nvPr/>
        </p:nvSpPr>
        <p:spPr bwMode="auto">
          <a:xfrm>
            <a:off x="755576" y="2403202"/>
            <a:ext cx="38164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6700"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则它们之间的闵氏距离为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7" name="Rectangle 47"/>
          <p:cNvSpPr>
            <a:spLocks noChangeArrowheads="1"/>
          </p:cNvSpPr>
          <p:nvPr/>
        </p:nvSpPr>
        <p:spPr bwMode="auto">
          <a:xfrm>
            <a:off x="4588024" y="3140889"/>
            <a:ext cx="386607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其中，</a:t>
            </a:r>
            <a:r>
              <a:rPr kumimoji="0" lang="en-US" altLang="zh-CN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p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是变参数。         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4" name="对象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881259"/>
              </p:ext>
            </p:extLst>
          </p:nvPr>
        </p:nvGraphicFramePr>
        <p:xfrm>
          <a:off x="5508593" y="4026492"/>
          <a:ext cx="672664" cy="424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75" name="Equation" r:id="rId11" imgW="368140" imgH="215806" progId="Equation.DSMT4">
                  <p:embed/>
                </p:oleObj>
              </mc:Choice>
              <mc:Fallback>
                <p:oleObj name="Equation" r:id="rId11" imgW="368140" imgH="21580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593" y="4026492"/>
                        <a:ext cx="672664" cy="4248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对象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9882048"/>
              </p:ext>
            </p:extLst>
          </p:nvPr>
        </p:nvGraphicFramePr>
        <p:xfrm>
          <a:off x="4790475" y="4592557"/>
          <a:ext cx="814278" cy="424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76" name="Equation" r:id="rId13" imgW="431613" imgH="215806" progId="Equation.DSMT4">
                  <p:embed/>
                </p:oleObj>
              </mc:Choice>
              <mc:Fallback>
                <p:oleObj name="Equation" r:id="rId13" imgW="431613" imgH="21580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0475" y="4592557"/>
                        <a:ext cx="814278" cy="4248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对象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519045"/>
              </p:ext>
            </p:extLst>
          </p:nvPr>
        </p:nvGraphicFramePr>
        <p:xfrm>
          <a:off x="3138999" y="5142012"/>
          <a:ext cx="1327622" cy="495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77" name="Equation" r:id="rId15" imgW="710891" imgH="266584" progId="Equation.DSMT4">
                  <p:embed/>
                </p:oleObj>
              </mc:Choice>
              <mc:Fallback>
                <p:oleObj name="Equation" r:id="rId15" imgW="710891" imgH="26658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8999" y="5142012"/>
                        <a:ext cx="1327622" cy="4956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51"/>
          <p:cNvSpPr>
            <a:spLocks noChangeArrowheads="1"/>
          </p:cNvSpPr>
          <p:nvPr/>
        </p:nvSpPr>
        <p:spPr bwMode="auto">
          <a:xfrm>
            <a:off x="584656" y="4058229"/>
            <a:ext cx="562950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（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1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）在一维空间中，直线上两点</a:t>
            </a:r>
            <a:r>
              <a:rPr kumimoji="0" lang="en-US" altLang="zh-CN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x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、</a:t>
            </a:r>
            <a:r>
              <a:rPr kumimoji="0" lang="en-US" altLang="zh-CN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y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之间的距离为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38" name="Rectangle 52"/>
          <p:cNvSpPr>
            <a:spLocks noChangeArrowheads="1"/>
          </p:cNvSpPr>
          <p:nvPr/>
        </p:nvSpPr>
        <p:spPr bwMode="auto">
          <a:xfrm>
            <a:off x="647570" y="4635700"/>
            <a:ext cx="474237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6700"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（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2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）在高维空间中，每个维度上的距离为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9" name="Rectangle 53"/>
          <p:cNvSpPr>
            <a:spLocks noChangeArrowheads="1"/>
          </p:cNvSpPr>
          <p:nvPr/>
        </p:nvSpPr>
        <p:spPr bwMode="auto">
          <a:xfrm>
            <a:off x="1116820" y="5264868"/>
            <a:ext cx="252456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6700"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维度上的距离之和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0" name="Rectangle 54"/>
          <p:cNvSpPr>
            <a:spLocks noChangeArrowheads="1"/>
          </p:cNvSpPr>
          <p:nvPr/>
        </p:nvSpPr>
        <p:spPr bwMode="auto">
          <a:xfrm>
            <a:off x="4225378" y="5237151"/>
            <a:ext cx="362545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28900" algn="ctr"/>
                <a:tab pos="5292725" algn="r"/>
              </a:tabLst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就可以用来表示</a:t>
            </a:r>
            <a:r>
              <a:rPr kumimoji="0" lang="en-US" altLang="zh-CN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n</a:t>
            </a:r>
            <a:r>
              <a: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维空间中两点之间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5370911" y="4645790"/>
            <a:ext cx="22108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66700"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</a:pPr>
            <a:r>
              <a:rPr lang="zh-CN" altLang="zh-CN" sz="16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，那么所有</a:t>
            </a:r>
            <a:r>
              <a:rPr lang="zh-CN" altLang="en-US" sz="16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         </a:t>
            </a:r>
            <a:endParaRPr lang="zh-CN" altLang="en-US" sz="1600" dirty="0">
              <a:solidFill>
                <a:prstClr val="black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116820" y="5762861"/>
            <a:ext cx="18517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66700" fontAlgn="base">
              <a:spcBef>
                <a:spcPct val="0"/>
              </a:spcBef>
              <a:spcAft>
                <a:spcPct val="0"/>
              </a:spcAft>
              <a:tabLst>
                <a:tab pos="2628900" algn="ctr"/>
                <a:tab pos="5292725" algn="r"/>
              </a:tabLst>
            </a:pPr>
            <a:r>
              <a:rPr lang="zh-CN" altLang="en-US" sz="16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的</a:t>
            </a:r>
            <a:r>
              <a:rPr lang="en-US" altLang="zh-CN" sz="16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1</a:t>
            </a:r>
            <a:r>
              <a:rPr lang="zh-CN" altLang="en-US" sz="16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范数</a:t>
            </a:r>
            <a:r>
              <a:rPr lang="zh-CN" altLang="en-US" sz="16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距离。</a:t>
            </a:r>
            <a:r>
              <a:rPr lang="zh-CN" altLang="en-US" sz="1600" dirty="0" smtClean="0">
                <a:solidFill>
                  <a:prstClr val="black"/>
                </a:solidFill>
              </a:rPr>
              <a:t> </a:t>
            </a:r>
            <a:endParaRPr lang="zh-CN" altLang="en-US" sz="16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13.7700303667366,&quot;width&quot;:1643.1365829854146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42.0209063302964,&quot;width&quot;:2169.6622024616386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42.8056528848401,&quot;width&quot;:1643.1365829854146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43.5903994393834,&quot;width&quot;:1643.1365829854146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42.8056528848401,&quot;width&quot;:1643.1365829854146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16.9090165849102,&quot;width&quot;:1643.1365829854146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42.8056528848401,&quot;width&quot;:1643.1365829854146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44.3751459939267,&quot;width&quot;:1643.1365829854146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176.1021957486569,&quot;width&quot;:1844.0167001030202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53.0073580939033,&quot;width&quot;:1643.1365829854146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52.2226115393601,&quot;width&quot;:1570.945290896275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14.5547769212799,&quot;width&quot;:1643.1365829854146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62.4243167484233,&quot;width&quot;:1629.012199750583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45.9446391030133,&quot;width&quot;:1555.2515317464622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352.6701705209061,&quot;width&quot;:1724.744130564442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346.3921980845598,&quot;width&quot;:1727.098194436913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126.6631628124269,&quot;width&quot;:1576.4381065987097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14.5547769212799,&quot;width&quot;:1738.8685137992736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365.2261153935997,&quot;width&quot;:2009.5858591335468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196.5056061667833,&quot;width&quot;:1618.026568345713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197.2903527213266,&quot;width&quot;:1570.160602938784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831.3655687923383,&quot;width&quot;:1946.026134576804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16.9090165849102,&quot;width&quot;:1738.083825841783}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2219</TotalTime>
  <Words>3687</Words>
  <Application>Microsoft Office PowerPoint</Application>
  <PresentationFormat>全屏显示(4:3)</PresentationFormat>
  <Paragraphs>499</Paragraphs>
  <Slides>48</Slides>
  <Notes>0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50" baseType="lpstr">
      <vt:lpstr>Office 主题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http://www.deepbbs.org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cstor</dc:creator>
  <cp:lastModifiedBy>dell</cp:lastModifiedBy>
  <cp:revision>735</cp:revision>
  <dcterms:created xsi:type="dcterms:W3CDTF">2015-11-23T03:31:00Z</dcterms:created>
  <dcterms:modified xsi:type="dcterms:W3CDTF">2022-04-18T07:53:17Z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