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handoutMasterIdLst>
    <p:handoutMasterId r:id="rId41"/>
  </p:handoutMasterIdLst>
  <p:sldIdLst>
    <p:sldId id="509" r:id="rId3"/>
    <p:sldId id="500" r:id="rId4"/>
    <p:sldId id="446" r:id="rId5"/>
    <p:sldId id="490" r:id="rId6"/>
    <p:sldId id="437" r:id="rId7"/>
    <p:sldId id="462" r:id="rId8"/>
    <p:sldId id="463" r:id="rId9"/>
    <p:sldId id="481" r:id="rId10"/>
    <p:sldId id="464" r:id="rId11"/>
    <p:sldId id="465" r:id="rId12"/>
    <p:sldId id="467" r:id="rId13"/>
    <p:sldId id="466" r:id="rId14"/>
    <p:sldId id="468" r:id="rId15"/>
    <p:sldId id="469" r:id="rId16"/>
    <p:sldId id="470" r:id="rId17"/>
    <p:sldId id="472" r:id="rId18"/>
    <p:sldId id="471" r:id="rId19"/>
    <p:sldId id="482" r:id="rId20"/>
    <p:sldId id="473" r:id="rId21"/>
    <p:sldId id="474" r:id="rId22"/>
    <p:sldId id="475" r:id="rId23"/>
    <p:sldId id="476" r:id="rId24"/>
    <p:sldId id="477" r:id="rId25"/>
    <p:sldId id="478" r:id="rId26"/>
    <p:sldId id="483" r:id="rId27"/>
    <p:sldId id="484" r:id="rId28"/>
    <p:sldId id="485" r:id="rId29"/>
    <p:sldId id="479" r:id="rId30"/>
    <p:sldId id="486" r:id="rId31"/>
    <p:sldId id="487" r:id="rId32"/>
    <p:sldId id="488" r:id="rId33"/>
    <p:sldId id="489" r:id="rId34"/>
    <p:sldId id="447" r:id="rId35"/>
    <p:sldId id="550" r:id="rId36"/>
    <p:sldId id="551" r:id="rId37"/>
    <p:sldId id="553" r:id="rId38"/>
    <p:sldId id="508" r:id="rId3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D89BC"/>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96429" autoAdjust="0"/>
  </p:normalViewPr>
  <p:slideViewPr>
    <p:cSldViewPr snapToGrid="0" showGuides="1">
      <p:cViewPr varScale="1">
        <p:scale>
          <a:sx n="110" d="100"/>
          <a:sy n="110" d="100"/>
        </p:scale>
        <p:origin x="-1644" y="-90"/>
      </p:cViewPr>
      <p:guideLst>
        <p:guide orient="horz" pos="4042"/>
        <p:guide orient="horz" pos="1480"/>
        <p:guide orient="horz" pos="799"/>
        <p:guide pos="1882"/>
        <p:guide pos="226"/>
        <p:guide pos="5488"/>
        <p:guide pos="1247"/>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notesMaster" Target="notesMasters/notesMaster1.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28650" y="6356351"/>
            <a:ext cx="2057400" cy="365125"/>
          </a:xfrm>
          <a:prstGeom prst="rect">
            <a:avLst/>
          </a:prstGeom>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a:xfrm>
            <a:off x="3028950" y="6356351"/>
            <a:ext cx="3086100" cy="365125"/>
          </a:xfrm>
          <a:prstGeom prst="rect">
            <a:avLst/>
          </a:prstGeom>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a:xfrm>
            <a:off x="6457950" y="6356351"/>
            <a:ext cx="2057400" cy="365125"/>
          </a:xfrm>
          <a:prstGeom prst="rect">
            <a:avLst/>
          </a:prstGeom>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6"/>
            <a:ext cx="78867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28650" y="1825625"/>
            <a:ext cx="78867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28650" y="6356351"/>
            <a:ext cx="2057400" cy="365125"/>
          </a:xfrm>
          <a:prstGeom prst="rect">
            <a:avLst/>
          </a:prstGeom>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a:xfrm>
            <a:off x="3028950" y="6356351"/>
            <a:ext cx="3086100" cy="365125"/>
          </a:xfrm>
          <a:prstGeom prst="rect">
            <a:avLst/>
          </a:prstGeom>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a:xfrm>
            <a:off x="6457950" y="6356351"/>
            <a:ext cx="2057400" cy="365125"/>
          </a:xfrm>
          <a:prstGeom prst="rect">
            <a:avLst/>
          </a:prstGeom>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a:prstGeom prst="rect">
            <a:avLst/>
          </a:prstGeo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a:xfrm>
            <a:off x="628650" y="6356351"/>
            <a:ext cx="2057400" cy="365125"/>
          </a:xfrm>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a:xfrm>
            <a:off x="3028950" y="6356351"/>
            <a:ext cx="3086100" cy="365125"/>
          </a:xfrm>
        </p:spPr>
        <p:txBody>
          <a:bodyPr/>
          <a:lstStyle/>
          <a:p>
            <a:endParaRPr lang="zh-CN" altLang="en-US"/>
          </a:p>
        </p:txBody>
      </p:sp>
      <p:sp>
        <p:nvSpPr>
          <p:cNvPr id="4" name="灯片编号占位符 3"/>
          <p:cNvSpPr>
            <a:spLocks noGrp="1"/>
          </p:cNvSpPr>
          <p:nvPr>
            <p:ph type="sldNum" sz="quarter" idx="12"/>
          </p:nvPr>
        </p:nvSpPr>
        <p:spPr>
          <a:xfrm>
            <a:off x="6457950" y="6356351"/>
            <a:ext cx="2057400" cy="365125"/>
          </a:xfrm>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4.wdp"/><Relationship Id="rId2" Type="http://schemas.openxmlformats.org/officeDocument/2006/relationships/image" Target="../media/image3.jpe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22.jpeg"/><Relationship Id="rId7" Type="http://schemas.openxmlformats.org/officeDocument/2006/relationships/image" Target="../media/image21.jpeg"/><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1" Type="http://schemas.openxmlformats.org/officeDocument/2006/relationships/slideLayout" Target="../slideLayouts/slideLayout2.xml"/><Relationship Id="rId10" Type="http://schemas.openxmlformats.org/officeDocument/2006/relationships/image" Target="../media/image8.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2.jpeg"/><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39.jpeg"/><Relationship Id="rId1" Type="http://schemas.openxmlformats.org/officeDocument/2006/relationships/image" Target="../media/image38.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51.wdp"/><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image" Target="../media/image7.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56.wdp"/><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image" Target="../media/image7.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image" Target="../media/image7.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0.png"/><Relationship Id="rId2" Type="http://schemas.openxmlformats.org/officeDocument/2006/relationships/image" Target="../media/image8.png"/><Relationship Id="rId1"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1.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35.xml.rels><?xml version="1.0" encoding="UTF-8" standalone="yes"?>
<Relationships xmlns="http://schemas.openxmlformats.org/package/2006/relationships"><Relationship Id="rId9" Type="http://schemas.openxmlformats.org/officeDocument/2006/relationships/image" Target="../media/image70.png"/><Relationship Id="rId8" Type="http://schemas.openxmlformats.org/officeDocument/2006/relationships/hyperlink" Target="http://www.chinarobots.cn/" TargetMode="External"/><Relationship Id="rId7" Type="http://schemas.openxmlformats.org/officeDocument/2006/relationships/image" Target="../media/image69.png"/><Relationship Id="rId6" Type="http://schemas.openxmlformats.org/officeDocument/2006/relationships/hyperlink" Target="http://www.chinaaiworld.cn/" TargetMode="External"/><Relationship Id="rId5" Type="http://schemas.openxmlformats.org/officeDocument/2006/relationships/image" Target="../media/image68.png"/><Relationship Id="rId4" Type="http://schemas.openxmlformats.org/officeDocument/2006/relationships/hyperlink" Target="http://www.chinacloud.cn/" TargetMode="External"/><Relationship Id="rId3" Type="http://schemas.openxmlformats.org/officeDocument/2006/relationships/image" Target="../media/image67.png"/><Relationship Id="rId29" Type="http://schemas.openxmlformats.org/officeDocument/2006/relationships/slideLayout" Target="../slideLayouts/slideLayout2.xml"/><Relationship Id="rId28" Type="http://schemas.openxmlformats.org/officeDocument/2006/relationships/image" Target="../media/image82.png"/><Relationship Id="rId27" Type="http://schemas.openxmlformats.org/officeDocument/2006/relationships/image" Target="../media/image81.png"/><Relationship Id="rId26" Type="http://schemas.openxmlformats.org/officeDocument/2006/relationships/image" Target="../media/image80.jpeg"/><Relationship Id="rId25" Type="http://schemas.openxmlformats.org/officeDocument/2006/relationships/image" Target="../media/image79.jpeg"/><Relationship Id="rId24" Type="http://schemas.openxmlformats.org/officeDocument/2006/relationships/image" Target="../media/image78.png"/><Relationship Id="rId23" Type="http://schemas.openxmlformats.org/officeDocument/2006/relationships/hyperlink" Target="http://www.envicloud.cn/" TargetMode="External"/><Relationship Id="rId22" Type="http://schemas.openxmlformats.org/officeDocument/2006/relationships/image" Target="../media/image77.png"/><Relationship Id="rId21" Type="http://schemas.openxmlformats.org/officeDocument/2006/relationships/image" Target="../media/image76.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75.png"/><Relationship Id="rId18" Type="http://schemas.openxmlformats.org/officeDocument/2006/relationships/hyperlink" Target="http://www.netofthings.cn/" TargetMode="External"/><Relationship Id="rId17" Type="http://schemas.openxmlformats.org/officeDocument/2006/relationships/image" Target="../media/image74.png"/><Relationship Id="rId16" Type="http://schemas.openxmlformats.org/officeDocument/2006/relationships/hyperlink" Target="http://www.thebigdata.cn/" TargetMode="External"/><Relationship Id="rId15" Type="http://schemas.openxmlformats.org/officeDocument/2006/relationships/image" Target="../media/image73.png"/><Relationship Id="rId14" Type="http://schemas.openxmlformats.org/officeDocument/2006/relationships/hyperlink" Target="http://www.worldstor.cn/" TargetMode="External"/><Relationship Id="rId13" Type="http://schemas.openxmlformats.org/officeDocument/2006/relationships/image" Target="../media/image72.png"/><Relationship Id="rId12" Type="http://schemas.openxmlformats.org/officeDocument/2006/relationships/hyperlink" Target="http://www.pm25.org.cn/" TargetMode="External"/><Relationship Id="rId11" Type="http://schemas.openxmlformats.org/officeDocument/2006/relationships/image" Target="../media/image71.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6.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86.png"/><Relationship Id="rId7" Type="http://schemas.openxmlformats.org/officeDocument/2006/relationships/tags" Target="../tags/tag4.xml"/><Relationship Id="rId6" Type="http://schemas.openxmlformats.org/officeDocument/2006/relationships/image" Target="../media/image85.png"/><Relationship Id="rId55" Type="http://schemas.openxmlformats.org/officeDocument/2006/relationships/slideLayout" Target="../slideLayouts/slideLayout2.xml"/><Relationship Id="rId54" Type="http://schemas.openxmlformats.org/officeDocument/2006/relationships/image" Target="../media/image113.png"/><Relationship Id="rId53" Type="http://schemas.openxmlformats.org/officeDocument/2006/relationships/tags" Target="../tags/tag23.xml"/><Relationship Id="rId52" Type="http://schemas.openxmlformats.org/officeDocument/2006/relationships/image" Target="../media/image112.png"/><Relationship Id="rId51" Type="http://schemas.openxmlformats.org/officeDocument/2006/relationships/image" Target="../media/image111.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110.png"/><Relationship Id="rId48" Type="http://schemas.openxmlformats.org/officeDocument/2006/relationships/image" Target="../media/image109.png"/><Relationship Id="rId47" Type="http://schemas.openxmlformats.org/officeDocument/2006/relationships/image" Target="../media/image108.png"/><Relationship Id="rId46" Type="http://schemas.openxmlformats.org/officeDocument/2006/relationships/image" Target="../media/image107.png"/><Relationship Id="rId45" Type="http://schemas.openxmlformats.org/officeDocument/2006/relationships/image" Target="../media/image106.png"/><Relationship Id="rId44" Type="http://schemas.openxmlformats.org/officeDocument/2006/relationships/image" Target="../media/image105.png"/><Relationship Id="rId43" Type="http://schemas.openxmlformats.org/officeDocument/2006/relationships/image" Target="../media/image104.png"/><Relationship Id="rId42" Type="http://schemas.openxmlformats.org/officeDocument/2006/relationships/image" Target="../media/image103.png"/><Relationship Id="rId41" Type="http://schemas.openxmlformats.org/officeDocument/2006/relationships/tags" Target="../tags/tag21.xml"/><Relationship Id="rId40" Type="http://schemas.openxmlformats.org/officeDocument/2006/relationships/image" Target="../media/image102.png"/><Relationship Id="rId4" Type="http://schemas.openxmlformats.org/officeDocument/2006/relationships/image" Target="../media/image84.png"/><Relationship Id="rId39" Type="http://schemas.openxmlformats.org/officeDocument/2006/relationships/tags" Target="../tags/tag20.xml"/><Relationship Id="rId38" Type="http://schemas.openxmlformats.org/officeDocument/2006/relationships/image" Target="../media/image101.png"/><Relationship Id="rId37" Type="http://schemas.openxmlformats.org/officeDocument/2006/relationships/tags" Target="../tags/tag19.xml"/><Relationship Id="rId36" Type="http://schemas.openxmlformats.org/officeDocument/2006/relationships/image" Target="../media/image100.png"/><Relationship Id="rId35" Type="http://schemas.openxmlformats.org/officeDocument/2006/relationships/tags" Target="../tags/tag18.xml"/><Relationship Id="rId34" Type="http://schemas.openxmlformats.org/officeDocument/2006/relationships/image" Target="../media/image99.png"/><Relationship Id="rId33" Type="http://schemas.openxmlformats.org/officeDocument/2006/relationships/tags" Target="../tags/tag17.xml"/><Relationship Id="rId32" Type="http://schemas.openxmlformats.org/officeDocument/2006/relationships/image" Target="../media/image98.png"/><Relationship Id="rId31" Type="http://schemas.openxmlformats.org/officeDocument/2006/relationships/tags" Target="../tags/tag16.xml"/><Relationship Id="rId30" Type="http://schemas.openxmlformats.org/officeDocument/2006/relationships/image" Target="../media/image97.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96.png"/><Relationship Id="rId27" Type="http://schemas.openxmlformats.org/officeDocument/2006/relationships/tags" Target="../tags/tag14.xml"/><Relationship Id="rId26" Type="http://schemas.openxmlformats.org/officeDocument/2006/relationships/image" Target="../media/image95.png"/><Relationship Id="rId25" Type="http://schemas.openxmlformats.org/officeDocument/2006/relationships/tags" Target="../tags/tag13.xml"/><Relationship Id="rId24" Type="http://schemas.openxmlformats.org/officeDocument/2006/relationships/image" Target="../media/image94.png"/><Relationship Id="rId23" Type="http://schemas.openxmlformats.org/officeDocument/2006/relationships/tags" Target="../tags/tag12.xml"/><Relationship Id="rId22" Type="http://schemas.openxmlformats.org/officeDocument/2006/relationships/image" Target="../media/image93.png"/><Relationship Id="rId21" Type="http://schemas.openxmlformats.org/officeDocument/2006/relationships/tags" Target="../tags/tag11.xml"/><Relationship Id="rId20" Type="http://schemas.openxmlformats.org/officeDocument/2006/relationships/image" Target="../media/image92.png"/><Relationship Id="rId2" Type="http://schemas.openxmlformats.org/officeDocument/2006/relationships/image" Target="../media/image83.png"/><Relationship Id="rId19" Type="http://schemas.openxmlformats.org/officeDocument/2006/relationships/tags" Target="../tags/tag10.xml"/><Relationship Id="rId18" Type="http://schemas.openxmlformats.org/officeDocument/2006/relationships/image" Target="../media/image91.png"/><Relationship Id="rId17" Type="http://schemas.openxmlformats.org/officeDocument/2006/relationships/tags" Target="../tags/tag9.xml"/><Relationship Id="rId16" Type="http://schemas.openxmlformats.org/officeDocument/2006/relationships/image" Target="../media/image90.png"/><Relationship Id="rId15" Type="http://schemas.openxmlformats.org/officeDocument/2006/relationships/tags" Target="../tags/tag8.xml"/><Relationship Id="rId14" Type="http://schemas.openxmlformats.org/officeDocument/2006/relationships/image" Target="../media/image89.png"/><Relationship Id="rId13" Type="http://schemas.openxmlformats.org/officeDocument/2006/relationships/tags" Target="../tags/tag7.xml"/><Relationship Id="rId12" Type="http://schemas.openxmlformats.org/officeDocument/2006/relationships/image" Target="../media/image88.png"/><Relationship Id="rId11" Type="http://schemas.openxmlformats.org/officeDocument/2006/relationships/tags" Target="../tags/tag6.xml"/><Relationship Id="rId10" Type="http://schemas.openxmlformats.org/officeDocument/2006/relationships/image" Target="../media/image87.png"/><Relationship Id="rId1" Type="http://schemas.openxmlformats.org/officeDocument/2006/relationships/tags" Target="../tags/tag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4" name="矩形 3"/>
          <p:cNvSpPr/>
          <p:nvPr/>
        </p:nvSpPr>
        <p:spPr>
          <a:xfrm>
            <a:off x="2170385" y="817472"/>
            <a:ext cx="4584111" cy="1569660"/>
          </a:xfrm>
          <a:prstGeom prst="rect">
            <a:avLst/>
          </a:prstGeom>
          <a:effectLst/>
        </p:spPr>
        <p:txBody>
          <a:bodyPr wrap="square">
            <a:spAutoFit/>
          </a:bodyPr>
          <a:lstStyle/>
          <a:p>
            <a:pPr algn="ctr">
              <a:defRPr/>
            </a:pPr>
            <a:r>
              <a:rPr lang="zh-CN" altLang="en-US" sz="9600" b="1" spc="300" dirty="0" smtClean="0">
                <a:ln w="11430"/>
                <a:solidFill>
                  <a:srgbClr val="3D89BC"/>
                </a:solidFill>
                <a:latin typeface="微软雅黑" panose="020B0503020204020204" pitchFamily="34" charset="-122"/>
                <a:ea typeface="微软雅黑" panose="020B0503020204020204" pitchFamily="34" charset="-122"/>
              </a:rPr>
              <a:t>大数据</a:t>
            </a:r>
            <a:endParaRPr lang="en-US" altLang="zh-CN" sz="9600" b="1" spc="300" dirty="0" smtClean="0">
              <a:ln w="11430"/>
              <a:solidFill>
                <a:srgbClr val="3D89BC"/>
              </a:solidFill>
              <a:latin typeface="微软雅黑" panose="020B0503020204020204" pitchFamily="34" charset="-122"/>
              <a:ea typeface="微软雅黑" panose="020B0503020204020204" pitchFamily="34" charset="-122"/>
            </a:endParaRPr>
          </a:p>
        </p:txBody>
      </p:sp>
      <p:pic>
        <p:nvPicPr>
          <p:cNvPr id="40963" name="Picture 3" descr="E:\PPT 胡占利 工作\《大数据》随书美化PPT\摄图网-蓝色科技光线背景.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19429" r="7373" b="20823"/>
          <a:stretch>
            <a:fillRect/>
          </a:stretch>
        </p:blipFill>
        <p:spPr bwMode="auto">
          <a:xfrm>
            <a:off x="0" y="3240900"/>
            <a:ext cx="8462513" cy="307100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9" name="矩形 8"/>
          <p:cNvSpPr/>
          <p:nvPr/>
        </p:nvSpPr>
        <p:spPr>
          <a:xfrm>
            <a:off x="1719234" y="2626706"/>
            <a:ext cx="6177175" cy="4171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1719234" y="2627075"/>
            <a:ext cx="273468" cy="41719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96219" y="2666024"/>
            <a:ext cx="5684807" cy="338554"/>
          </a:xfrm>
          <a:prstGeom prst="rect">
            <a:avLst/>
          </a:prstGeom>
          <a:noFill/>
        </p:spPr>
        <p:txBody>
          <a:bodyPr wrap="square" rtlCol="0">
            <a:spAutoFit/>
          </a:bodyPr>
          <a:lstStyle/>
          <a:p>
            <a:r>
              <a:rPr lang="zh-CN" altLang="en-US" sz="1600" dirty="0" smtClean="0">
                <a:solidFill>
                  <a:schemeClr val="tx1">
                    <a:lumMod val="75000"/>
                    <a:lumOff val="25000"/>
                  </a:schemeClr>
                </a:solidFill>
              </a:rPr>
              <a:t>刘鹏　　主编　　　　张燕　张重生　张志立　 副主编</a:t>
            </a:r>
            <a:endParaRPr lang="zh-CN" altLang="en-US" sz="1600" dirty="0">
              <a:solidFill>
                <a:schemeClr val="tx1">
                  <a:lumMod val="75000"/>
                  <a:lumOff val="25000"/>
                </a:schemeClr>
              </a:solidFill>
            </a:endParaRPr>
          </a:p>
        </p:txBody>
      </p:sp>
      <p:sp>
        <p:nvSpPr>
          <p:cNvPr id="15" name="Freeform 25"/>
          <p:cNvSpPr>
            <a:spLocks noEditPoints="1"/>
          </p:cNvSpPr>
          <p:nvPr/>
        </p:nvSpPr>
        <p:spPr bwMode="auto">
          <a:xfrm>
            <a:off x="2830761" y="277537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5"/>
          <p:cNvSpPr>
            <a:spLocks noEditPoints="1"/>
          </p:cNvSpPr>
          <p:nvPr/>
        </p:nvSpPr>
        <p:spPr bwMode="auto">
          <a:xfrm>
            <a:off x="6330209" y="277537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4" name="图片 13" descr="timgE8ADISUU.jpg"/>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Lst>
          </a:blip>
          <a:stretch>
            <a:fillRect/>
          </a:stretch>
        </p:blipFill>
        <p:spPr>
          <a:xfrm>
            <a:off x="3435350" y="6337300"/>
            <a:ext cx="2400300" cy="520700"/>
          </a:xfrm>
          <a:prstGeom prst="rect">
            <a:avLst/>
          </a:prstGeom>
        </p:spPr>
      </p:pic>
      <p:sp>
        <p:nvSpPr>
          <p:cNvPr id="3" name="TextBox 2"/>
          <p:cNvSpPr txBox="1"/>
          <p:nvPr/>
        </p:nvSpPr>
        <p:spPr>
          <a:xfrm>
            <a:off x="6292831" y="1034886"/>
            <a:ext cx="461665" cy="1196340"/>
          </a:xfrm>
          <a:prstGeom prst="rect">
            <a:avLst/>
          </a:prstGeom>
          <a:noFill/>
        </p:spPr>
        <p:txBody>
          <a:bodyPr vert="eaVert" wrap="square" rtlCol="0">
            <a:spAutoFit/>
          </a:bodyPr>
          <a:lstStyle/>
          <a:p>
            <a:r>
              <a:rPr lang="en-US" altLang="zh-CN" b="1" dirty="0" smtClean="0">
                <a:solidFill>
                  <a:srgbClr val="3D89BC"/>
                </a:solidFill>
              </a:rPr>
              <a:t>BIG DATA</a:t>
            </a:r>
            <a:endParaRPr lang="zh-CN" altLang="en-US" b="1" dirty="0">
              <a:solidFill>
                <a:srgbClr val="3D89BC"/>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66865" cy="415498"/>
          </a:xfrm>
          <a:prstGeom prst="rect">
            <a:avLst/>
          </a:prstGeom>
          <a:noFill/>
        </p:spPr>
        <p:txBody>
          <a:bodyPr wrap="none" rtlCol="0">
            <a:spAutoFit/>
          </a:bodyPr>
          <a:lstStyle/>
          <a:p>
            <a:r>
              <a:rPr lang="en-US" altLang="zh-CN" sz="2100" b="1" spc="225" dirty="0" smtClean="0">
                <a:solidFill>
                  <a:prstClr val="white"/>
                </a:solidFill>
              </a:rPr>
              <a:t>7.2</a:t>
            </a:r>
            <a:r>
              <a:rPr lang="zh-CN" altLang="en-US" sz="2100" b="1" spc="225" dirty="0" smtClean="0">
                <a:solidFill>
                  <a:prstClr val="white"/>
                </a:solidFill>
              </a:rPr>
              <a:t>大数据可视化方法</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3283271" cy="369332"/>
          </a:xfrm>
          <a:prstGeom prst="rect">
            <a:avLst/>
          </a:prstGeom>
          <a:noFill/>
        </p:spPr>
        <p:txBody>
          <a:bodyPr wrap="none" rtlCol="0">
            <a:spAutoFit/>
          </a:bodyPr>
          <a:lstStyle/>
          <a:p>
            <a:r>
              <a:rPr lang="en-US" altLang="zh-CN" b="1" dirty="0" smtClean="0">
                <a:solidFill>
                  <a:srgbClr val="3D89BC"/>
                </a:solidFill>
              </a:rPr>
              <a:t>7.2.1</a:t>
            </a:r>
            <a:r>
              <a:rPr lang="zh-CN" altLang="en-US" b="1" dirty="0" smtClean="0">
                <a:solidFill>
                  <a:srgbClr val="3D89BC"/>
                </a:solidFill>
              </a:rPr>
              <a:t>动态文本时序信息可视化</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2" name="Rectangle 6"/>
          <p:cNvSpPr>
            <a:spLocks noChangeArrowheads="1"/>
          </p:cNvSpPr>
          <p:nvPr/>
        </p:nvSpPr>
        <p:spPr bwMode="auto">
          <a:xfrm>
            <a:off x="0" y="1638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3074" name="图片 36" descr="说明: 说明: C:\Users\Administrator\Desktop\数据可视化图片\5.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014293" y="1439181"/>
            <a:ext cx="168592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3073" name="图片 37" descr="说明: 说明: C:\Users\Administrator\Desktop\数据可视化图片\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0218" y="1436394"/>
            <a:ext cx="3305175" cy="18954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9" name="Rectangle 4"/>
          <p:cNvSpPr>
            <a:spLocks noChangeArrowheads="1"/>
          </p:cNvSpPr>
          <p:nvPr/>
        </p:nvSpPr>
        <p:spPr bwMode="auto">
          <a:xfrm>
            <a:off x="0" y="2428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26" name="组合 25"/>
          <p:cNvGrpSpPr/>
          <p:nvPr/>
        </p:nvGrpSpPr>
        <p:grpSpPr>
          <a:xfrm>
            <a:off x="2014293" y="3457620"/>
            <a:ext cx="4991100" cy="2313175"/>
            <a:chOff x="2014293" y="3561132"/>
            <a:chExt cx="4991100" cy="2313175"/>
          </a:xfrm>
        </p:grpSpPr>
        <p:grpSp>
          <p:nvGrpSpPr>
            <p:cNvPr id="22" name="组合 21"/>
            <p:cNvGrpSpPr/>
            <p:nvPr/>
          </p:nvGrpSpPr>
          <p:grpSpPr>
            <a:xfrm>
              <a:off x="2014293" y="3561132"/>
              <a:ext cx="4991100" cy="2269702"/>
              <a:chOff x="6596927" y="4328852"/>
              <a:chExt cx="1962149" cy="802040"/>
            </a:xfrm>
          </p:grpSpPr>
          <p:sp>
            <p:nvSpPr>
              <p:cNvPr id="17" name="矩形 16"/>
              <p:cNvSpPr/>
              <p:nvPr/>
            </p:nvSpPr>
            <p:spPr>
              <a:xfrm>
                <a:off x="6596927" y="4328852"/>
                <a:ext cx="1962149" cy="802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7010207" y="4514429"/>
                <a:ext cx="1135589" cy="430887"/>
              </a:xfrm>
              <a:prstGeom prst="rect">
                <a:avLst/>
              </a:prstGeom>
              <a:noFill/>
            </p:spPr>
            <p:txBody>
              <a:bodyPr wrap="square" lIns="0" tIns="0" rIns="0" bIns="0" rtlCol="0">
                <a:spAutoFit/>
              </a:bodyPr>
              <a:lstStyle/>
              <a:p>
                <a:endParaRPr lang="zh-CN" altLang="en-US" sz="2800" b="1" dirty="0">
                  <a:solidFill>
                    <a:schemeClr val="bg1"/>
                  </a:solidFill>
                </a:endParaRPr>
              </a:p>
            </p:txBody>
          </p:sp>
        </p:grpSp>
        <p:sp>
          <p:nvSpPr>
            <p:cNvPr id="25" name="矩形 24"/>
            <p:cNvSpPr/>
            <p:nvPr/>
          </p:nvSpPr>
          <p:spPr>
            <a:xfrm>
              <a:off x="2052310" y="3565983"/>
              <a:ext cx="4891948" cy="2308324"/>
            </a:xfrm>
            <a:prstGeom prst="rect">
              <a:avLst/>
            </a:prstGeom>
          </p:spPr>
          <p:txBody>
            <a:bodyPr wrap="square">
              <a:spAutoFit/>
            </a:bodyPr>
            <a:lstStyle/>
            <a:p>
              <a:pPr>
                <a:lnSpc>
                  <a:spcPct val="150000"/>
                </a:lnSpc>
              </a:pPr>
              <a:r>
                <a:rPr lang="en-US" altLang="zh-CN" sz="1600" dirty="0" smtClean="0">
                  <a:solidFill>
                    <a:schemeClr val="bg1"/>
                  </a:solidFill>
                </a:rPr>
                <a:t>  </a:t>
              </a:r>
              <a:r>
                <a:rPr lang="zh-CN" altLang="zh-CN" sz="1600" dirty="0" smtClean="0">
                  <a:solidFill>
                    <a:schemeClr val="bg1"/>
                  </a:solidFill>
                </a:rPr>
                <a:t>有些</a:t>
              </a:r>
              <a:r>
                <a:rPr lang="zh-CN" altLang="zh-CN" sz="1600" dirty="0">
                  <a:solidFill>
                    <a:schemeClr val="bg1"/>
                  </a:solidFill>
                </a:rPr>
                <a:t>文本的形成和变化过程与时间是紧密相关的，因此，如何将动态变化的文本中时间相关的模式与规律进行可视化展示，是文本可视化的重要内容。引入时间轴是一类主要方法，常见的技术以河流图居多。河流图按照其展示的内容可以划分为主题河流图、文本河流图及事件河流图等。</a:t>
              </a:r>
              <a:endParaRPr lang="zh-CN" altLang="zh-CN" sz="1600" dirty="0">
                <a:solidFill>
                  <a:schemeClr val="bg1"/>
                </a:solidFill>
              </a:endParaRPr>
            </a:p>
          </p:txBody>
        </p:sp>
      </p:grpSp>
      <p:pic>
        <p:nvPicPr>
          <p:cNvPr id="27"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30"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rot="5400000">
            <a:off x="3576172" y="571301"/>
            <a:ext cx="2001331" cy="821993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rot="5400000">
            <a:off x="3576172" y="-1582432"/>
            <a:ext cx="2001331" cy="82199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66865" cy="415498"/>
          </a:xfrm>
          <a:prstGeom prst="rect">
            <a:avLst/>
          </a:prstGeom>
          <a:noFill/>
        </p:spPr>
        <p:txBody>
          <a:bodyPr wrap="none" rtlCol="0">
            <a:spAutoFit/>
          </a:bodyPr>
          <a:lstStyle/>
          <a:p>
            <a:r>
              <a:rPr lang="en-US" altLang="zh-CN" sz="2100" b="1" spc="225" dirty="0" smtClean="0">
                <a:solidFill>
                  <a:prstClr val="white"/>
                </a:solidFill>
              </a:rPr>
              <a:t>7.2</a:t>
            </a:r>
            <a:r>
              <a:rPr lang="zh-CN" altLang="en-US" sz="2100" b="1" spc="225" dirty="0" smtClean="0">
                <a:solidFill>
                  <a:prstClr val="white"/>
                </a:solidFill>
              </a:rPr>
              <a:t>大数据可视化方法</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2129109" cy="369332"/>
          </a:xfrm>
          <a:prstGeom prst="rect">
            <a:avLst/>
          </a:prstGeom>
          <a:noFill/>
        </p:spPr>
        <p:txBody>
          <a:bodyPr wrap="none" rtlCol="0">
            <a:spAutoFit/>
          </a:bodyPr>
          <a:lstStyle/>
          <a:p>
            <a:r>
              <a:rPr lang="en-US" altLang="zh-CN" b="1" dirty="0">
                <a:solidFill>
                  <a:srgbClr val="3D89BC"/>
                </a:solidFill>
              </a:rPr>
              <a:t>7.2.2</a:t>
            </a:r>
            <a:r>
              <a:rPr lang="zh-CN" altLang="en-US" b="1" dirty="0">
                <a:solidFill>
                  <a:srgbClr val="3D89BC"/>
                </a:solidFill>
              </a:rPr>
              <a:t>网络图可视化</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2" name="Rectangle 6"/>
          <p:cNvSpPr>
            <a:spLocks noChangeArrowheads="1"/>
          </p:cNvSpPr>
          <p:nvPr/>
        </p:nvSpPr>
        <p:spPr bwMode="auto">
          <a:xfrm>
            <a:off x="0" y="1638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9" name="Rectangle 4"/>
          <p:cNvSpPr>
            <a:spLocks noChangeArrowheads="1"/>
          </p:cNvSpPr>
          <p:nvPr/>
        </p:nvSpPr>
        <p:spPr bwMode="auto">
          <a:xfrm>
            <a:off x="0" y="2428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4098" name="图片 7"/>
          <p:cNvPicPr>
            <a:picLocks noChangeAspect="1" noChangeArrowheads="1"/>
          </p:cNvPicPr>
          <p:nvPr/>
        </p:nvPicPr>
        <p:blipFill>
          <a:blip r:embed="rId1">
            <a:extLst>
              <a:ext uri="{28A0092B-C50C-407E-A947-70E740481C1C}">
                <a14:useLocalDpi xmlns:a14="http://schemas.microsoft.com/office/drawing/2010/main" val="0"/>
              </a:ext>
            </a:extLst>
          </a:blip>
          <a:srcRect t="6564"/>
          <a:stretch>
            <a:fillRect/>
          </a:stretch>
        </p:blipFill>
        <p:spPr bwMode="auto">
          <a:xfrm>
            <a:off x="879940" y="1829033"/>
            <a:ext cx="488632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6231369" y="1829033"/>
            <a:ext cx="1939814" cy="1282847"/>
          </a:xfrm>
          <a:prstGeom prst="rect">
            <a:avLst/>
          </a:prstGeom>
        </p:spPr>
        <p:txBody>
          <a:bodyPr wrap="square" lIns="0" tIns="0" rIns="0" bIns="0">
            <a:spAutoFit/>
          </a:bodyPr>
          <a:lstStyle/>
          <a:p>
            <a:pPr>
              <a:lnSpc>
                <a:spcPct val="150000"/>
              </a:lnSpc>
            </a:pPr>
            <a:r>
              <a:rPr lang="zh-CN" altLang="en-US" dirty="0">
                <a:solidFill>
                  <a:schemeClr val="bg1"/>
                </a:solidFill>
              </a:rPr>
              <a:t>（</a:t>
            </a:r>
            <a:r>
              <a:rPr lang="en-US" altLang="zh-CN" dirty="0">
                <a:solidFill>
                  <a:schemeClr val="bg1"/>
                </a:solidFill>
              </a:rPr>
              <a:t>1</a:t>
            </a:r>
            <a:r>
              <a:rPr lang="zh-CN" altLang="en-US" dirty="0" smtClean="0">
                <a:solidFill>
                  <a:schemeClr val="bg1"/>
                </a:solidFill>
              </a:rPr>
              <a:t>）</a:t>
            </a:r>
            <a:r>
              <a:rPr lang="en-US" altLang="zh-CN" dirty="0" smtClean="0">
                <a:solidFill>
                  <a:schemeClr val="bg1"/>
                </a:solidFill>
              </a:rPr>
              <a:t>Nodal</a:t>
            </a:r>
            <a:r>
              <a:rPr lang="zh-CN" altLang="zh-CN" dirty="0" smtClean="0">
                <a:solidFill>
                  <a:schemeClr val="bg1"/>
                </a:solidFill>
              </a:rPr>
              <a:t>研究</a:t>
            </a:r>
            <a:r>
              <a:rPr lang="zh-CN" altLang="zh-CN" dirty="0">
                <a:solidFill>
                  <a:schemeClr val="bg1"/>
                </a:solidFill>
              </a:rPr>
              <a:t>人员及其组织机构社会网络图</a:t>
            </a:r>
            <a:endParaRPr lang="zh-CN" altLang="en-US" dirty="0">
              <a:solidFill>
                <a:schemeClr val="bg1"/>
              </a:solidFill>
            </a:endParaRPr>
          </a:p>
        </p:txBody>
      </p:sp>
      <p:grpSp>
        <p:nvGrpSpPr>
          <p:cNvPr id="4106" name="组合 4105"/>
          <p:cNvGrpSpPr/>
          <p:nvPr/>
        </p:nvGrpSpPr>
        <p:grpSpPr>
          <a:xfrm>
            <a:off x="3828249" y="3736036"/>
            <a:ext cx="4397309" cy="1824037"/>
            <a:chOff x="1299948" y="3529012"/>
            <a:chExt cx="4397309" cy="1824037"/>
          </a:xfrm>
        </p:grpSpPr>
        <p:pic>
          <p:nvPicPr>
            <p:cNvPr id="4105" name="图片 21" descr="说明: 说明: C:\Users\Administrator\Desktop\数据可视化图片\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9948" y="3529012"/>
              <a:ext cx="1866900" cy="8286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图片 22" descr="说明: 说明: C:\Users\Administrator\Desktop\数据可视化图片\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894" y="3529012"/>
              <a:ext cx="1171575" cy="828675"/>
            </a:xfrm>
            <a:prstGeom prst="rect">
              <a:avLst/>
            </a:prstGeom>
            <a:noFill/>
            <a:extLst>
              <a:ext uri="{909E8E84-426E-40DD-AFC4-6F175D3DCCD1}">
                <a14:hiddenFill xmlns:a14="http://schemas.microsoft.com/office/drawing/2010/main">
                  <a:solidFill>
                    <a:srgbClr val="FFFFFF"/>
                  </a:solidFill>
                </a14:hiddenFill>
              </a:ext>
            </a:extLst>
          </p:spPr>
        </p:pic>
        <p:pic>
          <p:nvPicPr>
            <p:cNvPr id="4103" name="图片 16" descr="说明: 说明: C:\Users\Administrator\Desktop\数据可视化图片\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232" y="3529012"/>
              <a:ext cx="1343025" cy="8382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图片 17" descr="说明: 说明: C:\Users\Administrator\Desktop\数据可视化图片\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9948" y="4357687"/>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图片 18" descr="说明: 说明: C:\Users\Administrator\Desktop\数据可视化图片\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0548" y="4367212"/>
              <a:ext cx="1009650" cy="9810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图片 19" descr="说明: 说明: C:\Users\Administrator\Desktop\数据可视化图片\1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6482" y="4362449"/>
              <a:ext cx="104775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图片 20" descr="说明: 说明: C:\Users\Administrator\Desktop\数据可视化图片\1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4232" y="4371974"/>
              <a:ext cx="1028700" cy="98107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 name="Rectangle 11"/>
          <p:cNvSpPr>
            <a:spLocks noChangeArrowheads="1"/>
          </p:cNvSpPr>
          <p:nvPr/>
        </p:nvSpPr>
        <p:spPr bwMode="auto">
          <a:xfrm>
            <a:off x="0" y="1362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12"/>
          <p:cNvSpPr>
            <a:spLocks noChangeArrowheads="1"/>
          </p:cNvSpPr>
          <p:nvPr/>
        </p:nvSpPr>
        <p:spPr bwMode="auto">
          <a:xfrm>
            <a:off x="0" y="2190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9" name="Rectangle 13"/>
          <p:cNvSpPr>
            <a:spLocks noChangeArrowheads="1"/>
          </p:cNvSpPr>
          <p:nvPr/>
        </p:nvSpPr>
        <p:spPr bwMode="auto">
          <a:xfrm>
            <a:off x="0"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0" name="Rectangle 14"/>
          <p:cNvSpPr>
            <a:spLocks noChangeArrowheads="1"/>
          </p:cNvSpPr>
          <p:nvPr/>
        </p:nvSpPr>
        <p:spPr bwMode="auto">
          <a:xfrm>
            <a:off x="0" y="4019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096" name="Rectangle 16"/>
          <p:cNvSpPr>
            <a:spLocks noChangeArrowheads="1"/>
          </p:cNvSpPr>
          <p:nvPr/>
        </p:nvSpPr>
        <p:spPr bwMode="auto">
          <a:xfrm>
            <a:off x="0" y="5991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097" name="Rectangle 17"/>
          <p:cNvSpPr>
            <a:spLocks noChangeArrowheads="1"/>
          </p:cNvSpPr>
          <p:nvPr/>
        </p:nvSpPr>
        <p:spPr bwMode="auto">
          <a:xfrm>
            <a:off x="0" y="697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6" name="矩形 45"/>
          <p:cNvSpPr/>
          <p:nvPr/>
        </p:nvSpPr>
        <p:spPr>
          <a:xfrm>
            <a:off x="1015757" y="4039842"/>
            <a:ext cx="1939814" cy="1197572"/>
          </a:xfrm>
          <a:prstGeom prst="rect">
            <a:avLst/>
          </a:prstGeom>
        </p:spPr>
        <p:txBody>
          <a:bodyPr wrap="square" lIns="0" tIns="0" rIns="0" bIns="0">
            <a:spAutoFit/>
          </a:bodyPr>
          <a:lstStyle/>
          <a:p>
            <a:pPr>
              <a:lnSpc>
                <a:spcPct val="150000"/>
              </a:lnSpc>
            </a:pPr>
            <a:r>
              <a:rPr lang="zh-CN" altLang="en-US" dirty="0" smtClean="0">
                <a:solidFill>
                  <a:schemeClr val="bg1"/>
                </a:solidFill>
              </a:rPr>
              <a:t>（</a:t>
            </a:r>
            <a:r>
              <a:rPr lang="en-US" altLang="zh-CN" dirty="0" smtClean="0">
                <a:solidFill>
                  <a:schemeClr val="bg1"/>
                </a:solidFill>
              </a:rPr>
              <a:t>2</a:t>
            </a:r>
            <a:r>
              <a:rPr lang="zh-CN" altLang="en-US" dirty="0" smtClean="0">
                <a:solidFill>
                  <a:schemeClr val="bg1"/>
                </a:solidFill>
              </a:rPr>
              <a:t>）</a:t>
            </a:r>
            <a:r>
              <a:rPr lang="zh-CN" altLang="zh-CN" dirty="0">
                <a:solidFill>
                  <a:schemeClr val="bg1"/>
                </a:solidFill>
              </a:rPr>
              <a:t>基于节点连接的图和树可视化方法</a:t>
            </a:r>
            <a:endParaRPr lang="zh-CN" altLang="en-US" dirty="0">
              <a:solidFill>
                <a:schemeClr val="bg1"/>
              </a:solidFill>
            </a:endParaRPr>
          </a:p>
        </p:txBody>
      </p:sp>
      <p:pic>
        <p:nvPicPr>
          <p:cNvPr id="39" name="27 Imagen"/>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1"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42" name="Imagen 27">
            <a:hlinkClick r:id="" action="ppaction://hlinkshowjump?jump=nextslide"/>
          </p:cNvPr>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Imagen 28">
            <a:hlinkClick r:id="" action="ppaction://hlinkshowjump?jump=previousslide"/>
          </p:cNvPr>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rot="5400000">
            <a:off x="3498538" y="554049"/>
            <a:ext cx="2001331" cy="821993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rot="5400000">
            <a:off x="3488841" y="-1581250"/>
            <a:ext cx="2001331" cy="82199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66865" cy="415498"/>
          </a:xfrm>
          <a:prstGeom prst="rect">
            <a:avLst/>
          </a:prstGeom>
          <a:noFill/>
        </p:spPr>
        <p:txBody>
          <a:bodyPr wrap="none" rtlCol="0">
            <a:spAutoFit/>
          </a:bodyPr>
          <a:lstStyle/>
          <a:p>
            <a:r>
              <a:rPr lang="en-US" altLang="zh-CN" sz="2100" b="1" spc="225" dirty="0" smtClean="0">
                <a:solidFill>
                  <a:prstClr val="white"/>
                </a:solidFill>
              </a:rPr>
              <a:t>7.2</a:t>
            </a:r>
            <a:r>
              <a:rPr lang="zh-CN" altLang="en-US" sz="2100" b="1" spc="225" dirty="0" smtClean="0">
                <a:solidFill>
                  <a:prstClr val="white"/>
                </a:solidFill>
              </a:rPr>
              <a:t>大数据可视化方法</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2129109" cy="369332"/>
          </a:xfrm>
          <a:prstGeom prst="rect">
            <a:avLst/>
          </a:prstGeom>
          <a:noFill/>
        </p:spPr>
        <p:txBody>
          <a:bodyPr wrap="none" rtlCol="0">
            <a:spAutoFit/>
          </a:bodyPr>
          <a:lstStyle/>
          <a:p>
            <a:r>
              <a:rPr lang="en-US" altLang="zh-CN" b="1" dirty="0">
                <a:solidFill>
                  <a:srgbClr val="3D89BC"/>
                </a:solidFill>
              </a:rPr>
              <a:t>7.2.2</a:t>
            </a:r>
            <a:r>
              <a:rPr lang="zh-CN" altLang="en-US" b="1" dirty="0">
                <a:solidFill>
                  <a:srgbClr val="3D89BC"/>
                </a:solidFill>
              </a:rPr>
              <a:t>网络图可视化</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9" name="Rectangle 4"/>
          <p:cNvSpPr>
            <a:spLocks noChangeArrowheads="1"/>
          </p:cNvSpPr>
          <p:nvPr/>
        </p:nvSpPr>
        <p:spPr bwMode="auto">
          <a:xfrm>
            <a:off x="-254968" y="2428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4"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 name="Rectangle 11"/>
          <p:cNvSpPr>
            <a:spLocks noChangeArrowheads="1"/>
          </p:cNvSpPr>
          <p:nvPr/>
        </p:nvSpPr>
        <p:spPr bwMode="auto">
          <a:xfrm>
            <a:off x="0" y="1362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12"/>
          <p:cNvSpPr>
            <a:spLocks noChangeArrowheads="1"/>
          </p:cNvSpPr>
          <p:nvPr/>
        </p:nvSpPr>
        <p:spPr bwMode="auto">
          <a:xfrm>
            <a:off x="-254968" y="2190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9" name="Rectangle 13"/>
          <p:cNvSpPr>
            <a:spLocks noChangeArrowheads="1"/>
          </p:cNvSpPr>
          <p:nvPr/>
        </p:nvSpPr>
        <p:spPr bwMode="auto">
          <a:xfrm>
            <a:off x="-254968"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0" name="Rectangle 14"/>
          <p:cNvSpPr>
            <a:spLocks noChangeArrowheads="1"/>
          </p:cNvSpPr>
          <p:nvPr/>
        </p:nvSpPr>
        <p:spPr bwMode="auto">
          <a:xfrm>
            <a:off x="-254968" y="4019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097" name="Rectangle 17"/>
          <p:cNvSpPr>
            <a:spLocks noChangeArrowheads="1"/>
          </p:cNvSpPr>
          <p:nvPr/>
        </p:nvSpPr>
        <p:spPr bwMode="auto">
          <a:xfrm>
            <a:off x="0" y="697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5"/>
          <p:cNvSpPr>
            <a:spLocks noChangeArrowheads="1"/>
          </p:cNvSpPr>
          <p:nvPr/>
        </p:nvSpPr>
        <p:spPr bwMode="auto">
          <a:xfrm>
            <a:off x="-254968"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2" name="Rectangle 6"/>
          <p:cNvSpPr>
            <a:spLocks noChangeArrowheads="1"/>
          </p:cNvSpPr>
          <p:nvPr/>
        </p:nvSpPr>
        <p:spPr bwMode="auto">
          <a:xfrm>
            <a:off x="-254968" y="3333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33" name="组合 32"/>
          <p:cNvGrpSpPr/>
          <p:nvPr/>
        </p:nvGrpSpPr>
        <p:grpSpPr>
          <a:xfrm>
            <a:off x="3266139" y="4124097"/>
            <a:ext cx="4800600" cy="1114425"/>
            <a:chOff x="1250828" y="3633787"/>
            <a:chExt cx="4800600" cy="1114425"/>
          </a:xfrm>
        </p:grpSpPr>
        <p:pic>
          <p:nvPicPr>
            <p:cNvPr id="1033" name="图片 24" descr="说明: 说明: C:\Users\Administrator\Desktop\数据可视化图片\18.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50828" y="3666933"/>
              <a:ext cx="200025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图片 25" descr="说明: 说明: C:\Users\Administrator\Desktop\数据可视化图片\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078" y="3667125"/>
              <a:ext cx="105727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图片 26" descr="说明: 说明: C:\Users\Administrator\Desktop\数据可视化图片\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353" y="3633787"/>
              <a:ext cx="1743075" cy="1114425"/>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1" name="Rectangle 12"/>
          <p:cNvSpPr>
            <a:spLocks noChangeArrowheads="1"/>
          </p:cNvSpPr>
          <p:nvPr/>
        </p:nvSpPr>
        <p:spPr bwMode="auto">
          <a:xfrm>
            <a:off x="-254968" y="2628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7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2" name="Rectangle 13"/>
          <p:cNvSpPr>
            <a:spLocks noChangeArrowheads="1"/>
          </p:cNvSpPr>
          <p:nvPr/>
        </p:nvSpPr>
        <p:spPr bwMode="auto">
          <a:xfrm>
            <a:off x="-254968" y="3743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34" name="组合 33"/>
          <p:cNvGrpSpPr/>
          <p:nvPr/>
        </p:nvGrpSpPr>
        <p:grpSpPr>
          <a:xfrm>
            <a:off x="884130" y="1828659"/>
            <a:ext cx="4795211" cy="1447800"/>
            <a:chOff x="1250828" y="1905000"/>
            <a:chExt cx="4795211" cy="1447800"/>
          </a:xfrm>
        </p:grpSpPr>
        <p:pic>
          <p:nvPicPr>
            <p:cNvPr id="1027" name="图片 32" descr="说明: 说明: C:\Users\Administrator\Desktop\数据可视化图片\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828" y="190500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图片 31" descr="说明: 说明: C:\Users\Administrator\Desktop\数据可视化图片\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6896" y="1905000"/>
              <a:ext cx="11906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图片 30" descr="说明: 说明: C:\Users\Administrator\Desktop\数据可视化图片\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5789" y="1924050"/>
              <a:ext cx="2000250" cy="142875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27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5"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46" name="Imagen 27">
            <a:hlinkClick r:id="" action="ppaction://hlinkshowjump?jump=nextslide"/>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Imagen 28">
            <a:hlinkClick r:id="" action="ppaction://hlinkshowjump?jump=previousslide"/>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51" name="矩形 50"/>
          <p:cNvSpPr/>
          <p:nvPr/>
        </p:nvSpPr>
        <p:spPr>
          <a:xfrm>
            <a:off x="6231369" y="2137061"/>
            <a:ext cx="1939814" cy="830997"/>
          </a:xfrm>
          <a:prstGeom prst="rect">
            <a:avLst/>
          </a:prstGeom>
        </p:spPr>
        <p:txBody>
          <a:bodyPr wrap="square" lIns="0" tIns="0" rIns="0" bIns="0">
            <a:spAutoFit/>
          </a:bodyPr>
          <a:lstStyle/>
          <a:p>
            <a:pPr>
              <a:lnSpc>
                <a:spcPct val="150000"/>
              </a:lnSpc>
            </a:pPr>
            <a:r>
              <a:rPr lang="zh-CN" altLang="en-US" dirty="0" smtClean="0">
                <a:solidFill>
                  <a:schemeClr val="bg1"/>
                </a:solidFill>
              </a:rPr>
              <a:t>（</a:t>
            </a:r>
            <a:r>
              <a:rPr lang="en-US" altLang="zh-CN" dirty="0" smtClean="0">
                <a:solidFill>
                  <a:schemeClr val="bg1"/>
                </a:solidFill>
              </a:rPr>
              <a:t>3</a:t>
            </a:r>
            <a:r>
              <a:rPr lang="zh-CN" altLang="en-US" dirty="0" smtClean="0">
                <a:solidFill>
                  <a:schemeClr val="bg1"/>
                </a:solidFill>
              </a:rPr>
              <a:t>）基于空间填充的树可视化</a:t>
            </a:r>
            <a:endParaRPr lang="zh-CN" altLang="en-US" dirty="0">
              <a:solidFill>
                <a:schemeClr val="bg1"/>
              </a:solidFill>
            </a:endParaRPr>
          </a:p>
        </p:txBody>
      </p:sp>
      <p:sp>
        <p:nvSpPr>
          <p:cNvPr id="53" name="矩形 52"/>
          <p:cNvSpPr/>
          <p:nvPr/>
        </p:nvSpPr>
        <p:spPr>
          <a:xfrm>
            <a:off x="724840" y="4264162"/>
            <a:ext cx="2280670" cy="830997"/>
          </a:xfrm>
          <a:prstGeom prst="rect">
            <a:avLst/>
          </a:prstGeom>
        </p:spPr>
        <p:txBody>
          <a:bodyPr wrap="square" lIns="0" tIns="0" rIns="0" bIns="0">
            <a:spAutoFit/>
          </a:bodyPr>
          <a:lstStyle/>
          <a:p>
            <a:pPr>
              <a:lnSpc>
                <a:spcPct val="150000"/>
              </a:lnSpc>
            </a:pPr>
            <a:r>
              <a:rPr lang="zh-CN" altLang="en-US" dirty="0" smtClean="0">
                <a:solidFill>
                  <a:schemeClr val="bg1"/>
                </a:solidFill>
              </a:rPr>
              <a:t>（</a:t>
            </a:r>
            <a:r>
              <a:rPr lang="en-US" altLang="zh-CN" dirty="0" smtClean="0">
                <a:solidFill>
                  <a:schemeClr val="bg1"/>
                </a:solidFill>
              </a:rPr>
              <a:t>4</a:t>
            </a:r>
            <a:r>
              <a:rPr lang="zh-CN" altLang="en-US" dirty="0" smtClean="0">
                <a:solidFill>
                  <a:schemeClr val="bg1"/>
                </a:solidFill>
              </a:rPr>
              <a:t>）基于边捆绑的大规模密集图可视化</a:t>
            </a:r>
            <a:endParaRPr lang="zh-CN" altLang="en-US"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p:cNvSpPr/>
          <p:nvPr/>
        </p:nvSpPr>
        <p:spPr>
          <a:xfrm rot="5400000">
            <a:off x="3760182" y="1141903"/>
            <a:ext cx="1532263" cy="821993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矩形 50"/>
          <p:cNvSpPr/>
          <p:nvPr/>
        </p:nvSpPr>
        <p:spPr>
          <a:xfrm rot="5400000">
            <a:off x="3764686" y="-2045541"/>
            <a:ext cx="1532263" cy="821993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66865" cy="415498"/>
          </a:xfrm>
          <a:prstGeom prst="rect">
            <a:avLst/>
          </a:prstGeom>
          <a:noFill/>
        </p:spPr>
        <p:txBody>
          <a:bodyPr wrap="none" rtlCol="0">
            <a:spAutoFit/>
          </a:bodyPr>
          <a:lstStyle/>
          <a:p>
            <a:r>
              <a:rPr lang="en-US" altLang="zh-CN" sz="2100" b="1" spc="225" dirty="0" smtClean="0">
                <a:solidFill>
                  <a:prstClr val="white"/>
                </a:solidFill>
              </a:rPr>
              <a:t>7.2</a:t>
            </a:r>
            <a:r>
              <a:rPr lang="zh-CN" altLang="en-US" sz="2100" b="1" spc="225" dirty="0" smtClean="0">
                <a:solidFill>
                  <a:prstClr val="white"/>
                </a:solidFill>
              </a:rPr>
              <a:t>大数据可视化方法</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2359941" cy="369332"/>
          </a:xfrm>
          <a:prstGeom prst="rect">
            <a:avLst/>
          </a:prstGeom>
          <a:noFill/>
        </p:spPr>
        <p:txBody>
          <a:bodyPr wrap="none" rtlCol="0">
            <a:spAutoFit/>
          </a:bodyPr>
          <a:lstStyle/>
          <a:p>
            <a:r>
              <a:rPr lang="en-US" altLang="zh-CN" b="1" dirty="0">
                <a:solidFill>
                  <a:srgbClr val="3D89BC"/>
                </a:solidFill>
              </a:rPr>
              <a:t>7.2.3</a:t>
            </a:r>
            <a:r>
              <a:rPr lang="zh-CN" altLang="en-US" b="1" dirty="0">
                <a:solidFill>
                  <a:srgbClr val="3D89BC"/>
                </a:solidFill>
              </a:rPr>
              <a:t>时空数据可视化</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9" name="Rectangle 4"/>
          <p:cNvSpPr>
            <a:spLocks noChangeArrowheads="1"/>
          </p:cNvSpPr>
          <p:nvPr/>
        </p:nvSpPr>
        <p:spPr bwMode="auto">
          <a:xfrm>
            <a:off x="-254968" y="2428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4"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12"/>
          <p:cNvSpPr>
            <a:spLocks noChangeArrowheads="1"/>
          </p:cNvSpPr>
          <p:nvPr/>
        </p:nvSpPr>
        <p:spPr bwMode="auto">
          <a:xfrm>
            <a:off x="-254968" y="2190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9" name="Rectangle 13"/>
          <p:cNvSpPr>
            <a:spLocks noChangeArrowheads="1"/>
          </p:cNvSpPr>
          <p:nvPr/>
        </p:nvSpPr>
        <p:spPr bwMode="auto">
          <a:xfrm>
            <a:off x="-254968"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097" name="Rectangle 17"/>
          <p:cNvSpPr>
            <a:spLocks noChangeArrowheads="1"/>
          </p:cNvSpPr>
          <p:nvPr/>
        </p:nvSpPr>
        <p:spPr bwMode="auto">
          <a:xfrm>
            <a:off x="0" y="697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5"/>
          <p:cNvSpPr>
            <a:spLocks noChangeArrowheads="1"/>
          </p:cNvSpPr>
          <p:nvPr/>
        </p:nvSpPr>
        <p:spPr bwMode="auto">
          <a:xfrm>
            <a:off x="-254968"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5"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1" name="Rectangle 12"/>
          <p:cNvSpPr>
            <a:spLocks noChangeArrowheads="1"/>
          </p:cNvSpPr>
          <p:nvPr/>
        </p:nvSpPr>
        <p:spPr bwMode="auto">
          <a:xfrm>
            <a:off x="-254968" y="2628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7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39" name="组合 38"/>
          <p:cNvGrpSpPr/>
          <p:nvPr/>
        </p:nvGrpSpPr>
        <p:grpSpPr>
          <a:xfrm>
            <a:off x="649673" y="1392912"/>
            <a:ext cx="4591050" cy="1343025"/>
            <a:chOff x="563413" y="1519237"/>
            <a:chExt cx="4591050" cy="1343025"/>
          </a:xfrm>
        </p:grpSpPr>
        <p:pic>
          <p:nvPicPr>
            <p:cNvPr id="12" name="图片 27" descr="说明: 说明: C:\Users\Administrator\Desktop\数据可视化图片\2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63413" y="1533524"/>
              <a:ext cx="1800225"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6" name="图片 28" descr="说明: 说明: C:\Users\Administrator\Desktop\数据可视化图片\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3638" y="1519237"/>
              <a:ext cx="2790825" cy="1343025"/>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4"/>
          <p:cNvSpPr>
            <a:spLocks noChangeArrowheads="1"/>
          </p:cNvSpPr>
          <p:nvPr/>
        </p:nvSpPr>
        <p:spPr bwMode="auto">
          <a:xfrm>
            <a:off x="0" y="1847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7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7" name="Rectangle 5"/>
          <p:cNvSpPr>
            <a:spLocks noChangeArrowheads="1"/>
          </p:cNvSpPr>
          <p:nvPr/>
        </p:nvSpPr>
        <p:spPr bwMode="auto">
          <a:xfrm>
            <a:off x="0" y="3190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3" name="矩形 52"/>
          <p:cNvSpPr/>
          <p:nvPr/>
        </p:nvSpPr>
        <p:spPr>
          <a:xfrm rot="5400000">
            <a:off x="3760181" y="-445372"/>
            <a:ext cx="1532263" cy="82199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30" name="图片 23" descr="说明: 1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673" y="2920849"/>
            <a:ext cx="51117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39" descr="说明: 说明: C:\Users\Administrator\Desktop\数据可视化图片\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673" y="4556543"/>
            <a:ext cx="4818063"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p:nvPr/>
        </p:nvSpPr>
        <p:spPr>
          <a:xfrm>
            <a:off x="6374901" y="1925925"/>
            <a:ext cx="923027" cy="276999"/>
          </a:xfrm>
          <a:prstGeom prst="rect">
            <a:avLst/>
          </a:prstGeom>
          <a:noFill/>
        </p:spPr>
        <p:txBody>
          <a:bodyPr wrap="square" lIns="0" tIns="0" rIns="0" bIns="0" rtlCol="0">
            <a:spAutoFit/>
          </a:bodyPr>
          <a:lstStyle/>
          <a:p>
            <a:r>
              <a:rPr lang="zh-CN" altLang="en-US" b="1" dirty="0" smtClean="0">
                <a:solidFill>
                  <a:schemeClr val="bg1"/>
                </a:solidFill>
              </a:rPr>
              <a:t>流式地图</a:t>
            </a:r>
            <a:endParaRPr lang="zh-CN" altLang="en-US" b="1" dirty="0">
              <a:solidFill>
                <a:schemeClr val="bg1"/>
              </a:solidFill>
            </a:endParaRPr>
          </a:p>
        </p:txBody>
      </p:sp>
      <p:sp>
        <p:nvSpPr>
          <p:cNvPr id="42" name="TextBox 41"/>
          <p:cNvSpPr txBox="1"/>
          <p:nvPr/>
        </p:nvSpPr>
        <p:spPr>
          <a:xfrm>
            <a:off x="6374901" y="3387594"/>
            <a:ext cx="1751181" cy="553998"/>
          </a:xfrm>
          <a:prstGeom prst="rect">
            <a:avLst/>
          </a:prstGeom>
          <a:noFill/>
        </p:spPr>
        <p:txBody>
          <a:bodyPr wrap="square" lIns="0" tIns="0" rIns="0" bIns="0" rtlCol="0">
            <a:spAutoFit/>
          </a:bodyPr>
          <a:lstStyle/>
          <a:p>
            <a:r>
              <a:rPr lang="zh-CN" altLang="en-US" dirty="0" smtClean="0">
                <a:solidFill>
                  <a:schemeClr val="bg1"/>
                </a:solidFill>
              </a:rPr>
              <a:t>结合了捆绑技术的流式地图</a:t>
            </a:r>
            <a:endParaRPr lang="zh-CN" altLang="en-US" dirty="0">
              <a:solidFill>
                <a:schemeClr val="bg1"/>
              </a:solidFill>
            </a:endParaRPr>
          </a:p>
        </p:txBody>
      </p:sp>
      <p:sp>
        <p:nvSpPr>
          <p:cNvPr id="59" name="TextBox 58"/>
          <p:cNvSpPr txBox="1"/>
          <p:nvPr/>
        </p:nvSpPr>
        <p:spPr>
          <a:xfrm>
            <a:off x="6374901" y="5084122"/>
            <a:ext cx="1751181" cy="553998"/>
          </a:xfrm>
          <a:prstGeom prst="rect">
            <a:avLst/>
          </a:prstGeom>
          <a:noFill/>
        </p:spPr>
        <p:txBody>
          <a:bodyPr wrap="square" lIns="0" tIns="0" rIns="0" bIns="0" rtlCol="0">
            <a:spAutoFit/>
          </a:bodyPr>
          <a:lstStyle/>
          <a:p>
            <a:r>
              <a:rPr lang="zh-CN" altLang="en-US" dirty="0" smtClean="0">
                <a:solidFill>
                  <a:schemeClr val="bg1"/>
                </a:solidFill>
              </a:rPr>
              <a:t>结合了密度图技术的流式地图</a:t>
            </a:r>
            <a:endParaRPr lang="zh-CN" altLang="en-US" dirty="0">
              <a:solidFill>
                <a:schemeClr val="bg1"/>
              </a:solidFill>
            </a:endParaRPr>
          </a:p>
        </p:txBody>
      </p:sp>
      <p:pic>
        <p:nvPicPr>
          <p:cNvPr id="41"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45"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p:cNvSpPr/>
          <p:nvPr/>
        </p:nvSpPr>
        <p:spPr>
          <a:xfrm rot="5400000">
            <a:off x="3760182" y="1141903"/>
            <a:ext cx="1532263" cy="821993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矩形 50"/>
          <p:cNvSpPr/>
          <p:nvPr/>
        </p:nvSpPr>
        <p:spPr>
          <a:xfrm rot="5400000">
            <a:off x="3764686" y="-2045541"/>
            <a:ext cx="1532263" cy="821993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66865" cy="415498"/>
          </a:xfrm>
          <a:prstGeom prst="rect">
            <a:avLst/>
          </a:prstGeom>
          <a:noFill/>
        </p:spPr>
        <p:txBody>
          <a:bodyPr wrap="none" rtlCol="0">
            <a:spAutoFit/>
          </a:bodyPr>
          <a:lstStyle/>
          <a:p>
            <a:r>
              <a:rPr lang="en-US" altLang="zh-CN" sz="2100" b="1" spc="225" dirty="0" smtClean="0">
                <a:solidFill>
                  <a:prstClr val="white"/>
                </a:solidFill>
              </a:rPr>
              <a:t>7.2</a:t>
            </a:r>
            <a:r>
              <a:rPr lang="zh-CN" altLang="en-US" sz="2100" b="1" spc="225" dirty="0" smtClean="0">
                <a:solidFill>
                  <a:prstClr val="white"/>
                </a:solidFill>
              </a:rPr>
              <a:t>大数据可视化方法</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2359941" cy="369332"/>
          </a:xfrm>
          <a:prstGeom prst="rect">
            <a:avLst/>
          </a:prstGeom>
          <a:noFill/>
        </p:spPr>
        <p:txBody>
          <a:bodyPr wrap="none" rtlCol="0">
            <a:spAutoFit/>
          </a:bodyPr>
          <a:lstStyle/>
          <a:p>
            <a:r>
              <a:rPr lang="en-US" altLang="zh-CN" b="1" dirty="0">
                <a:solidFill>
                  <a:srgbClr val="3D89BC"/>
                </a:solidFill>
              </a:rPr>
              <a:t>7.2.3</a:t>
            </a:r>
            <a:r>
              <a:rPr lang="zh-CN" altLang="en-US" b="1" dirty="0">
                <a:solidFill>
                  <a:srgbClr val="3D89BC"/>
                </a:solidFill>
              </a:rPr>
              <a:t>时空数据可视化</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9" name="Rectangle 4"/>
          <p:cNvSpPr>
            <a:spLocks noChangeArrowheads="1"/>
          </p:cNvSpPr>
          <p:nvPr/>
        </p:nvSpPr>
        <p:spPr bwMode="auto">
          <a:xfrm>
            <a:off x="-254968" y="2428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4"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12"/>
          <p:cNvSpPr>
            <a:spLocks noChangeArrowheads="1"/>
          </p:cNvSpPr>
          <p:nvPr/>
        </p:nvSpPr>
        <p:spPr bwMode="auto">
          <a:xfrm>
            <a:off x="-254968" y="2190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9" name="Rectangle 13"/>
          <p:cNvSpPr>
            <a:spLocks noChangeArrowheads="1"/>
          </p:cNvSpPr>
          <p:nvPr/>
        </p:nvSpPr>
        <p:spPr bwMode="auto">
          <a:xfrm>
            <a:off x="-254968"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097" name="Rectangle 17"/>
          <p:cNvSpPr>
            <a:spLocks noChangeArrowheads="1"/>
          </p:cNvSpPr>
          <p:nvPr/>
        </p:nvSpPr>
        <p:spPr bwMode="auto">
          <a:xfrm>
            <a:off x="0" y="697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5"/>
          <p:cNvSpPr>
            <a:spLocks noChangeArrowheads="1"/>
          </p:cNvSpPr>
          <p:nvPr/>
        </p:nvSpPr>
        <p:spPr bwMode="auto">
          <a:xfrm>
            <a:off x="-254968"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5"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1" name="Rectangle 12"/>
          <p:cNvSpPr>
            <a:spLocks noChangeArrowheads="1"/>
          </p:cNvSpPr>
          <p:nvPr/>
        </p:nvSpPr>
        <p:spPr bwMode="auto">
          <a:xfrm>
            <a:off x="-254968" y="2628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7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7"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4"/>
          <p:cNvSpPr>
            <a:spLocks noChangeArrowheads="1"/>
          </p:cNvSpPr>
          <p:nvPr/>
        </p:nvSpPr>
        <p:spPr bwMode="auto">
          <a:xfrm>
            <a:off x="0" y="1847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7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7" name="Rectangle 5"/>
          <p:cNvSpPr>
            <a:spLocks noChangeArrowheads="1"/>
          </p:cNvSpPr>
          <p:nvPr/>
        </p:nvSpPr>
        <p:spPr bwMode="auto">
          <a:xfrm>
            <a:off x="0" y="3190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3" name="矩形 52"/>
          <p:cNvSpPr/>
          <p:nvPr/>
        </p:nvSpPr>
        <p:spPr>
          <a:xfrm rot="5400000">
            <a:off x="3760181" y="-445372"/>
            <a:ext cx="1532263" cy="82199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TextBox 39"/>
          <p:cNvSpPr txBox="1"/>
          <p:nvPr/>
        </p:nvSpPr>
        <p:spPr>
          <a:xfrm>
            <a:off x="6374901" y="1925925"/>
            <a:ext cx="1152342" cy="276999"/>
          </a:xfrm>
          <a:prstGeom prst="rect">
            <a:avLst/>
          </a:prstGeom>
          <a:noFill/>
        </p:spPr>
        <p:txBody>
          <a:bodyPr wrap="square" lIns="0" tIns="0" rIns="0" bIns="0" rtlCol="0">
            <a:spAutoFit/>
          </a:bodyPr>
          <a:lstStyle/>
          <a:p>
            <a:r>
              <a:rPr lang="zh-CN" altLang="en-US" b="1" dirty="0" smtClean="0">
                <a:solidFill>
                  <a:schemeClr val="bg1"/>
                </a:solidFill>
              </a:rPr>
              <a:t>时空立方体</a:t>
            </a:r>
            <a:endParaRPr lang="zh-CN" altLang="en-US" b="1" dirty="0">
              <a:solidFill>
                <a:schemeClr val="bg1"/>
              </a:solidFill>
            </a:endParaRPr>
          </a:p>
        </p:txBody>
      </p:sp>
      <p:sp>
        <p:nvSpPr>
          <p:cNvPr id="42" name="TextBox 41"/>
          <p:cNvSpPr txBox="1"/>
          <p:nvPr/>
        </p:nvSpPr>
        <p:spPr>
          <a:xfrm>
            <a:off x="6374901" y="3249095"/>
            <a:ext cx="1751181" cy="830997"/>
          </a:xfrm>
          <a:prstGeom prst="rect">
            <a:avLst/>
          </a:prstGeom>
          <a:noFill/>
        </p:spPr>
        <p:txBody>
          <a:bodyPr wrap="square" lIns="0" tIns="0" rIns="0" bIns="0" rtlCol="0">
            <a:spAutoFit/>
          </a:bodyPr>
          <a:lstStyle/>
          <a:p>
            <a:r>
              <a:rPr lang="zh-CN" altLang="en-US" dirty="0" smtClean="0">
                <a:solidFill>
                  <a:schemeClr val="bg1"/>
                </a:solidFill>
              </a:rPr>
              <a:t>融合散点图与密度图技术的时空立方体</a:t>
            </a:r>
            <a:endParaRPr lang="zh-CN" altLang="en-US" dirty="0">
              <a:solidFill>
                <a:schemeClr val="bg1"/>
              </a:solidFill>
            </a:endParaRPr>
          </a:p>
        </p:txBody>
      </p:sp>
      <p:sp>
        <p:nvSpPr>
          <p:cNvPr id="59" name="TextBox 58"/>
          <p:cNvSpPr txBox="1"/>
          <p:nvPr/>
        </p:nvSpPr>
        <p:spPr>
          <a:xfrm>
            <a:off x="6374901" y="4974869"/>
            <a:ext cx="1751181" cy="553998"/>
          </a:xfrm>
          <a:prstGeom prst="rect">
            <a:avLst/>
          </a:prstGeom>
          <a:noFill/>
        </p:spPr>
        <p:txBody>
          <a:bodyPr wrap="square" lIns="0" tIns="0" rIns="0" bIns="0" rtlCol="0">
            <a:spAutoFit/>
          </a:bodyPr>
          <a:lstStyle/>
          <a:p>
            <a:r>
              <a:rPr lang="zh-CN" altLang="zh-CN" dirty="0">
                <a:solidFill>
                  <a:schemeClr val="bg1"/>
                </a:solidFill>
              </a:rPr>
              <a:t>融合堆积图技术的时空立方体</a:t>
            </a:r>
            <a:endParaRPr lang="zh-CN" altLang="en-US" dirty="0">
              <a:solidFill>
                <a:schemeClr val="bg1"/>
              </a:solidFill>
            </a:endParaRPr>
          </a:p>
        </p:txBody>
      </p:sp>
      <p:grpSp>
        <p:nvGrpSpPr>
          <p:cNvPr id="32" name="组合 31"/>
          <p:cNvGrpSpPr/>
          <p:nvPr/>
        </p:nvGrpSpPr>
        <p:grpSpPr>
          <a:xfrm>
            <a:off x="649673" y="1319235"/>
            <a:ext cx="3848100" cy="1490378"/>
            <a:chOff x="649673" y="1298292"/>
            <a:chExt cx="3848100" cy="1490378"/>
          </a:xfrm>
        </p:grpSpPr>
        <p:pic>
          <p:nvPicPr>
            <p:cNvPr id="2050" name="图片 40" descr="说明: 说明: C:\Users\Administrator\Desktop\数据可视化图片\26.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49673" y="1298292"/>
              <a:ext cx="146685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图片 41" descr="说明: 说明: C:\Users\Administrator\Desktop\数据可视化图片\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6523" y="1321820"/>
              <a:ext cx="2381250" cy="146685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2" name="Rectangle 4"/>
          <p:cNvSpPr>
            <a:spLocks noChangeArrowheads="1"/>
          </p:cNvSpPr>
          <p:nvPr/>
        </p:nvSpPr>
        <p:spPr bwMode="auto">
          <a:xfrm>
            <a:off x="0" y="2009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7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0" name="Rectangle 5"/>
          <p:cNvSpPr>
            <a:spLocks noChangeArrowheads="1"/>
          </p:cNvSpPr>
          <p:nvPr/>
        </p:nvSpPr>
        <p:spPr bwMode="auto">
          <a:xfrm>
            <a:off x="0" y="3476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36" name="组合 35"/>
          <p:cNvGrpSpPr/>
          <p:nvPr/>
        </p:nvGrpSpPr>
        <p:grpSpPr>
          <a:xfrm>
            <a:off x="659256" y="3019095"/>
            <a:ext cx="4867275" cy="1290997"/>
            <a:chOff x="452232" y="3060700"/>
            <a:chExt cx="4867275" cy="1290997"/>
          </a:xfrm>
        </p:grpSpPr>
        <p:pic>
          <p:nvPicPr>
            <p:cNvPr id="2055" name="图片 43" descr="说明: 说明: C:\Users\Administrator\Desktop\数据可视化图片\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232" y="3060700"/>
              <a:ext cx="24384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图片 42" descr="说明: 说明: C:\Users\Administrator\Desktop\数据可视化图片\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0632" y="3065822"/>
              <a:ext cx="2428875" cy="1285875"/>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4" name="Rectangle 9"/>
          <p:cNvSpPr>
            <a:spLocks noChangeArrowheads="1"/>
          </p:cNvSpPr>
          <p:nvPr/>
        </p:nvSpPr>
        <p:spPr bwMode="auto">
          <a:xfrm>
            <a:off x="0" y="1774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5" name="Rectangle 10"/>
          <p:cNvSpPr>
            <a:spLocks noChangeArrowheads="1"/>
          </p:cNvSpPr>
          <p:nvPr/>
        </p:nvSpPr>
        <p:spPr bwMode="auto">
          <a:xfrm>
            <a:off x="0" y="3060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2059" name="图片 44" descr="说明: 说明: C:\Users\Administrator\Desktop\数据可视化图片\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673" y="4591468"/>
            <a:ext cx="465137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27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52" name="Imagen 27">
            <a:hlinkClick r:id="" action="ppaction://hlinkshowjump?jump=next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Imagen 28">
            <a:hlinkClick r:id="" action="ppaction://hlinkshowjump?jump=previous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66865" cy="415498"/>
          </a:xfrm>
          <a:prstGeom prst="rect">
            <a:avLst/>
          </a:prstGeom>
          <a:noFill/>
        </p:spPr>
        <p:txBody>
          <a:bodyPr wrap="none" rtlCol="0">
            <a:spAutoFit/>
          </a:bodyPr>
          <a:lstStyle/>
          <a:p>
            <a:r>
              <a:rPr lang="en-US" altLang="zh-CN" sz="2100" b="1" spc="225" dirty="0" smtClean="0">
                <a:solidFill>
                  <a:prstClr val="white"/>
                </a:solidFill>
              </a:rPr>
              <a:t>7.2</a:t>
            </a:r>
            <a:r>
              <a:rPr lang="zh-CN" altLang="en-US" sz="2100" b="1" spc="225" dirty="0" smtClean="0">
                <a:solidFill>
                  <a:prstClr val="white"/>
                </a:solidFill>
              </a:rPr>
              <a:t>大数据可视化方法</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2359941" cy="369332"/>
          </a:xfrm>
          <a:prstGeom prst="rect">
            <a:avLst/>
          </a:prstGeom>
          <a:noFill/>
        </p:spPr>
        <p:txBody>
          <a:bodyPr wrap="none" rtlCol="0">
            <a:spAutoFit/>
          </a:bodyPr>
          <a:lstStyle/>
          <a:p>
            <a:r>
              <a:rPr lang="en-US" altLang="zh-CN" b="1" dirty="0">
                <a:solidFill>
                  <a:srgbClr val="3D89BC"/>
                </a:solidFill>
              </a:rPr>
              <a:t>7.2.4</a:t>
            </a:r>
            <a:r>
              <a:rPr lang="zh-CN" altLang="en-US" b="1" dirty="0">
                <a:solidFill>
                  <a:srgbClr val="3D89BC"/>
                </a:solidFill>
              </a:rPr>
              <a:t>多维数据可视化</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9" name="Rectangle 13"/>
          <p:cNvSpPr>
            <a:spLocks noChangeArrowheads="1"/>
          </p:cNvSpPr>
          <p:nvPr/>
        </p:nvSpPr>
        <p:spPr bwMode="auto">
          <a:xfrm>
            <a:off x="-254968"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097" name="Rectangle 17"/>
          <p:cNvSpPr>
            <a:spLocks noChangeArrowheads="1"/>
          </p:cNvSpPr>
          <p:nvPr/>
        </p:nvSpPr>
        <p:spPr bwMode="auto">
          <a:xfrm>
            <a:off x="0" y="697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5"/>
          <p:cNvSpPr>
            <a:spLocks noChangeArrowheads="1"/>
          </p:cNvSpPr>
          <p:nvPr/>
        </p:nvSpPr>
        <p:spPr bwMode="auto">
          <a:xfrm>
            <a:off x="-254968"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5"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7"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4"/>
          <p:cNvSpPr>
            <a:spLocks noChangeArrowheads="1"/>
          </p:cNvSpPr>
          <p:nvPr/>
        </p:nvSpPr>
        <p:spPr bwMode="auto">
          <a:xfrm>
            <a:off x="0" y="1847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7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2" name="Rectangle 4"/>
          <p:cNvSpPr>
            <a:spLocks noChangeArrowheads="1"/>
          </p:cNvSpPr>
          <p:nvPr/>
        </p:nvSpPr>
        <p:spPr bwMode="auto">
          <a:xfrm>
            <a:off x="0" y="2009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7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0" name="Rectangle 5"/>
          <p:cNvSpPr>
            <a:spLocks noChangeArrowheads="1"/>
          </p:cNvSpPr>
          <p:nvPr/>
        </p:nvSpPr>
        <p:spPr bwMode="auto">
          <a:xfrm>
            <a:off x="0" y="3476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3"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4" name="Rectangle 9"/>
          <p:cNvSpPr>
            <a:spLocks noChangeArrowheads="1"/>
          </p:cNvSpPr>
          <p:nvPr/>
        </p:nvSpPr>
        <p:spPr bwMode="auto">
          <a:xfrm>
            <a:off x="0" y="1774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5" name="Rectangle 10"/>
          <p:cNvSpPr>
            <a:spLocks noChangeArrowheads="1"/>
          </p:cNvSpPr>
          <p:nvPr/>
        </p:nvSpPr>
        <p:spPr bwMode="auto">
          <a:xfrm>
            <a:off x="0" y="3060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41" name="组合 40"/>
          <p:cNvGrpSpPr/>
          <p:nvPr/>
        </p:nvGrpSpPr>
        <p:grpSpPr>
          <a:xfrm>
            <a:off x="420852" y="3217838"/>
            <a:ext cx="5322494" cy="2501671"/>
            <a:chOff x="1075082" y="2898463"/>
            <a:chExt cx="5322494" cy="2501671"/>
          </a:xfrm>
        </p:grpSpPr>
        <p:pic>
          <p:nvPicPr>
            <p:cNvPr id="3074" name="图片 45" descr="说明: 说明: C:\Users\Administrator\Desktop\数据可视化图片\3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5082" y="2898463"/>
              <a:ext cx="3521770" cy="2501671"/>
            </a:xfrm>
            <a:prstGeom prst="rect">
              <a:avLst/>
            </a:prstGeom>
            <a:noFill/>
            <a:extLst>
              <a:ext uri="{909E8E84-426E-40DD-AFC4-6F175D3DCCD1}">
                <a14:hiddenFill xmlns:a14="http://schemas.microsoft.com/office/drawing/2010/main">
                  <a:solidFill>
                    <a:srgbClr val="FFFFFF"/>
                  </a:solidFill>
                </a14:hiddenFill>
              </a:ext>
            </a:extLst>
          </p:spPr>
        </p:pic>
        <p:pic>
          <p:nvPicPr>
            <p:cNvPr id="3073" name="图片 46" descr="说明: 说明: C:\Users\Administrator\Desktop\数据可视化图片\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905" y="2898463"/>
              <a:ext cx="1799671" cy="2501671"/>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4"/>
          <p:cNvSpPr>
            <a:spLocks noChangeArrowheads="1"/>
          </p:cNvSpPr>
          <p:nvPr/>
        </p:nvSpPr>
        <p:spPr bwMode="auto">
          <a:xfrm>
            <a:off x="0" y="2495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39"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43"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6" name="矩形 45"/>
          <p:cNvSpPr/>
          <p:nvPr/>
        </p:nvSpPr>
        <p:spPr>
          <a:xfrm>
            <a:off x="365970" y="1215598"/>
            <a:ext cx="4648298" cy="470773"/>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矩形 46"/>
          <p:cNvSpPr/>
          <p:nvPr/>
        </p:nvSpPr>
        <p:spPr>
          <a:xfrm>
            <a:off x="348402" y="1297434"/>
            <a:ext cx="4665865" cy="1477328"/>
          </a:xfrm>
          <a:prstGeom prst="rect">
            <a:avLst/>
          </a:prstGeom>
        </p:spPr>
        <p:txBody>
          <a:bodyPr wrap="square">
            <a:spAutoFit/>
          </a:bodyPr>
          <a:lstStyle/>
          <a:p>
            <a:r>
              <a:rPr lang="en-US" altLang="zh-CN" sz="1600" b="1" dirty="0" smtClean="0">
                <a:solidFill>
                  <a:schemeClr val="bg1"/>
                </a:solidFill>
              </a:rPr>
              <a:t> 1</a:t>
            </a:r>
            <a:r>
              <a:rPr lang="zh-CN" altLang="en-US" sz="1600" b="1" dirty="0" smtClean="0">
                <a:solidFill>
                  <a:schemeClr val="bg1"/>
                </a:solidFill>
              </a:rPr>
              <a:t>、散点图</a:t>
            </a:r>
            <a:r>
              <a:rPr lang="zh-CN" altLang="zh-CN" sz="1600" b="1" dirty="0" smtClean="0">
                <a:solidFill>
                  <a:schemeClr val="bg1"/>
                </a:solidFill>
              </a:rPr>
              <a:t>（</a:t>
            </a:r>
            <a:r>
              <a:rPr lang="zh-CN" altLang="zh-CN" sz="1600" dirty="0"/>
              <a:t> </a:t>
            </a:r>
            <a:r>
              <a:rPr lang="en-US" altLang="zh-CN" sz="1600" b="1" dirty="0" smtClean="0">
                <a:solidFill>
                  <a:schemeClr val="bg1"/>
                </a:solidFill>
              </a:rPr>
              <a:t>Scatter Plot</a:t>
            </a:r>
            <a:r>
              <a:rPr lang="zh-CN" altLang="zh-CN" sz="1600" b="1" dirty="0" smtClean="0">
                <a:solidFill>
                  <a:schemeClr val="bg1"/>
                </a:solidFill>
              </a:rPr>
              <a:t>）</a:t>
            </a:r>
            <a:endParaRPr lang="en-US" altLang="zh-CN" sz="1600" b="1" dirty="0" smtClean="0">
              <a:solidFill>
                <a:schemeClr val="bg1"/>
              </a:solidFill>
            </a:endParaRPr>
          </a:p>
          <a:p>
            <a:endParaRPr lang="en-US" altLang="zh-CN" dirty="0" smtClean="0"/>
          </a:p>
          <a:p>
            <a:r>
              <a:rPr lang="zh-CN" altLang="zh-CN" sz="1400" dirty="0" smtClean="0"/>
              <a:t>散点图</a:t>
            </a:r>
            <a:r>
              <a:rPr lang="zh-CN" altLang="zh-CN" sz="1400" dirty="0"/>
              <a:t>（</a:t>
            </a:r>
            <a:r>
              <a:rPr lang="en-US" altLang="zh-CN" sz="1400" dirty="0"/>
              <a:t>Scatter Plot</a:t>
            </a:r>
            <a:r>
              <a:rPr lang="zh-CN" altLang="zh-CN" sz="1400" dirty="0"/>
              <a:t>）是最为常用的多维可视化方法。二维散点图将多个维度中的两个维度属性值集合映射至两条轴，在二维轴确定的平面内通过图形标记的不同视觉元素来反映其他维度属性</a:t>
            </a:r>
            <a:r>
              <a:rPr lang="zh-CN" altLang="zh-CN" sz="1400" dirty="0" smtClean="0"/>
              <a:t>值</a:t>
            </a:r>
            <a:r>
              <a:rPr lang="zh-CN" altLang="en-US" sz="1400" dirty="0" smtClean="0"/>
              <a:t>。</a:t>
            </a:r>
            <a:endParaRPr lang="zh-CN" altLang="en-US" sz="1400" dirty="0"/>
          </a:p>
        </p:txBody>
      </p:sp>
      <p:sp>
        <p:nvSpPr>
          <p:cNvPr id="19" name="矩形 18"/>
          <p:cNvSpPr/>
          <p:nvPr/>
        </p:nvSpPr>
        <p:spPr>
          <a:xfrm>
            <a:off x="6099469" y="2009775"/>
            <a:ext cx="2615650" cy="2031325"/>
          </a:xfrm>
          <a:prstGeom prst="rect">
            <a:avLst/>
          </a:prstGeom>
        </p:spPr>
        <p:txBody>
          <a:bodyPr wrap="square">
            <a:spAutoFit/>
          </a:bodyPr>
          <a:lstStyle/>
          <a:p>
            <a:r>
              <a:rPr lang="zh-CN" altLang="zh-CN" sz="1400" dirty="0"/>
              <a:t>二维散点图能够展示的维度十分有限，研究者将其扩展到三维空间，通过可旋转的</a:t>
            </a:r>
            <a:r>
              <a:rPr lang="en-US" altLang="zh-CN" sz="1400" dirty="0"/>
              <a:t>Scatter Plot</a:t>
            </a:r>
            <a:r>
              <a:rPr lang="zh-CN" altLang="zh-CN" sz="1400" dirty="0"/>
              <a:t>方块（</a:t>
            </a:r>
            <a:r>
              <a:rPr lang="en-US" altLang="zh-CN" sz="1400" dirty="0"/>
              <a:t>dice</a:t>
            </a:r>
            <a:r>
              <a:rPr lang="zh-CN" altLang="zh-CN" sz="1400" dirty="0"/>
              <a:t>）扩展了可映射维度的数目，如</a:t>
            </a:r>
            <a:r>
              <a:rPr lang="zh-CN" altLang="zh-CN" sz="1400" dirty="0" smtClean="0"/>
              <a:t>图所</a:t>
            </a:r>
            <a:r>
              <a:rPr lang="zh-CN" altLang="zh-CN" sz="1400" dirty="0"/>
              <a:t>示。散点图适合对有限数目的较为重要的维度进行可视化，通常不适于需要对所有维度同时进行展示的情况。</a:t>
            </a:r>
            <a:endParaRPr lang="zh-CN" altLang="zh-CN"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66865" cy="415498"/>
          </a:xfrm>
          <a:prstGeom prst="rect">
            <a:avLst/>
          </a:prstGeom>
          <a:noFill/>
        </p:spPr>
        <p:txBody>
          <a:bodyPr wrap="none" rtlCol="0">
            <a:spAutoFit/>
          </a:bodyPr>
          <a:lstStyle/>
          <a:p>
            <a:r>
              <a:rPr lang="en-US" altLang="zh-CN" sz="2100" b="1" spc="225" dirty="0" smtClean="0">
                <a:solidFill>
                  <a:prstClr val="white"/>
                </a:solidFill>
              </a:rPr>
              <a:t>7.2</a:t>
            </a:r>
            <a:r>
              <a:rPr lang="zh-CN" altLang="en-US" sz="2100" b="1" spc="225" dirty="0" smtClean="0">
                <a:solidFill>
                  <a:prstClr val="white"/>
                </a:solidFill>
              </a:rPr>
              <a:t>大数据可视化方法</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2359941" cy="369332"/>
          </a:xfrm>
          <a:prstGeom prst="rect">
            <a:avLst/>
          </a:prstGeom>
          <a:noFill/>
        </p:spPr>
        <p:txBody>
          <a:bodyPr wrap="none" rtlCol="0">
            <a:spAutoFit/>
          </a:bodyPr>
          <a:lstStyle/>
          <a:p>
            <a:r>
              <a:rPr lang="en-US" altLang="zh-CN" b="1" dirty="0">
                <a:solidFill>
                  <a:srgbClr val="3D89BC"/>
                </a:solidFill>
              </a:rPr>
              <a:t>7.2.4</a:t>
            </a:r>
            <a:r>
              <a:rPr lang="zh-CN" altLang="en-US" b="1" dirty="0">
                <a:solidFill>
                  <a:srgbClr val="3D89BC"/>
                </a:solidFill>
              </a:rPr>
              <a:t>多维数据可视化</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12"/>
          <p:cNvSpPr>
            <a:spLocks noChangeArrowheads="1"/>
          </p:cNvSpPr>
          <p:nvPr/>
        </p:nvSpPr>
        <p:spPr bwMode="auto">
          <a:xfrm>
            <a:off x="-254968" y="2190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9" name="Rectangle 13"/>
          <p:cNvSpPr>
            <a:spLocks noChangeArrowheads="1"/>
          </p:cNvSpPr>
          <p:nvPr/>
        </p:nvSpPr>
        <p:spPr bwMode="auto">
          <a:xfrm>
            <a:off x="-254968"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097" name="Rectangle 17"/>
          <p:cNvSpPr>
            <a:spLocks noChangeArrowheads="1"/>
          </p:cNvSpPr>
          <p:nvPr/>
        </p:nvSpPr>
        <p:spPr bwMode="auto">
          <a:xfrm>
            <a:off x="0" y="697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5"/>
          <p:cNvSpPr>
            <a:spLocks noChangeArrowheads="1"/>
          </p:cNvSpPr>
          <p:nvPr/>
        </p:nvSpPr>
        <p:spPr bwMode="auto">
          <a:xfrm>
            <a:off x="-254968"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5"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7"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4"/>
          <p:cNvSpPr>
            <a:spLocks noChangeArrowheads="1"/>
          </p:cNvSpPr>
          <p:nvPr/>
        </p:nvSpPr>
        <p:spPr bwMode="auto">
          <a:xfrm>
            <a:off x="0" y="1847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7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2" name="Rectangle 4"/>
          <p:cNvSpPr>
            <a:spLocks noChangeArrowheads="1"/>
          </p:cNvSpPr>
          <p:nvPr/>
        </p:nvSpPr>
        <p:spPr bwMode="auto">
          <a:xfrm>
            <a:off x="0" y="2009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7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0" name="Rectangle 5"/>
          <p:cNvSpPr>
            <a:spLocks noChangeArrowheads="1"/>
          </p:cNvSpPr>
          <p:nvPr/>
        </p:nvSpPr>
        <p:spPr bwMode="auto">
          <a:xfrm>
            <a:off x="0" y="3476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3"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4" name="Rectangle 9"/>
          <p:cNvSpPr>
            <a:spLocks noChangeArrowheads="1"/>
          </p:cNvSpPr>
          <p:nvPr/>
        </p:nvSpPr>
        <p:spPr bwMode="auto">
          <a:xfrm>
            <a:off x="0" y="1774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5" name="Rectangle 10"/>
          <p:cNvSpPr>
            <a:spLocks noChangeArrowheads="1"/>
          </p:cNvSpPr>
          <p:nvPr/>
        </p:nvSpPr>
        <p:spPr bwMode="auto">
          <a:xfrm>
            <a:off x="0" y="3060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6"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4"/>
          <p:cNvSpPr>
            <a:spLocks noChangeArrowheads="1"/>
          </p:cNvSpPr>
          <p:nvPr/>
        </p:nvSpPr>
        <p:spPr bwMode="auto">
          <a:xfrm>
            <a:off x="0" y="2495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31" name="组合 30"/>
          <p:cNvGrpSpPr/>
          <p:nvPr/>
        </p:nvGrpSpPr>
        <p:grpSpPr>
          <a:xfrm>
            <a:off x="357187" y="1745195"/>
            <a:ext cx="4665866" cy="2313216"/>
            <a:chOff x="357187" y="2610700"/>
            <a:chExt cx="4665866" cy="2313216"/>
          </a:xfrm>
        </p:grpSpPr>
        <p:sp>
          <p:nvSpPr>
            <p:cNvPr id="42" name="矩形 41"/>
            <p:cNvSpPr/>
            <p:nvPr/>
          </p:nvSpPr>
          <p:spPr>
            <a:xfrm>
              <a:off x="374755" y="2610700"/>
              <a:ext cx="4648298" cy="470773"/>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a:off x="357187" y="2692536"/>
              <a:ext cx="4665865" cy="2231380"/>
            </a:xfrm>
            <a:prstGeom prst="rect">
              <a:avLst/>
            </a:prstGeom>
          </p:spPr>
          <p:txBody>
            <a:bodyPr wrap="square">
              <a:spAutoFit/>
            </a:bodyPr>
            <a:lstStyle/>
            <a:p>
              <a:r>
                <a:rPr lang="en-US" altLang="zh-CN" sz="1600" b="1" dirty="0" smtClean="0">
                  <a:solidFill>
                    <a:schemeClr val="bg1"/>
                  </a:solidFill>
                </a:rPr>
                <a:t> 2</a:t>
              </a:r>
              <a:r>
                <a:rPr lang="zh-CN" altLang="en-US" sz="1600" b="1" dirty="0" smtClean="0">
                  <a:solidFill>
                    <a:schemeClr val="bg1"/>
                  </a:solidFill>
                </a:rPr>
                <a:t>、</a:t>
              </a:r>
              <a:r>
                <a:rPr lang="zh-CN" altLang="zh-CN" sz="1600" b="1" dirty="0" smtClean="0">
                  <a:solidFill>
                    <a:schemeClr val="bg1"/>
                  </a:solidFill>
                </a:rPr>
                <a:t>投影</a:t>
              </a:r>
              <a:r>
                <a:rPr lang="zh-CN" altLang="zh-CN" sz="1600" b="1" dirty="0">
                  <a:solidFill>
                    <a:schemeClr val="bg1"/>
                  </a:solidFill>
                </a:rPr>
                <a:t>（</a:t>
              </a:r>
              <a:r>
                <a:rPr lang="en-US" altLang="zh-CN" sz="1600" b="1" dirty="0">
                  <a:solidFill>
                    <a:schemeClr val="bg1"/>
                  </a:solidFill>
                </a:rPr>
                <a:t>Projection</a:t>
              </a:r>
              <a:r>
                <a:rPr lang="zh-CN" altLang="zh-CN" sz="1600" b="1" dirty="0" smtClean="0">
                  <a:solidFill>
                    <a:schemeClr val="bg1"/>
                  </a:solidFill>
                </a:rPr>
                <a:t>）</a:t>
              </a:r>
              <a:endParaRPr lang="en-US" altLang="zh-CN" sz="1600" b="1" dirty="0" smtClean="0">
                <a:solidFill>
                  <a:schemeClr val="bg1"/>
                </a:solidFill>
              </a:endParaRPr>
            </a:p>
            <a:p>
              <a:endParaRPr lang="en-US" altLang="zh-CN" dirty="0" smtClean="0"/>
            </a:p>
            <a:p>
              <a:pPr>
                <a:lnSpc>
                  <a:spcPct val="150000"/>
                </a:lnSpc>
              </a:pPr>
              <a:r>
                <a:rPr lang="zh-CN" altLang="en-US" sz="1400" dirty="0" smtClean="0"/>
                <a:t>投影</a:t>
              </a:r>
              <a:r>
                <a:rPr lang="zh-CN" altLang="zh-CN" sz="1400" dirty="0" smtClean="0"/>
                <a:t>是</a:t>
              </a:r>
              <a:r>
                <a:rPr lang="zh-CN" altLang="zh-CN" sz="1400" dirty="0"/>
                <a:t>能够同时展示多维的可视化方法之一</a:t>
              </a:r>
              <a:r>
                <a:rPr lang="zh-CN" altLang="zh-CN" sz="1400" dirty="0" smtClean="0"/>
                <a:t>。</a:t>
              </a:r>
              <a:r>
                <a:rPr lang="en-US" altLang="zh-CN" sz="1400" dirty="0" smtClean="0"/>
                <a:t>VaR</a:t>
              </a:r>
              <a:r>
                <a:rPr lang="zh-CN" altLang="zh-CN" sz="1400" dirty="0"/>
                <a:t>将各维度属性列集合通过投影函数映射到一个方块形图形标记中，并根据维度之间的关联度对各个小方块进行布局</a:t>
              </a:r>
              <a:r>
                <a:rPr lang="zh-CN" altLang="zh-CN" sz="1400" dirty="0" smtClean="0"/>
                <a:t>。</a:t>
              </a:r>
              <a:endParaRPr lang="en-US" altLang="zh-CN" sz="1400" dirty="0" smtClean="0"/>
            </a:p>
            <a:p>
              <a:pPr>
                <a:lnSpc>
                  <a:spcPct val="150000"/>
                </a:lnSpc>
              </a:pPr>
              <a:r>
                <a:rPr lang="zh-CN" altLang="zh-CN" sz="1400" dirty="0" smtClean="0"/>
                <a:t>基于</a:t>
              </a:r>
              <a:r>
                <a:rPr lang="zh-CN" altLang="zh-CN" sz="1400" dirty="0"/>
                <a:t>投影的多维可视化方法一方面反映了维度属性值的分布规律，同时也直观地展示了多维度之间的语义</a:t>
              </a:r>
              <a:r>
                <a:rPr lang="zh-CN" altLang="zh-CN" sz="1400" dirty="0" smtClean="0"/>
                <a:t>关系。</a:t>
              </a:r>
              <a:endParaRPr lang="zh-CN" altLang="en-US" sz="1400" dirty="0"/>
            </a:p>
          </p:txBody>
        </p:sp>
      </p:grpSp>
      <p:pic>
        <p:nvPicPr>
          <p:cNvPr id="4098" name="图片 47" descr="说明: 说明: C:\Users\Administrator\Desktop\数据可视化图片\3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27434" y="1745195"/>
            <a:ext cx="3491864" cy="344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1"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4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66865" cy="415498"/>
          </a:xfrm>
          <a:prstGeom prst="rect">
            <a:avLst/>
          </a:prstGeom>
          <a:noFill/>
        </p:spPr>
        <p:txBody>
          <a:bodyPr wrap="none" rtlCol="0">
            <a:spAutoFit/>
          </a:bodyPr>
          <a:lstStyle/>
          <a:p>
            <a:r>
              <a:rPr lang="en-US" altLang="zh-CN" sz="2100" b="1" spc="225" dirty="0" smtClean="0">
                <a:solidFill>
                  <a:prstClr val="white"/>
                </a:solidFill>
              </a:rPr>
              <a:t>7.2</a:t>
            </a:r>
            <a:r>
              <a:rPr lang="zh-CN" altLang="en-US" sz="2100" b="1" spc="225" dirty="0" smtClean="0">
                <a:solidFill>
                  <a:prstClr val="white"/>
                </a:solidFill>
              </a:rPr>
              <a:t>大数据可视化方法</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2359941" cy="369332"/>
          </a:xfrm>
          <a:prstGeom prst="rect">
            <a:avLst/>
          </a:prstGeom>
          <a:noFill/>
        </p:spPr>
        <p:txBody>
          <a:bodyPr wrap="none" rtlCol="0">
            <a:spAutoFit/>
          </a:bodyPr>
          <a:lstStyle/>
          <a:p>
            <a:r>
              <a:rPr lang="en-US" altLang="zh-CN" b="1" dirty="0">
                <a:solidFill>
                  <a:srgbClr val="3D89BC"/>
                </a:solidFill>
              </a:rPr>
              <a:t>7.2.4</a:t>
            </a:r>
            <a:r>
              <a:rPr lang="zh-CN" altLang="en-US" b="1" dirty="0">
                <a:solidFill>
                  <a:srgbClr val="3D89BC"/>
                </a:solidFill>
              </a:rPr>
              <a:t>多维数据可视化</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12"/>
          <p:cNvSpPr>
            <a:spLocks noChangeArrowheads="1"/>
          </p:cNvSpPr>
          <p:nvPr/>
        </p:nvSpPr>
        <p:spPr bwMode="auto">
          <a:xfrm>
            <a:off x="-254968" y="2190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4097" name="Rectangle 17"/>
          <p:cNvSpPr>
            <a:spLocks noChangeArrowheads="1"/>
          </p:cNvSpPr>
          <p:nvPr/>
        </p:nvSpPr>
        <p:spPr bwMode="auto">
          <a:xfrm>
            <a:off x="0" y="697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5"/>
          <p:cNvSpPr>
            <a:spLocks noChangeArrowheads="1"/>
          </p:cNvSpPr>
          <p:nvPr/>
        </p:nvSpPr>
        <p:spPr bwMode="auto">
          <a:xfrm>
            <a:off x="-254968"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5"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7"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4"/>
          <p:cNvSpPr>
            <a:spLocks noChangeArrowheads="1"/>
          </p:cNvSpPr>
          <p:nvPr/>
        </p:nvSpPr>
        <p:spPr bwMode="auto">
          <a:xfrm>
            <a:off x="0" y="1847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7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2" name="Rectangle 4"/>
          <p:cNvSpPr>
            <a:spLocks noChangeArrowheads="1"/>
          </p:cNvSpPr>
          <p:nvPr/>
        </p:nvSpPr>
        <p:spPr bwMode="auto">
          <a:xfrm>
            <a:off x="0" y="2009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7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3"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4" name="Rectangle 9"/>
          <p:cNvSpPr>
            <a:spLocks noChangeArrowheads="1"/>
          </p:cNvSpPr>
          <p:nvPr/>
        </p:nvSpPr>
        <p:spPr bwMode="auto">
          <a:xfrm>
            <a:off x="0" y="1774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5" name="Rectangle 10"/>
          <p:cNvSpPr>
            <a:spLocks noChangeArrowheads="1"/>
          </p:cNvSpPr>
          <p:nvPr/>
        </p:nvSpPr>
        <p:spPr bwMode="auto">
          <a:xfrm>
            <a:off x="0" y="3060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6"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4"/>
          <p:cNvSpPr>
            <a:spLocks noChangeArrowheads="1"/>
          </p:cNvSpPr>
          <p:nvPr/>
        </p:nvSpPr>
        <p:spPr bwMode="auto">
          <a:xfrm>
            <a:off x="0" y="2495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31" name="组合 30"/>
          <p:cNvGrpSpPr/>
          <p:nvPr/>
        </p:nvGrpSpPr>
        <p:grpSpPr>
          <a:xfrm>
            <a:off x="357187" y="1322521"/>
            <a:ext cx="4665866" cy="697389"/>
            <a:chOff x="357187" y="2610700"/>
            <a:chExt cx="4665866" cy="697389"/>
          </a:xfrm>
        </p:grpSpPr>
        <p:sp>
          <p:nvSpPr>
            <p:cNvPr id="42" name="矩形 41"/>
            <p:cNvSpPr/>
            <p:nvPr/>
          </p:nvSpPr>
          <p:spPr>
            <a:xfrm>
              <a:off x="374755" y="2610700"/>
              <a:ext cx="4648298" cy="470773"/>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a:off x="357187" y="2692536"/>
              <a:ext cx="4665865" cy="615553"/>
            </a:xfrm>
            <a:prstGeom prst="rect">
              <a:avLst/>
            </a:prstGeom>
          </p:spPr>
          <p:txBody>
            <a:bodyPr wrap="square">
              <a:spAutoFit/>
            </a:bodyPr>
            <a:lstStyle/>
            <a:p>
              <a:r>
                <a:rPr lang="en-US" altLang="zh-CN" sz="1600" b="1" dirty="0" smtClean="0">
                  <a:solidFill>
                    <a:schemeClr val="bg1"/>
                  </a:solidFill>
                </a:rPr>
                <a:t> 3</a:t>
              </a:r>
              <a:r>
                <a:rPr lang="zh-CN" altLang="en-US" sz="1600" b="1" dirty="0" smtClean="0">
                  <a:solidFill>
                    <a:schemeClr val="bg1"/>
                  </a:solidFill>
                </a:rPr>
                <a:t>、平行坐标</a:t>
              </a:r>
              <a:r>
                <a:rPr lang="zh-CN" altLang="zh-CN" sz="1600" b="1" dirty="0">
                  <a:solidFill>
                    <a:schemeClr val="bg1"/>
                  </a:solidFill>
                </a:rPr>
                <a:t>（</a:t>
              </a:r>
              <a:r>
                <a:rPr lang="en-US" altLang="zh-CN" sz="1600" b="1" dirty="0">
                  <a:solidFill>
                    <a:schemeClr val="bg1"/>
                  </a:solidFill>
                </a:rPr>
                <a:t>Parallel Coordinates</a:t>
              </a:r>
              <a:r>
                <a:rPr lang="zh-CN" altLang="zh-CN" sz="1600" b="1" dirty="0">
                  <a:solidFill>
                    <a:schemeClr val="bg1"/>
                  </a:solidFill>
                </a:rPr>
                <a:t>）</a:t>
              </a:r>
              <a:endParaRPr lang="en-US" altLang="zh-CN" sz="1600" b="1" dirty="0" smtClean="0">
                <a:solidFill>
                  <a:schemeClr val="bg1"/>
                </a:solidFill>
              </a:endParaRPr>
            </a:p>
            <a:p>
              <a:endParaRPr lang="en-US" altLang="zh-CN" dirty="0" smtClean="0"/>
            </a:p>
          </p:txBody>
        </p:sp>
      </p:grpSp>
      <p:sp>
        <p:nvSpPr>
          <p:cNvPr id="32" name="矩形 31"/>
          <p:cNvSpPr/>
          <p:nvPr/>
        </p:nvSpPr>
        <p:spPr>
          <a:xfrm>
            <a:off x="374755" y="1899362"/>
            <a:ext cx="4572000" cy="1156855"/>
          </a:xfrm>
          <a:prstGeom prst="rect">
            <a:avLst/>
          </a:prstGeom>
        </p:spPr>
        <p:txBody>
          <a:bodyPr>
            <a:spAutoFit/>
          </a:bodyPr>
          <a:lstStyle/>
          <a:p>
            <a:pPr>
              <a:lnSpc>
                <a:spcPct val="150000"/>
              </a:lnSpc>
            </a:pPr>
            <a:r>
              <a:rPr lang="zh-CN" altLang="zh-CN" sz="1600" dirty="0" smtClean="0"/>
              <a:t>平行坐标是</a:t>
            </a:r>
            <a:r>
              <a:rPr lang="zh-CN" altLang="zh-CN" sz="1600" dirty="0"/>
              <a:t>研究和应用最为广泛的一种多维可视化技术</a:t>
            </a:r>
            <a:r>
              <a:rPr lang="zh-CN" altLang="zh-CN" sz="1600" dirty="0" smtClean="0"/>
              <a:t>，将</a:t>
            </a:r>
            <a:r>
              <a:rPr lang="zh-CN" altLang="zh-CN" sz="1600" dirty="0"/>
              <a:t>维度与坐标轴建立映射，在多个平行轴之间以直线或曲线映射表示多维信息。</a:t>
            </a:r>
            <a:endParaRPr lang="zh-CN" altLang="en-US" sz="1600" dirty="0"/>
          </a:p>
        </p:txBody>
      </p:sp>
      <p:pic>
        <p:nvPicPr>
          <p:cNvPr id="4099" name="Picture 3" descr="说明: E:\海婷\董亚峰\大数据\排版文件\大数据最终图\11-16.tif"/>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658928" y="1322521"/>
            <a:ext cx="23463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组合 43"/>
          <p:cNvGrpSpPr/>
          <p:nvPr/>
        </p:nvGrpSpPr>
        <p:grpSpPr>
          <a:xfrm>
            <a:off x="455612" y="3708851"/>
            <a:ext cx="4752975" cy="1114425"/>
            <a:chOff x="452232" y="3446346"/>
            <a:chExt cx="4752975" cy="1114425"/>
          </a:xfrm>
        </p:grpSpPr>
        <p:pic>
          <p:nvPicPr>
            <p:cNvPr id="4101" name="图片 49" descr="说明: 说明: C:\Users\Administrator\Desktop\数据可视化图片\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32" y="3446346"/>
              <a:ext cx="308610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图片 50" descr="说明: 说明: C:\Users\Administrator\Desktop\数据可视化图片\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8332" y="3489208"/>
              <a:ext cx="1666875" cy="1028700"/>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Rectangle 7"/>
          <p:cNvSpPr>
            <a:spLocks noChangeArrowheads="1"/>
          </p:cNvSpPr>
          <p:nvPr/>
        </p:nvSpPr>
        <p:spPr bwMode="auto">
          <a:xfrm>
            <a:off x="0" y="2632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43" name="组合 42"/>
          <p:cNvGrpSpPr/>
          <p:nvPr/>
        </p:nvGrpSpPr>
        <p:grpSpPr>
          <a:xfrm>
            <a:off x="1139031" y="4942422"/>
            <a:ext cx="3486150" cy="923925"/>
            <a:chOff x="452232" y="4684153"/>
            <a:chExt cx="3486150" cy="923925"/>
          </a:xfrm>
        </p:grpSpPr>
        <p:pic>
          <p:nvPicPr>
            <p:cNvPr id="4105" name="图片 51" descr="说明: 说明: C:\Users\Administrator\Desktop\数据可视化图片\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232" y="4684153"/>
              <a:ext cx="1647825" cy="9239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图片 52" descr="说明: 说明: C:\Users\Administrator\Desktop\数据可视化图片\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0057" y="4684153"/>
              <a:ext cx="18383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1"/>
          <p:cNvSpPr>
            <a:spLocks noChangeArrowheads="1"/>
          </p:cNvSpPr>
          <p:nvPr/>
        </p:nvSpPr>
        <p:spPr bwMode="auto">
          <a:xfrm>
            <a:off x="0" y="1412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7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5" name="矩形 54"/>
          <p:cNvSpPr/>
          <p:nvPr/>
        </p:nvSpPr>
        <p:spPr>
          <a:xfrm>
            <a:off x="5532978" y="3280507"/>
            <a:ext cx="2441694" cy="338554"/>
          </a:xfrm>
          <a:prstGeom prst="rect">
            <a:avLst/>
          </a:prstGeom>
          <a:solidFill>
            <a:srgbClr val="3D89BC"/>
          </a:solidFill>
        </p:spPr>
        <p:txBody>
          <a:bodyPr wrap="none">
            <a:spAutoFit/>
          </a:bodyPr>
          <a:lstStyle/>
          <a:p>
            <a:r>
              <a:rPr lang="zh-CN" altLang="en-US" sz="1600" dirty="0" smtClean="0">
                <a:solidFill>
                  <a:prstClr val="white"/>
                </a:solidFill>
              </a:rPr>
              <a:t>平行坐标多维可视化技术</a:t>
            </a:r>
            <a:endParaRPr lang="zh-CN" altLang="en-US" sz="1600" dirty="0">
              <a:solidFill>
                <a:prstClr val="white"/>
              </a:solidFill>
            </a:endParaRPr>
          </a:p>
        </p:txBody>
      </p:sp>
      <p:sp>
        <p:nvSpPr>
          <p:cNvPr id="56" name="矩形 55"/>
          <p:cNvSpPr/>
          <p:nvPr/>
        </p:nvSpPr>
        <p:spPr>
          <a:xfrm>
            <a:off x="5532978" y="3973677"/>
            <a:ext cx="2723823" cy="584775"/>
          </a:xfrm>
          <a:prstGeom prst="rect">
            <a:avLst/>
          </a:prstGeom>
          <a:solidFill>
            <a:srgbClr val="3D89BC"/>
          </a:solidFill>
        </p:spPr>
        <p:txBody>
          <a:bodyPr wrap="square">
            <a:spAutoFit/>
          </a:bodyPr>
          <a:lstStyle/>
          <a:p>
            <a:r>
              <a:rPr lang="zh-CN" altLang="en-US" sz="1600" dirty="0" smtClean="0">
                <a:solidFill>
                  <a:prstClr val="white"/>
                </a:solidFill>
              </a:rPr>
              <a:t>集成了散点图和柱状图的平行坐标工具</a:t>
            </a:r>
            <a:endParaRPr lang="zh-CN" altLang="en-US" sz="1600" dirty="0">
              <a:solidFill>
                <a:prstClr val="white"/>
              </a:solidFill>
            </a:endParaRPr>
          </a:p>
        </p:txBody>
      </p:sp>
      <p:sp>
        <p:nvSpPr>
          <p:cNvPr id="57" name="矩形 56"/>
          <p:cNvSpPr/>
          <p:nvPr/>
        </p:nvSpPr>
        <p:spPr>
          <a:xfrm>
            <a:off x="5532977" y="5303506"/>
            <a:ext cx="2723823" cy="338554"/>
          </a:xfrm>
          <a:prstGeom prst="rect">
            <a:avLst/>
          </a:prstGeom>
          <a:solidFill>
            <a:srgbClr val="3D89BC"/>
          </a:solidFill>
        </p:spPr>
        <p:txBody>
          <a:bodyPr wrap="square">
            <a:spAutoFit/>
          </a:bodyPr>
          <a:lstStyle/>
          <a:p>
            <a:r>
              <a:rPr lang="zh-CN" altLang="en-US" sz="1600" dirty="0" smtClean="0">
                <a:solidFill>
                  <a:prstClr val="white"/>
                </a:solidFill>
              </a:rPr>
              <a:t>平行坐标图聚簇可视化</a:t>
            </a:r>
            <a:endParaRPr lang="zh-CN" altLang="en-US" sz="1600" dirty="0">
              <a:solidFill>
                <a:prstClr val="white"/>
              </a:solidFill>
            </a:endParaRPr>
          </a:p>
        </p:txBody>
      </p:sp>
      <p:pic>
        <p:nvPicPr>
          <p:cNvPr id="51" name="27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54" name="Imagen 27">
            <a:hlinkClick r:id="" action="ppaction://hlinkshowjump?jump=next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Imagen 28">
            <a:hlinkClick r:id="" action="ppaction://hlinkshowjump?jump=previous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966177"/>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01852" y="1169836"/>
              <a:ext cx="2140281" cy="523220"/>
            </a:xfrm>
            <a:prstGeom prst="rect">
              <a:avLst/>
            </a:prstGeom>
            <a:noFill/>
          </p:spPr>
          <p:txBody>
            <a:bodyPr wrap="none" rtlCol="0">
              <a:spAutoFit/>
            </a:bodyPr>
            <a:lstStyle/>
            <a:p>
              <a:pPr algn="ctr"/>
              <a:r>
                <a:rPr lang="zh-CN" altLang="en-US" sz="2800" dirty="0" smtClean="0">
                  <a:solidFill>
                    <a:schemeClr val="accent4"/>
                  </a:solidFill>
                </a:rPr>
                <a:t>第七章　大数据概念与应用</a:t>
              </a:r>
              <a:endParaRPr lang="zh-CN" altLang="en-US" sz="2800" dirty="0">
                <a:solidFill>
                  <a:schemeClr val="accent4"/>
                </a:solidFill>
              </a:endParaRPr>
            </a:p>
          </p:txBody>
        </p:sp>
      </p:grpSp>
      <p:grpSp>
        <p:nvGrpSpPr>
          <p:cNvPr id="2" name="组合 1"/>
          <p:cNvGrpSpPr/>
          <p:nvPr/>
        </p:nvGrpSpPr>
        <p:grpSpPr>
          <a:xfrm>
            <a:off x="1754534" y="2609237"/>
            <a:ext cx="5707197" cy="2068385"/>
            <a:chOff x="1807265" y="2462595"/>
            <a:chExt cx="5707197" cy="2068385"/>
          </a:xfrm>
        </p:grpSpPr>
        <p:grpSp>
          <p:nvGrpSpPr>
            <p:cNvPr id="67" name="组合 66"/>
            <p:cNvGrpSpPr/>
            <p:nvPr/>
          </p:nvGrpSpPr>
          <p:grpSpPr>
            <a:xfrm>
              <a:off x="1807265" y="2462595"/>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038011" cy="415498"/>
              </a:xfrm>
              <a:prstGeom prst="rect">
                <a:avLst/>
              </a:prstGeom>
            </p:spPr>
            <p:txBody>
              <a:bodyPr wrap="none">
                <a:spAutoFit/>
              </a:bodyPr>
              <a:lstStyle/>
              <a:p>
                <a:r>
                  <a:rPr lang="en-US" altLang="zh-CN" sz="2100" spc="225" dirty="0" smtClean="0">
                    <a:latin typeface="微软雅黑" panose="020B0503020204020204" pitchFamily="34" charset="-122"/>
                    <a:ea typeface="微软雅黑" panose="020B0503020204020204" pitchFamily="34" charset="-122"/>
                  </a:rPr>
                  <a:t>7.1</a:t>
                </a:r>
                <a:r>
                  <a:rPr lang="zh-CN" altLang="en-US" sz="2100" spc="225" dirty="0">
                    <a:latin typeface="微软雅黑" panose="020B0503020204020204" pitchFamily="34" charset="-122"/>
                    <a:ea typeface="微软雅黑" panose="020B0503020204020204" pitchFamily="34" charset="-122"/>
                  </a:rPr>
                  <a:t>　</a:t>
                </a:r>
                <a:r>
                  <a:rPr lang="zh-CN" altLang="en-US" sz="2100" spc="225" dirty="0" smtClean="0">
                    <a:latin typeface="微软雅黑" panose="020B0503020204020204" pitchFamily="34" charset="-122"/>
                    <a:ea typeface="微软雅黑" panose="020B0503020204020204" pitchFamily="34" charset="-122"/>
                  </a:rPr>
                  <a:t>数据可视化基础</a:t>
                </a:r>
                <a:endParaRPr lang="zh-CN" altLang="en-US" sz="2100" spc="225" dirty="0">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807265" y="301228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p:spPr>
            <p:txBody>
              <a:bodyPr wrap="none">
                <a:spAutoFit/>
              </a:bodyPr>
              <a:lstStyle/>
              <a:p>
                <a:r>
                  <a:rPr lang="en-US" altLang="zh-CN" sz="2100" spc="225" dirty="0" smtClean="0">
                    <a:latin typeface="微软雅黑" panose="020B0503020204020204" pitchFamily="34" charset="-122"/>
                    <a:ea typeface="微软雅黑" panose="020B0503020204020204" pitchFamily="34" charset="-122"/>
                  </a:rPr>
                  <a:t>7.2</a:t>
                </a:r>
                <a:r>
                  <a:rPr lang="zh-CN" altLang="en-US" sz="2100" spc="225" dirty="0" smtClean="0">
                    <a:latin typeface="微软雅黑" panose="020B0503020204020204" pitchFamily="34" charset="-122"/>
                    <a:ea typeface="微软雅黑" panose="020B0503020204020204" pitchFamily="34" charset="-122"/>
                  </a:rPr>
                  <a:t>　大数据可视化方法</a:t>
                </a:r>
                <a:endParaRPr lang="zh-CN" altLang="en-US" sz="2100" spc="225" dirty="0">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807265" y="35727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4230645"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7.3</a:t>
                </a:r>
                <a:r>
                  <a:rPr lang="zh-CN" altLang="en-US" sz="2100" spc="225" dirty="0" smtClean="0">
                    <a:solidFill>
                      <a:schemeClr val="bg1"/>
                    </a:solidFill>
                    <a:latin typeface="微软雅黑" panose="020B0503020204020204" pitchFamily="34" charset="-122"/>
                    <a:ea typeface="微软雅黑" panose="020B0503020204020204" pitchFamily="34" charset="-122"/>
                  </a:rPr>
                  <a:t>　大数据可视化软件与工具</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72" name="组合 71"/>
            <p:cNvGrpSpPr/>
            <p:nvPr/>
          </p:nvGrpSpPr>
          <p:grpSpPr>
            <a:xfrm>
              <a:off x="1821063" y="4115482"/>
              <a:ext cx="5693399" cy="415498"/>
              <a:chOff x="1821063" y="3615174"/>
              <a:chExt cx="5693399" cy="415498"/>
            </a:xfrm>
          </p:grpSpPr>
          <p:sp>
            <p:nvSpPr>
              <p:cNvPr id="65" name="圆角矩形 64"/>
              <p:cNvSpPr/>
              <p:nvPr/>
            </p:nvSpPr>
            <p:spPr>
              <a:xfrm>
                <a:off x="1821063" y="361949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1350"/>
              </a:p>
            </p:txBody>
          </p:sp>
          <p:sp>
            <p:nvSpPr>
              <p:cNvPr id="66" name="矩形 65"/>
              <p:cNvSpPr/>
              <p:nvPr/>
            </p:nvSpPr>
            <p:spPr>
              <a:xfrm>
                <a:off x="1890538" y="3615174"/>
                <a:ext cx="780983" cy="415498"/>
              </a:xfrm>
              <a:prstGeom prst="rect">
                <a:avLst/>
              </a:prstGeom>
            </p:spPr>
            <p:txBody>
              <a:bodyPr wrap="none">
                <a:spAutoFit/>
              </a:bodyPr>
              <a:lstStyle/>
              <a:p>
                <a:pPr algn="just"/>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45" name="Imagen 5" descr="C:\Users\Design\Documents\Edu\Product Launch\shadown.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54388" y="6045791"/>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55"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961341" cy="415498"/>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大数据可视化软件与工具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1328377" cy="369332"/>
          </a:xfrm>
          <a:prstGeom prst="rect">
            <a:avLst/>
          </a:prstGeom>
          <a:noFill/>
        </p:spPr>
        <p:txBody>
          <a:bodyPr wrap="none" rtlCol="0">
            <a:spAutoFit/>
          </a:bodyPr>
          <a:lstStyle/>
          <a:p>
            <a:r>
              <a:rPr lang="en-US" altLang="zh-CN" b="1" dirty="0">
                <a:solidFill>
                  <a:srgbClr val="3D89BC"/>
                </a:solidFill>
              </a:rPr>
              <a:t>7.3.1Excel</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 name="矩形 16"/>
          <p:cNvSpPr/>
          <p:nvPr/>
        </p:nvSpPr>
        <p:spPr>
          <a:xfrm>
            <a:off x="864389" y="4545356"/>
            <a:ext cx="4562475" cy="4010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t>利用</a:t>
            </a:r>
            <a:r>
              <a:rPr lang="en-US" altLang="zh-CN" sz="1600" dirty="0" smtClean="0"/>
              <a:t>Excel</a:t>
            </a:r>
            <a:r>
              <a:rPr lang="zh-CN" altLang="en-US" sz="1600" dirty="0" smtClean="0"/>
              <a:t>的可视化规则实现数据的可视化展示</a:t>
            </a:r>
            <a:endParaRPr lang="zh-CN" altLang="en-US" sz="1600" dirty="0"/>
          </a:p>
        </p:txBody>
      </p:sp>
      <p:grpSp>
        <p:nvGrpSpPr>
          <p:cNvPr id="27" name="组合 26"/>
          <p:cNvGrpSpPr/>
          <p:nvPr/>
        </p:nvGrpSpPr>
        <p:grpSpPr>
          <a:xfrm>
            <a:off x="864389" y="3221381"/>
            <a:ext cx="4562475" cy="1323975"/>
            <a:chOff x="2067728" y="1565155"/>
            <a:chExt cx="4562475" cy="1323975"/>
          </a:xfrm>
        </p:grpSpPr>
        <p:pic>
          <p:nvPicPr>
            <p:cNvPr id="13"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067728" y="1612780"/>
              <a:ext cx="117157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61" descr="说明: C:\Documents and Settings\Administrator\桌面\11-19.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9303" y="1565155"/>
              <a:ext cx="3390900" cy="132397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030" name="Picture 6" descr="说明: 11-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389" y="5029151"/>
            <a:ext cx="2019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60" descr="说明: E:\海婷\董亚峰\大数据\排版文件\大数据最终图\11-21.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9533" y="3269006"/>
            <a:ext cx="2543175" cy="106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矩形 33"/>
          <p:cNvSpPr/>
          <p:nvPr/>
        </p:nvSpPr>
        <p:spPr>
          <a:xfrm>
            <a:off x="3407564" y="5182653"/>
            <a:ext cx="2019300" cy="4010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t>Excel</a:t>
            </a:r>
            <a:r>
              <a:rPr lang="zh-CN" altLang="en-US" sz="1600" dirty="0" smtClean="0"/>
              <a:t>图表样式</a:t>
            </a:r>
            <a:endParaRPr lang="zh-CN" altLang="en-US" sz="1600" dirty="0"/>
          </a:p>
        </p:txBody>
      </p:sp>
      <p:sp>
        <p:nvSpPr>
          <p:cNvPr id="35" name="矩形 34"/>
          <p:cNvSpPr/>
          <p:nvPr/>
        </p:nvSpPr>
        <p:spPr>
          <a:xfrm>
            <a:off x="5729533" y="4497731"/>
            <a:ext cx="2543175" cy="10859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t>利用</a:t>
            </a:r>
            <a:r>
              <a:rPr lang="en-US" altLang="zh-CN" sz="1600" dirty="0" smtClean="0"/>
              <a:t>Excel</a:t>
            </a:r>
            <a:r>
              <a:rPr lang="zh-CN" altLang="en-US" sz="1600" dirty="0" smtClean="0"/>
              <a:t>图表中的折线图制作的“工资”和“年龄”数据展示</a:t>
            </a:r>
            <a:endParaRPr lang="zh-CN" altLang="en-US" sz="1600" dirty="0"/>
          </a:p>
        </p:txBody>
      </p:sp>
      <p:sp>
        <p:nvSpPr>
          <p:cNvPr id="36" name="矩形 35"/>
          <p:cNvSpPr/>
          <p:nvPr/>
        </p:nvSpPr>
        <p:spPr>
          <a:xfrm>
            <a:off x="545895" y="1415605"/>
            <a:ext cx="7981577" cy="1346907"/>
          </a:xfrm>
          <a:prstGeom prst="rect">
            <a:avLst/>
          </a:prstGeom>
          <a:solidFill>
            <a:schemeClr val="bg1">
              <a:lumMod val="85000"/>
            </a:schemeClr>
          </a:solidFill>
        </p:spPr>
        <p:txBody>
          <a:bodyPr wrap="square">
            <a:spAutoFit/>
          </a:bodyPr>
          <a:lstStyle/>
          <a:p>
            <a:pPr>
              <a:lnSpc>
                <a:spcPct val="150000"/>
              </a:lnSpc>
            </a:pPr>
            <a:r>
              <a:rPr lang="en-US" altLang="zh-CN" sz="1400" dirty="0"/>
              <a:t>Excel</a:t>
            </a:r>
            <a:r>
              <a:rPr lang="zh-CN" altLang="zh-CN" sz="1400" dirty="0"/>
              <a:t>是</a:t>
            </a:r>
            <a:r>
              <a:rPr lang="en-US" altLang="zh-CN" sz="1400" dirty="0"/>
              <a:t>Microsoft Office</a:t>
            </a:r>
            <a:r>
              <a:rPr lang="zh-CN" altLang="zh-CN" sz="1400" dirty="0"/>
              <a:t>的组件之一，是由</a:t>
            </a:r>
            <a:r>
              <a:rPr lang="en-US" altLang="zh-CN" sz="1400" dirty="0"/>
              <a:t>Microsoft</a:t>
            </a:r>
            <a:r>
              <a:rPr lang="zh-CN" altLang="zh-CN" sz="1400" dirty="0"/>
              <a:t>为</a:t>
            </a:r>
            <a:r>
              <a:rPr lang="en-US" altLang="zh-CN" sz="1400" dirty="0"/>
              <a:t>Windows</a:t>
            </a:r>
            <a:r>
              <a:rPr lang="zh-CN" altLang="zh-CN" sz="1400" dirty="0"/>
              <a:t>和</a:t>
            </a:r>
            <a:r>
              <a:rPr lang="en-US" altLang="zh-CN" sz="1400" dirty="0"/>
              <a:t>Apple Macintosh</a:t>
            </a:r>
            <a:r>
              <a:rPr lang="zh-CN" altLang="zh-CN" sz="1400" dirty="0"/>
              <a:t>操作系统的计算机编写和运行的一款表格计算软件。</a:t>
            </a:r>
            <a:r>
              <a:rPr lang="en-US" altLang="zh-CN" sz="1400" dirty="0"/>
              <a:t>Excel </a:t>
            </a:r>
            <a:r>
              <a:rPr lang="zh-CN" altLang="zh-CN" sz="1400" dirty="0"/>
              <a:t>是微软办公套装软件的一个重要组成部分，它可以进行各种数据的处理、统计分析、数据可视化显示及辅助决策操作，广泛地应用于管理、统计、财经、金融等众多领域。</a:t>
            </a:r>
            <a:endParaRPr lang="zh-CN" altLang="en-US" sz="1400" dirty="0">
              <a:solidFill>
                <a:prstClr val="black">
                  <a:lumMod val="75000"/>
                  <a:lumOff val="25000"/>
                </a:prstClr>
              </a:solidFill>
            </a:endParaRPr>
          </a:p>
        </p:txBody>
      </p:sp>
      <p:pic>
        <p:nvPicPr>
          <p:cNvPr id="26"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30"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019300"/>
            <a:ext cx="9144000" cy="48387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文本框 6"/>
          <p:cNvSpPr txBox="1"/>
          <p:nvPr/>
        </p:nvSpPr>
        <p:spPr>
          <a:xfrm>
            <a:off x="2379963" y="2234611"/>
            <a:ext cx="1362874" cy="707886"/>
          </a:xfrm>
          <a:prstGeom prst="rect">
            <a:avLst/>
          </a:prstGeom>
          <a:noFill/>
        </p:spPr>
        <p:txBody>
          <a:bodyPr wrap="none" rtlCol="0">
            <a:spAutoFit/>
          </a:bodyPr>
          <a:lstStyle/>
          <a:p>
            <a:r>
              <a:rPr lang="zh-CN" altLang="en-US" sz="4000" b="1" dirty="0" smtClean="0">
                <a:solidFill>
                  <a:prstClr val="white"/>
                </a:solidFill>
              </a:rPr>
              <a:t>刘 鹏</a:t>
            </a:r>
            <a:endParaRPr lang="zh-CN" altLang="en-US" sz="4000" b="1" dirty="0">
              <a:solidFill>
                <a:prstClr val="white"/>
              </a:solidFill>
            </a:endParaRPr>
          </a:p>
        </p:txBody>
      </p:sp>
      <p:sp>
        <p:nvSpPr>
          <p:cNvPr id="8" name="矩形 7"/>
          <p:cNvSpPr/>
          <p:nvPr/>
        </p:nvSpPr>
        <p:spPr>
          <a:xfrm>
            <a:off x="0" y="1933575"/>
            <a:ext cx="9144000" cy="12382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0647" y="600076"/>
            <a:ext cx="1639695" cy="2342422"/>
          </a:xfrm>
          <a:prstGeom prst="rect">
            <a:avLst/>
          </a:prstGeom>
          <a:effectLst>
            <a:outerShdw blurRad="50800" dist="38100" dir="2700000" algn="tl" rotWithShape="0">
              <a:prstClr val="black">
                <a:alpha val="40000"/>
              </a:prstClr>
            </a:outerShdw>
          </a:effectLst>
        </p:spPr>
      </p:pic>
      <p:grpSp>
        <p:nvGrpSpPr>
          <p:cNvPr id="13" name="组合 12"/>
          <p:cNvGrpSpPr/>
          <p:nvPr/>
        </p:nvGrpSpPr>
        <p:grpSpPr>
          <a:xfrm>
            <a:off x="365180" y="3011163"/>
            <a:ext cx="8414657" cy="3785652"/>
            <a:chOff x="365180" y="3011163"/>
            <a:chExt cx="8414657" cy="3785652"/>
          </a:xfrm>
        </p:grpSpPr>
        <p:sp>
          <p:nvSpPr>
            <p:cNvPr id="14" name="文本框 3"/>
            <p:cNvSpPr txBox="1"/>
            <p:nvPr/>
          </p:nvSpPr>
          <p:spPr>
            <a:xfrm>
              <a:off x="365180" y="3011163"/>
              <a:ext cx="8414657" cy="3785652"/>
            </a:xfrm>
            <a:prstGeom prst="rect">
              <a:avLst/>
            </a:prstGeom>
            <a:noFill/>
          </p:spPr>
          <p:txBody>
            <a:bodyPr wrap="square" rtlCol="0">
              <a:spAutoFit/>
            </a:bodyPr>
            <a:lstStyle/>
            <a:p>
              <a:pPr>
                <a:lnSpc>
                  <a:spcPct val="150000"/>
                </a:lnSpc>
              </a:pPr>
              <a:r>
                <a:rPr lang="zh-CN" altLang="en-US" sz="1600" dirty="0" smtClean="0">
                  <a:solidFill>
                    <a:prstClr val="white"/>
                  </a:solidFill>
                </a:rPr>
                <a:t>       教授，清华大学博士。现任南京大数据研究院院长、中国信息协会大数据分会副会长</a:t>
              </a:r>
              <a:r>
                <a:rPr lang="zh-CN" altLang="en-US" sz="1600" dirty="0">
                  <a:solidFill>
                    <a:prstClr val="white"/>
                  </a:solidFill>
                </a:rPr>
                <a:t>、中国大数据技术与应用联盟副</a:t>
              </a:r>
              <a:r>
                <a:rPr lang="zh-CN" altLang="en-US" sz="1600" dirty="0" smtClean="0">
                  <a:solidFill>
                    <a:prstClr val="white"/>
                  </a:solidFill>
                </a:rPr>
                <a:t>理事长。</a:t>
              </a:r>
              <a:endParaRPr lang="en-US" altLang="zh-CN" sz="1600" dirty="0">
                <a:solidFill>
                  <a:prstClr val="white"/>
                </a:solidFill>
              </a:endParaRPr>
            </a:p>
            <a:p>
              <a:pPr>
                <a:lnSpc>
                  <a:spcPct val="150000"/>
                </a:lnSpc>
              </a:pPr>
              <a:r>
                <a:rPr lang="zh-CN" altLang="en-US" sz="1600" dirty="0" smtClean="0">
                  <a:solidFill>
                    <a:prstClr val="white"/>
                  </a:solidFill>
                </a:rPr>
                <a:t>       主持完成科研项目</a:t>
              </a:r>
              <a:r>
                <a:rPr lang="en-US" altLang="zh-CN" sz="1600" dirty="0" smtClean="0">
                  <a:solidFill>
                    <a:prstClr val="white"/>
                  </a:solidFill>
                </a:rPr>
                <a:t>25</a:t>
              </a:r>
              <a:r>
                <a:rPr lang="zh-CN" altLang="en-US" sz="1600" dirty="0" smtClean="0">
                  <a:solidFill>
                    <a:prstClr val="white"/>
                  </a:solidFill>
                </a:rPr>
                <a:t>项，发表论文</a:t>
              </a:r>
              <a:r>
                <a:rPr lang="en-US" altLang="zh-CN" sz="1600" dirty="0" smtClean="0">
                  <a:solidFill>
                    <a:prstClr val="white"/>
                  </a:solidFill>
                </a:rPr>
                <a:t>80</a:t>
              </a:r>
              <a:r>
                <a:rPr lang="zh-CN" altLang="en-US" sz="1600" dirty="0" smtClean="0">
                  <a:solidFill>
                    <a:prstClr val="white"/>
                  </a:solidFill>
                </a:rPr>
                <a:t>余篇，出版专业书籍</a:t>
              </a:r>
              <a:r>
                <a:rPr lang="en-US" altLang="zh-CN" sz="1600" dirty="0" smtClean="0">
                  <a:solidFill>
                    <a:prstClr val="white"/>
                  </a:solidFill>
                </a:rPr>
                <a:t>15</a:t>
              </a:r>
              <a:r>
                <a:rPr lang="zh-CN" altLang="en-US" sz="1600" dirty="0" smtClean="0">
                  <a:solidFill>
                    <a:prstClr val="white"/>
                  </a:solidFill>
                </a:rPr>
                <a:t>本。获部级科技进步二等奖</a:t>
              </a:r>
              <a:r>
                <a:rPr lang="en-US" altLang="zh-CN" sz="1600" dirty="0" smtClean="0">
                  <a:solidFill>
                    <a:prstClr val="white"/>
                  </a:solidFill>
                </a:rPr>
                <a:t>4</a:t>
              </a:r>
              <a:r>
                <a:rPr lang="zh-CN" altLang="en-US" sz="1600" dirty="0" smtClean="0">
                  <a:solidFill>
                    <a:prstClr val="white"/>
                  </a:solidFill>
                </a:rPr>
                <a:t>项、三等奖</a:t>
              </a:r>
              <a:r>
                <a:rPr lang="en-US" altLang="zh-CN" sz="1600" dirty="0" smtClean="0">
                  <a:solidFill>
                    <a:prstClr val="white"/>
                  </a:solidFill>
                </a:rPr>
                <a:t>4</a:t>
              </a:r>
              <a:r>
                <a:rPr lang="zh-CN" altLang="en-US" sz="1600" dirty="0" smtClean="0">
                  <a:solidFill>
                    <a:prstClr val="white"/>
                  </a:solidFill>
                </a:rPr>
                <a:t>项。主编的</a:t>
              </a:r>
              <a:r>
                <a:rPr lang="en-US" altLang="zh-CN" sz="1600" dirty="0" smtClean="0">
                  <a:solidFill>
                    <a:prstClr val="white"/>
                  </a:solidFill>
                </a:rPr>
                <a:t>《</a:t>
              </a:r>
              <a:r>
                <a:rPr lang="zh-CN" altLang="en-US" sz="1600" dirty="0" smtClean="0">
                  <a:solidFill>
                    <a:prstClr val="white"/>
                  </a:solidFill>
                </a:rPr>
                <a:t>云计算</a:t>
              </a:r>
              <a:r>
                <a:rPr lang="en-US" altLang="zh-CN" sz="1600" dirty="0" smtClean="0">
                  <a:solidFill>
                    <a:prstClr val="white"/>
                  </a:solidFill>
                </a:rPr>
                <a:t>》</a:t>
              </a:r>
              <a:r>
                <a:rPr lang="zh-CN" altLang="en-US" sz="1600" dirty="0" smtClean="0">
                  <a:solidFill>
                    <a:prstClr val="white"/>
                  </a:solidFill>
                </a:rPr>
                <a:t>被全国高校普遍采用，被引用量排名中国计算机图书第一名。创办了知名的中国云计算（</a:t>
              </a:r>
              <a:r>
                <a:rPr lang="en-US" altLang="zh-CN" sz="1600" dirty="0" smtClean="0">
                  <a:solidFill>
                    <a:prstClr val="white"/>
                  </a:solidFill>
                </a:rPr>
                <a:t>chinacloud.cn</a:t>
              </a:r>
              <a:r>
                <a:rPr lang="zh-CN" altLang="en-US" sz="1600" dirty="0" smtClean="0">
                  <a:solidFill>
                    <a:prstClr val="white"/>
                  </a:solidFill>
                </a:rPr>
                <a:t>）和中国大数据（</a:t>
              </a:r>
              <a:r>
                <a:rPr lang="en-US" altLang="zh-CN" sz="1600" dirty="0" smtClean="0">
                  <a:solidFill>
                    <a:prstClr val="white"/>
                  </a:solidFill>
                </a:rPr>
                <a:t>thebigdata.cn</a:t>
              </a:r>
              <a:r>
                <a:rPr lang="zh-CN" altLang="en-US" sz="1600" dirty="0" smtClean="0">
                  <a:solidFill>
                    <a:prstClr val="white"/>
                  </a:solidFill>
                </a:rPr>
                <a:t>）网站。</a:t>
              </a:r>
              <a:endParaRPr lang="en-US" altLang="zh-CN" sz="1600" dirty="0" smtClean="0">
                <a:solidFill>
                  <a:prstClr val="white"/>
                </a:solidFill>
              </a:endParaRPr>
            </a:p>
            <a:p>
              <a:pPr>
                <a:lnSpc>
                  <a:spcPct val="150000"/>
                </a:lnSpc>
              </a:pPr>
              <a:r>
                <a:rPr lang="zh-CN" altLang="en-US" sz="1600" dirty="0" smtClean="0">
                  <a:solidFill>
                    <a:prstClr val="white"/>
                  </a:solidFill>
                </a:rPr>
                <a:t>       曾率队夺得</a:t>
              </a:r>
              <a:r>
                <a:rPr lang="en-US" altLang="zh-CN" sz="1600" dirty="0" smtClean="0">
                  <a:solidFill>
                    <a:prstClr val="white"/>
                  </a:solidFill>
                </a:rPr>
                <a:t>2002 PennySort</a:t>
              </a:r>
              <a:r>
                <a:rPr lang="zh-CN" altLang="en-US" sz="1600" dirty="0" smtClean="0">
                  <a:solidFill>
                    <a:prstClr val="white"/>
                  </a:solidFill>
                </a:rPr>
                <a:t>国际计算机排序比赛冠军，两次夺得全国高校科技比赛最高奖，并三次夺得清华大学科技比赛最高奖。</a:t>
              </a:r>
              <a:endParaRPr lang="en-US" altLang="zh-CN" sz="1600" dirty="0" smtClean="0">
                <a:solidFill>
                  <a:prstClr val="white"/>
                </a:solidFill>
              </a:endParaRPr>
            </a:p>
            <a:p>
              <a:pPr>
                <a:lnSpc>
                  <a:spcPct val="150000"/>
                </a:lnSpc>
              </a:pPr>
              <a:r>
                <a:rPr lang="zh-CN" altLang="en-US" sz="1600" dirty="0" smtClean="0">
                  <a:solidFill>
                    <a:prstClr val="white"/>
                  </a:solidFill>
                </a:rPr>
                <a:t>       荣获“全军十大学习成才标兵”（排名第一）、南京“十大杰出青年”、江苏省中青年科学技术带头人、清华大学“学术新秀”等称号。</a:t>
              </a:r>
              <a:endParaRPr lang="zh-CN" altLang="en-US" sz="1600" dirty="0">
                <a:solidFill>
                  <a:prstClr val="white"/>
                </a:solidFill>
              </a:endParaRPr>
            </a:p>
          </p:txBody>
        </p:sp>
        <p:sp>
          <p:nvSpPr>
            <p:cNvPr id="15" name="椭圆 14"/>
            <p:cNvSpPr/>
            <p:nvPr/>
          </p:nvSpPr>
          <p:spPr>
            <a:xfrm>
              <a:off x="506638" y="3179588"/>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p:nvPr/>
          </p:nvSpPr>
          <p:spPr>
            <a:xfrm>
              <a:off x="506638" y="3952586"/>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a:off x="506638" y="5017815"/>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506638" y="5753106"/>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961341" cy="415498"/>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大数据可视化软件与工具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1998111" cy="369332"/>
          </a:xfrm>
          <a:prstGeom prst="rect">
            <a:avLst/>
          </a:prstGeom>
          <a:noFill/>
        </p:spPr>
        <p:txBody>
          <a:bodyPr wrap="none" rtlCol="0">
            <a:spAutoFit/>
          </a:bodyPr>
          <a:lstStyle/>
          <a:p>
            <a:r>
              <a:rPr lang="en-US" altLang="zh-CN" b="1" dirty="0">
                <a:solidFill>
                  <a:srgbClr val="3D89BC"/>
                </a:solidFill>
              </a:rPr>
              <a:t>7.3.2Processing</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2" name="矩形 11"/>
          <p:cNvSpPr/>
          <p:nvPr/>
        </p:nvSpPr>
        <p:spPr>
          <a:xfrm>
            <a:off x="452232" y="1295353"/>
            <a:ext cx="7972052" cy="608243"/>
          </a:xfrm>
          <a:prstGeom prst="rect">
            <a:avLst/>
          </a:prstGeom>
        </p:spPr>
        <p:txBody>
          <a:bodyPr wrap="square" lIns="0" tIns="0" rIns="0" bIns="0">
            <a:spAutoFit/>
          </a:bodyPr>
          <a:lstStyle/>
          <a:p>
            <a:pPr>
              <a:lnSpc>
                <a:spcPct val="150000"/>
              </a:lnSpc>
            </a:pPr>
            <a:r>
              <a:rPr lang="en-US" altLang="zh-CN" sz="1400" dirty="0"/>
              <a:t>Processing</a:t>
            </a:r>
            <a:r>
              <a:rPr lang="zh-CN" altLang="zh-CN" sz="1400" dirty="0"/>
              <a:t>在数据可视化领域有着广泛的应用，可制作信息图形、信息可视化、科学可视化和统计图形等。下面通过一个简单实例来认识一下如何利用</a:t>
            </a:r>
            <a:r>
              <a:rPr lang="en-US" altLang="zh-CN" sz="1400" dirty="0"/>
              <a:t>Processing</a:t>
            </a:r>
            <a:r>
              <a:rPr lang="zh-CN" altLang="zh-CN" sz="1400" dirty="0"/>
              <a:t>实现数据的可视化展示。</a:t>
            </a:r>
            <a:endParaRPr lang="zh-CN" altLang="en-US" sz="1400" dirty="0"/>
          </a:p>
        </p:txBody>
      </p:sp>
      <p:graphicFrame>
        <p:nvGraphicFramePr>
          <p:cNvPr id="14" name="表格 13"/>
          <p:cNvGraphicFramePr>
            <a:graphicFrameLocks noGrp="1"/>
          </p:cNvGraphicFramePr>
          <p:nvPr/>
        </p:nvGraphicFramePr>
        <p:xfrm>
          <a:off x="1009285" y="2449915"/>
          <a:ext cx="6978770" cy="3303919"/>
        </p:xfrm>
        <a:graphic>
          <a:graphicData uri="http://schemas.openxmlformats.org/drawingml/2006/table">
            <a:tbl>
              <a:tblPr firstRow="1" firstCol="1" bandRow="1">
                <a:tableStyleId>{5C22544A-7EE6-4342-B048-85BDC9FD1C3A}</a:tableStyleId>
              </a:tblPr>
              <a:tblGrid>
                <a:gridCol w="1846844"/>
                <a:gridCol w="1780225"/>
                <a:gridCol w="1804119"/>
                <a:gridCol w="1547582"/>
              </a:tblGrid>
              <a:tr h="405049">
                <a:tc>
                  <a:txBody>
                    <a:bodyPr/>
                    <a:lstStyle/>
                    <a:p>
                      <a:pPr algn="ctr">
                        <a:lnSpc>
                          <a:spcPts val="1400"/>
                        </a:lnSpc>
                        <a:spcAft>
                          <a:spcPts val="0"/>
                        </a:spcAft>
                        <a:tabLst>
                          <a:tab pos="2628265" algn="ctr"/>
                          <a:tab pos="5292725" algn="r"/>
                        </a:tabLst>
                      </a:pPr>
                      <a:r>
                        <a:rPr lang="en-US" sz="1100" kern="500" dirty="0">
                          <a:effectLst/>
                        </a:rPr>
                        <a:t>State Name</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c>
                  <a:txBody>
                    <a:bodyPr/>
                    <a:lstStyle/>
                    <a:p>
                      <a:pPr algn="ctr">
                        <a:lnSpc>
                          <a:spcPts val="1400"/>
                        </a:lnSpc>
                        <a:spcAft>
                          <a:spcPts val="0"/>
                        </a:spcAft>
                        <a:tabLst>
                          <a:tab pos="2628265" algn="ctr"/>
                          <a:tab pos="5292725" algn="r"/>
                        </a:tabLst>
                      </a:pPr>
                      <a:r>
                        <a:rPr lang="en-US" sz="1100" kern="500" dirty="0">
                          <a:effectLst/>
                        </a:rPr>
                        <a:t>Location-x</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c>
                  <a:txBody>
                    <a:bodyPr/>
                    <a:lstStyle/>
                    <a:p>
                      <a:pPr algn="ctr">
                        <a:lnSpc>
                          <a:spcPts val="1400"/>
                        </a:lnSpc>
                        <a:spcAft>
                          <a:spcPts val="0"/>
                        </a:spcAft>
                        <a:tabLst>
                          <a:tab pos="2628265" algn="ctr"/>
                          <a:tab pos="5292725" algn="r"/>
                        </a:tabLst>
                      </a:pPr>
                      <a:r>
                        <a:rPr lang="en-US" sz="1100" kern="500" dirty="0">
                          <a:effectLst/>
                        </a:rPr>
                        <a:t>Location-y</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c>
                  <a:txBody>
                    <a:bodyPr/>
                    <a:lstStyle/>
                    <a:p>
                      <a:pPr algn="ctr">
                        <a:lnSpc>
                          <a:spcPts val="1400"/>
                        </a:lnSpc>
                        <a:spcAft>
                          <a:spcPts val="0"/>
                        </a:spcAft>
                        <a:tabLst>
                          <a:tab pos="2628265" algn="ctr"/>
                          <a:tab pos="5292725" algn="r"/>
                        </a:tabLst>
                      </a:pPr>
                      <a:r>
                        <a:rPr lang="en-US" sz="1100" kern="500" dirty="0">
                          <a:effectLst/>
                        </a:rPr>
                        <a:t>value</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r>
              <a:tr h="289887">
                <a:tc>
                  <a:txBody>
                    <a:bodyPr/>
                    <a:lstStyle/>
                    <a:p>
                      <a:pPr algn="ctr">
                        <a:lnSpc>
                          <a:spcPts val="1400"/>
                        </a:lnSpc>
                        <a:spcAft>
                          <a:spcPts val="0"/>
                        </a:spcAft>
                        <a:tabLst>
                          <a:tab pos="2628265" algn="ctr"/>
                          <a:tab pos="5292725" algn="r"/>
                        </a:tabLst>
                      </a:pPr>
                      <a:r>
                        <a:rPr lang="en-US" sz="1100" kern="500" dirty="0">
                          <a:effectLst/>
                        </a:rPr>
                        <a:t>Alabama(AL)</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439</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270</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0.1</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r>
              <a:tr h="289887">
                <a:tc>
                  <a:txBody>
                    <a:bodyPr/>
                    <a:lstStyle/>
                    <a:p>
                      <a:pPr algn="ctr">
                        <a:lnSpc>
                          <a:spcPts val="1400"/>
                        </a:lnSpc>
                        <a:spcAft>
                          <a:spcPts val="0"/>
                        </a:spcAft>
                        <a:tabLst>
                          <a:tab pos="2628265" algn="ctr"/>
                          <a:tab pos="5292725" algn="r"/>
                        </a:tabLst>
                      </a:pPr>
                      <a:r>
                        <a:rPr lang="en-US" sz="1100" kern="500" dirty="0">
                          <a:effectLst/>
                        </a:rPr>
                        <a:t>Alaska(AK)</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94</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325</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-5.3</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r>
              <a:tr h="289887">
                <a:tc>
                  <a:txBody>
                    <a:bodyPr/>
                    <a:lstStyle/>
                    <a:p>
                      <a:pPr algn="ctr">
                        <a:lnSpc>
                          <a:spcPts val="1400"/>
                        </a:lnSpc>
                        <a:spcAft>
                          <a:spcPts val="0"/>
                        </a:spcAft>
                        <a:tabLst>
                          <a:tab pos="2628265" algn="ctr"/>
                          <a:tab pos="5292725" algn="r"/>
                        </a:tabLst>
                      </a:pPr>
                      <a:r>
                        <a:rPr lang="en-US" sz="1100" kern="500" dirty="0">
                          <a:effectLst/>
                        </a:rPr>
                        <a:t>Arizona(AZ)</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148</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241</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3</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r>
              <a:tr h="289887">
                <a:tc>
                  <a:txBody>
                    <a:bodyPr/>
                    <a:lstStyle/>
                    <a:p>
                      <a:pPr algn="ctr">
                        <a:lnSpc>
                          <a:spcPts val="1400"/>
                        </a:lnSpc>
                        <a:spcAft>
                          <a:spcPts val="0"/>
                        </a:spcAft>
                        <a:tabLst>
                          <a:tab pos="2628265" algn="ctr"/>
                          <a:tab pos="5292725" algn="r"/>
                        </a:tabLst>
                      </a:pPr>
                      <a:r>
                        <a:rPr lang="en-US" sz="1100" kern="500" dirty="0">
                          <a:effectLst/>
                        </a:rPr>
                        <a:t>Arkansas(AR)</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368</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247</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7</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r>
              <a:tr h="289887">
                <a:tc>
                  <a:txBody>
                    <a:bodyPr/>
                    <a:lstStyle/>
                    <a:p>
                      <a:pPr algn="ctr">
                        <a:lnSpc>
                          <a:spcPts val="1400"/>
                        </a:lnSpc>
                        <a:spcAft>
                          <a:spcPts val="0"/>
                        </a:spcAft>
                        <a:tabLst>
                          <a:tab pos="2628265" algn="ctr"/>
                          <a:tab pos="5292725" algn="r"/>
                        </a:tabLst>
                      </a:pPr>
                      <a:r>
                        <a:rPr lang="en-US" sz="1100" kern="500" dirty="0">
                          <a:effectLst/>
                        </a:rPr>
                        <a:t>California(CA)</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56</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176</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11</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r>
              <a:tr h="289887">
                <a:tc>
                  <a:txBody>
                    <a:bodyPr/>
                    <a:lstStyle/>
                    <a:p>
                      <a:pPr algn="ctr">
                        <a:lnSpc>
                          <a:spcPts val="1400"/>
                        </a:lnSpc>
                        <a:spcAft>
                          <a:spcPts val="0"/>
                        </a:spcAft>
                        <a:tabLst>
                          <a:tab pos="2628265" algn="ctr"/>
                          <a:tab pos="5292725" algn="r"/>
                        </a:tabLst>
                      </a:pPr>
                      <a:r>
                        <a:rPr lang="en-US" sz="1100" kern="500" dirty="0">
                          <a:effectLst/>
                        </a:rPr>
                        <a:t>Colorado(CO)</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220</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183</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1.5</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r>
              <a:tr h="289887">
                <a:tc>
                  <a:txBody>
                    <a:bodyPr/>
                    <a:lstStyle/>
                    <a:p>
                      <a:pPr algn="ctr">
                        <a:lnSpc>
                          <a:spcPts val="1400"/>
                        </a:lnSpc>
                        <a:spcAft>
                          <a:spcPts val="0"/>
                        </a:spcAft>
                        <a:tabLst>
                          <a:tab pos="2628265" algn="ctr"/>
                          <a:tab pos="5292725" algn="r"/>
                        </a:tabLst>
                      </a:pPr>
                      <a:r>
                        <a:rPr lang="en-US" sz="1100" kern="500" dirty="0">
                          <a:effectLst/>
                        </a:rPr>
                        <a:t>Washington(WA)</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92</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38</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2.2</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r>
              <a:tr h="289887">
                <a:tc>
                  <a:txBody>
                    <a:bodyPr/>
                    <a:lstStyle/>
                    <a:p>
                      <a:pPr algn="ctr">
                        <a:lnSpc>
                          <a:spcPts val="1400"/>
                        </a:lnSpc>
                        <a:spcAft>
                          <a:spcPts val="0"/>
                        </a:spcAft>
                        <a:tabLst>
                          <a:tab pos="2628265" algn="ctr"/>
                          <a:tab pos="5292725" algn="r"/>
                        </a:tabLst>
                      </a:pPr>
                      <a:r>
                        <a:rPr lang="en-US" sz="1100" kern="500" dirty="0">
                          <a:effectLst/>
                        </a:rPr>
                        <a:t>West Virginia(WV)</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496</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178</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5.4</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r>
              <a:tr h="289887">
                <a:tc>
                  <a:txBody>
                    <a:bodyPr/>
                    <a:lstStyle/>
                    <a:p>
                      <a:pPr algn="ctr">
                        <a:lnSpc>
                          <a:spcPts val="1400"/>
                        </a:lnSpc>
                        <a:spcAft>
                          <a:spcPts val="0"/>
                        </a:spcAft>
                        <a:tabLst>
                          <a:tab pos="2628265" algn="ctr"/>
                          <a:tab pos="5292725" algn="r"/>
                        </a:tabLst>
                      </a:pPr>
                      <a:r>
                        <a:rPr lang="en-US" sz="1100" kern="500" dirty="0">
                          <a:effectLst/>
                        </a:rPr>
                        <a:t>Wisconsin(WI)</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392</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103</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3.1</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r>
              <a:tr h="289887">
                <a:tc>
                  <a:txBody>
                    <a:bodyPr/>
                    <a:lstStyle/>
                    <a:p>
                      <a:pPr algn="ctr">
                        <a:lnSpc>
                          <a:spcPts val="1400"/>
                        </a:lnSpc>
                        <a:spcAft>
                          <a:spcPts val="0"/>
                        </a:spcAft>
                        <a:tabLst>
                          <a:tab pos="2628265" algn="ctr"/>
                          <a:tab pos="5292725" algn="r"/>
                        </a:tabLst>
                      </a:pPr>
                      <a:r>
                        <a:rPr lang="en-US" sz="1100" kern="500" dirty="0">
                          <a:effectLst/>
                        </a:rPr>
                        <a:t>Wyoming(WY)</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207</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125</a:t>
                      </a:r>
                      <a:endParaRPr lang="zh-CN" sz="1100" kern="5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100" kern="500" dirty="0">
                          <a:effectLst/>
                        </a:rPr>
                        <a:t>-6</a:t>
                      </a:r>
                      <a:endParaRPr lang="zh-CN" sz="1100" kern="500" dirty="0">
                        <a:solidFill>
                          <a:srgbClr val="000000"/>
                        </a:solidFill>
                        <a:effectLst/>
                        <a:latin typeface="Times New Roman" panose="02020603050405020304"/>
                        <a:ea typeface="宋体" panose="02010600030101010101" pitchFamily="2" charset="-122"/>
                      </a:endParaRPr>
                    </a:p>
                  </a:txBody>
                  <a:tcPr marL="68580" marR="68580" marT="0" marB="0" anchor="ctr"/>
                </a:tc>
              </a:tr>
            </a:tbl>
          </a:graphicData>
        </a:graphic>
      </p:graphicFrame>
      <p:sp>
        <p:nvSpPr>
          <p:cNvPr id="16" name="Rectangle 1"/>
          <p:cNvSpPr>
            <a:spLocks noChangeArrowheads="1"/>
          </p:cNvSpPr>
          <p:nvPr/>
        </p:nvSpPr>
        <p:spPr bwMode="auto">
          <a:xfrm>
            <a:off x="2951047" y="2153198"/>
            <a:ext cx="267861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r>
              <a:rPr kumimoji="0" lang="zh-CN" altLang="zh-CN" sz="1200" b="1" i="0" u="none" strike="noStrike" cap="none" normalizeH="0" baseline="0" dirty="0" smtClean="0">
                <a:ln>
                  <a:noFill/>
                </a:ln>
                <a:solidFill>
                  <a:srgbClr val="000000"/>
                </a:solidFill>
                <a:effectLst/>
                <a:latin typeface="+mn-ea"/>
                <a:cs typeface="Times New Roman" panose="02020603050405020304" pitchFamily="18" charset="0"/>
              </a:rPr>
              <a:t> </a:t>
            </a:r>
            <a:r>
              <a:rPr kumimoji="0" lang="zh-CN" sz="1200" b="1" i="0" u="none" strike="noStrike" cap="none" normalizeH="0" baseline="0" dirty="0" smtClean="0">
                <a:ln>
                  <a:noFill/>
                </a:ln>
                <a:solidFill>
                  <a:srgbClr val="000000"/>
                </a:solidFill>
                <a:effectLst/>
                <a:latin typeface="+mn-ea"/>
                <a:cs typeface="Times New Roman" panose="02020603050405020304" pitchFamily="18" charset="0"/>
              </a:rPr>
              <a:t>美国各州</a:t>
            </a:r>
            <a:r>
              <a:rPr kumimoji="0" lang="en-US" altLang="zh-CN" sz="1200" b="1" i="0" u="none" strike="noStrike" cap="none" normalizeH="0" baseline="0" dirty="0" smtClean="0">
                <a:ln>
                  <a:noFill/>
                </a:ln>
                <a:solidFill>
                  <a:srgbClr val="000000"/>
                </a:solidFill>
                <a:effectLst/>
                <a:latin typeface="+mn-ea"/>
                <a:cs typeface="Times New Roman" panose="02020603050405020304" pitchFamily="18" charset="0"/>
              </a:rPr>
              <a:t>GDP</a:t>
            </a:r>
            <a:r>
              <a:rPr kumimoji="0" lang="zh-CN" altLang="en-US" sz="1200" b="1" i="0" u="none" strike="noStrike" cap="none" normalizeH="0" baseline="0" dirty="0" smtClean="0">
                <a:ln>
                  <a:noFill/>
                </a:ln>
                <a:solidFill>
                  <a:srgbClr val="000000"/>
                </a:solidFill>
                <a:effectLst/>
                <a:latin typeface="+mn-ea"/>
                <a:cs typeface="Times New Roman" panose="02020603050405020304" pitchFamily="18" charset="0"/>
              </a:rPr>
              <a:t>增长率（数据随机生成）</a:t>
            </a:r>
            <a:endParaRPr kumimoji="0" lang="zh-CN" altLang="en-US" sz="1200" b="1" i="0" u="none" strike="noStrike" cap="none" normalizeH="0" baseline="0" dirty="0" smtClean="0">
              <a:ln>
                <a:noFill/>
              </a:ln>
              <a:solidFill>
                <a:schemeClr val="tx1"/>
              </a:solidFill>
              <a:effectLst/>
              <a:latin typeface="+mn-ea"/>
              <a:cs typeface="宋体" panose="02010600030101010101" pitchFamily="2" charset="-122"/>
            </a:endParaRPr>
          </a:p>
        </p:txBody>
      </p:sp>
      <p:pic>
        <p:nvPicPr>
          <p:cNvPr id="22"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6"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27"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961341" cy="415498"/>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大数据可视化软件与工具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1998111" cy="369332"/>
          </a:xfrm>
          <a:prstGeom prst="rect">
            <a:avLst/>
          </a:prstGeom>
          <a:noFill/>
        </p:spPr>
        <p:txBody>
          <a:bodyPr wrap="none" rtlCol="0">
            <a:spAutoFit/>
          </a:bodyPr>
          <a:lstStyle/>
          <a:p>
            <a:r>
              <a:rPr lang="en-US" altLang="zh-CN" b="1" dirty="0">
                <a:solidFill>
                  <a:srgbClr val="3D89BC"/>
                </a:solidFill>
              </a:rPr>
              <a:t>7.3.2Processing</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矩形 12"/>
          <p:cNvSpPr/>
          <p:nvPr/>
        </p:nvSpPr>
        <p:spPr>
          <a:xfrm>
            <a:off x="1212955" y="1900432"/>
            <a:ext cx="5638587" cy="2123658"/>
          </a:xfrm>
          <a:prstGeom prst="rect">
            <a:avLst/>
          </a:prstGeom>
        </p:spPr>
        <p:txBody>
          <a:bodyPr wrap="square">
            <a:spAutoFit/>
          </a:bodyPr>
          <a:lstStyle/>
          <a:p>
            <a:r>
              <a:rPr lang="zh-CN" altLang="zh-CN" dirty="0"/>
              <a:t>第一步，声明（初始化）变量，代码如下</a:t>
            </a:r>
            <a:r>
              <a:rPr lang="zh-CN" altLang="zh-CN" dirty="0" smtClean="0"/>
              <a:t>：</a:t>
            </a:r>
            <a:endParaRPr lang="en-US" altLang="zh-CN" dirty="0" smtClean="0"/>
          </a:p>
          <a:p>
            <a:endParaRPr lang="zh-CN" altLang="zh-CN" dirty="0"/>
          </a:p>
          <a:p>
            <a:r>
              <a:rPr lang="en-US" altLang="zh-CN" sz="1200" dirty="0"/>
              <a:t>PImage mapImage;</a:t>
            </a:r>
            <a:endParaRPr lang="zh-CN" altLang="zh-CN" sz="1200" dirty="0"/>
          </a:p>
          <a:p>
            <a:r>
              <a:rPr lang="en-US" altLang="zh-CN" sz="1200" dirty="0"/>
              <a:t>Table locationTable;</a:t>
            </a:r>
            <a:endParaRPr lang="zh-CN" altLang="zh-CN" sz="1200" dirty="0"/>
          </a:p>
          <a:p>
            <a:r>
              <a:rPr lang="en-US" altLang="zh-CN" sz="1200" dirty="0"/>
              <a:t>Table nameTable;</a:t>
            </a:r>
            <a:endParaRPr lang="zh-CN" altLang="zh-CN" sz="1200" dirty="0"/>
          </a:p>
          <a:p>
            <a:r>
              <a:rPr lang="en-US" altLang="zh-CN" sz="1200" dirty="0"/>
              <a:t>int rowCount;</a:t>
            </a:r>
            <a:endParaRPr lang="zh-CN" altLang="zh-CN" sz="1200" dirty="0"/>
          </a:p>
          <a:p>
            <a:r>
              <a:rPr lang="en-US" altLang="zh-CN" sz="1200" dirty="0"/>
              <a:t> </a:t>
            </a:r>
            <a:endParaRPr lang="zh-CN" altLang="zh-CN" sz="1200" dirty="0"/>
          </a:p>
          <a:p>
            <a:r>
              <a:rPr lang="en-US" altLang="zh-CN" sz="1200" dirty="0"/>
              <a:t>Table dataTable;</a:t>
            </a:r>
            <a:endParaRPr lang="zh-CN" altLang="zh-CN" sz="1200" dirty="0"/>
          </a:p>
          <a:p>
            <a:r>
              <a:rPr lang="en-US" altLang="zh-CN" sz="1200" dirty="0"/>
              <a:t>float dataMin = MAX_FLOAT;</a:t>
            </a:r>
            <a:endParaRPr lang="zh-CN" altLang="zh-CN" sz="1200" dirty="0"/>
          </a:p>
          <a:p>
            <a:r>
              <a:rPr lang="en-US" altLang="zh-CN" sz="1200" dirty="0"/>
              <a:t>float dataMax = MIN_FLOAT;</a:t>
            </a:r>
            <a:endParaRPr lang="zh-CN" altLang="zh-CN" sz="1200" dirty="0"/>
          </a:p>
        </p:txBody>
      </p:sp>
      <p:pic>
        <p:nvPicPr>
          <p:cNvPr id="19"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5"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26"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961341" cy="415498"/>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大数据可视化软件与工具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1998111" cy="369332"/>
          </a:xfrm>
          <a:prstGeom prst="rect">
            <a:avLst/>
          </a:prstGeom>
          <a:noFill/>
        </p:spPr>
        <p:txBody>
          <a:bodyPr wrap="none" rtlCol="0">
            <a:spAutoFit/>
          </a:bodyPr>
          <a:lstStyle/>
          <a:p>
            <a:r>
              <a:rPr lang="en-US" altLang="zh-CN" b="1" dirty="0">
                <a:solidFill>
                  <a:srgbClr val="3D89BC"/>
                </a:solidFill>
              </a:rPr>
              <a:t>7.3.2Processing</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2" name="矩形 21"/>
          <p:cNvSpPr/>
          <p:nvPr/>
        </p:nvSpPr>
        <p:spPr>
          <a:xfrm>
            <a:off x="1216317" y="1282365"/>
            <a:ext cx="6336804" cy="4985980"/>
          </a:xfrm>
          <a:prstGeom prst="rect">
            <a:avLst/>
          </a:prstGeom>
        </p:spPr>
        <p:txBody>
          <a:bodyPr wrap="square">
            <a:spAutoFit/>
          </a:bodyPr>
          <a:lstStyle/>
          <a:p>
            <a:r>
              <a:rPr lang="en-US" altLang="zh-CN" dirty="0" smtClean="0"/>
              <a:t>        </a:t>
            </a:r>
            <a:r>
              <a:rPr lang="zh-CN" altLang="zh-CN" dirty="0" smtClean="0"/>
              <a:t>第二</a:t>
            </a:r>
            <a:r>
              <a:rPr lang="zh-CN" altLang="zh-CN" dirty="0"/>
              <a:t>步，初始化画布，加载（生成）数据，代码如下</a:t>
            </a:r>
            <a:r>
              <a:rPr lang="zh-CN" altLang="zh-CN" dirty="0" smtClean="0"/>
              <a:t>：</a:t>
            </a:r>
            <a:endParaRPr lang="en-US" altLang="zh-CN" dirty="0" smtClean="0"/>
          </a:p>
          <a:p>
            <a:endParaRPr lang="en-US" altLang="zh-CN" sz="1200" dirty="0" smtClean="0"/>
          </a:p>
          <a:p>
            <a:r>
              <a:rPr lang="en-US" altLang="zh-CN" sz="1200" dirty="0" smtClean="0"/>
              <a:t>void </a:t>
            </a:r>
            <a:r>
              <a:rPr lang="en-US" altLang="zh-CN" sz="1200" dirty="0"/>
              <a:t>setup() {</a:t>
            </a:r>
            <a:endParaRPr lang="zh-CN" altLang="zh-CN" sz="1200" dirty="0"/>
          </a:p>
          <a:p>
            <a:r>
              <a:rPr lang="en-US" altLang="zh-CN" sz="1200" dirty="0"/>
              <a:t>  size(640, 400);</a:t>
            </a:r>
            <a:endParaRPr lang="zh-CN" altLang="zh-CN" sz="1200" dirty="0"/>
          </a:p>
          <a:p>
            <a:r>
              <a:rPr lang="en-US" altLang="zh-CN" sz="1200" dirty="0"/>
              <a:t>  mapImage = loadImage("map.png"); //</a:t>
            </a:r>
            <a:r>
              <a:rPr lang="zh-CN" altLang="zh-CN" sz="1200" dirty="0"/>
              <a:t>加载地图</a:t>
            </a:r>
            <a:endParaRPr lang="zh-CN" altLang="zh-CN" sz="1200" dirty="0"/>
          </a:p>
          <a:p>
            <a:r>
              <a:rPr lang="en-US" altLang="zh-CN" sz="1200" dirty="0"/>
              <a:t>  locationTable = new Table("locations.tsv");//</a:t>
            </a:r>
            <a:r>
              <a:rPr lang="zh-CN" altLang="zh-CN" sz="1200" dirty="0"/>
              <a:t>加载位置信息</a:t>
            </a:r>
            <a:endParaRPr lang="zh-CN" altLang="zh-CN" sz="1200" dirty="0"/>
          </a:p>
          <a:p>
            <a:r>
              <a:rPr lang="en-US" altLang="zh-CN" sz="1200" dirty="0"/>
              <a:t>  nameTable = new Table("names.tsv");//</a:t>
            </a:r>
            <a:r>
              <a:rPr lang="zh-CN" altLang="zh-CN" sz="1200" dirty="0"/>
              <a:t>加载名称信息</a:t>
            </a:r>
            <a:endParaRPr lang="zh-CN" altLang="zh-CN" sz="1200" dirty="0"/>
          </a:p>
          <a:p>
            <a:r>
              <a:rPr lang="en-US" altLang="zh-CN" sz="1200" dirty="0"/>
              <a:t>  rowCount = locationTable.getRowCount();</a:t>
            </a:r>
            <a:endParaRPr lang="zh-CN" altLang="zh-CN" sz="1200" dirty="0"/>
          </a:p>
          <a:p>
            <a:r>
              <a:rPr lang="en-US" altLang="zh-CN" sz="1200" dirty="0"/>
              <a:t>  </a:t>
            </a:r>
            <a:endParaRPr lang="zh-CN" altLang="zh-CN" sz="1200" dirty="0"/>
          </a:p>
          <a:p>
            <a:r>
              <a:rPr lang="en-US" altLang="zh-CN" sz="1200" dirty="0"/>
              <a:t>  dataTable = new Table("random.tsv");//</a:t>
            </a:r>
            <a:r>
              <a:rPr lang="zh-CN" altLang="zh-CN" sz="1200" dirty="0"/>
              <a:t>加载随机数据</a:t>
            </a:r>
            <a:endParaRPr lang="zh-CN" altLang="zh-CN" sz="1200" dirty="0"/>
          </a:p>
          <a:p>
            <a:r>
              <a:rPr lang="en-US" altLang="zh-CN" sz="1200" dirty="0"/>
              <a:t>  for (int row = 0; row &lt; rowCount; row++) {</a:t>
            </a:r>
            <a:endParaRPr lang="zh-CN" altLang="zh-CN" sz="1200" dirty="0"/>
          </a:p>
          <a:p>
            <a:r>
              <a:rPr lang="en-US" altLang="zh-CN" sz="1200" dirty="0"/>
              <a:t>    float value = dataTable.getFloat(row, 1);</a:t>
            </a:r>
            <a:endParaRPr lang="zh-CN" altLang="zh-CN" sz="1200" dirty="0"/>
          </a:p>
          <a:p>
            <a:r>
              <a:rPr lang="en-US" altLang="zh-CN" sz="1200" dirty="0"/>
              <a:t>    if (value &gt; dataMax) {</a:t>
            </a:r>
            <a:endParaRPr lang="zh-CN" altLang="zh-CN" sz="1200" dirty="0"/>
          </a:p>
          <a:p>
            <a:r>
              <a:rPr lang="en-US" altLang="zh-CN" sz="1200" dirty="0"/>
              <a:t>      dataMax = value;</a:t>
            </a:r>
            <a:endParaRPr lang="zh-CN" altLang="zh-CN" sz="1200" dirty="0"/>
          </a:p>
          <a:p>
            <a:r>
              <a:rPr lang="en-US" altLang="zh-CN" sz="1200" dirty="0"/>
              <a:t>    }</a:t>
            </a:r>
            <a:endParaRPr lang="zh-CN" altLang="zh-CN" sz="1200" dirty="0"/>
          </a:p>
          <a:p>
            <a:r>
              <a:rPr lang="en-US" altLang="zh-CN" sz="1200" dirty="0"/>
              <a:t>    if (value &lt; dataMin) {</a:t>
            </a:r>
            <a:endParaRPr lang="zh-CN" altLang="zh-CN" sz="1200" dirty="0"/>
          </a:p>
          <a:p>
            <a:r>
              <a:rPr lang="en-US" altLang="zh-CN" sz="1200" dirty="0"/>
              <a:t>      dataMin = value;</a:t>
            </a:r>
            <a:endParaRPr lang="zh-CN" altLang="zh-CN" sz="1200" dirty="0"/>
          </a:p>
          <a:p>
            <a:r>
              <a:rPr lang="en-US" altLang="zh-CN" sz="1200" dirty="0"/>
              <a:t>    }</a:t>
            </a:r>
            <a:endParaRPr lang="zh-CN" altLang="zh-CN" sz="1200" dirty="0"/>
          </a:p>
          <a:p>
            <a:r>
              <a:rPr lang="en-US" altLang="zh-CN" sz="1200" dirty="0"/>
              <a:t>  }</a:t>
            </a:r>
            <a:endParaRPr lang="zh-CN" altLang="zh-CN" sz="1200" dirty="0"/>
          </a:p>
          <a:p>
            <a:r>
              <a:rPr lang="en-US" altLang="zh-CN" sz="1200" dirty="0"/>
              <a:t>    PFont font = loadFont("Univers-Bold-12.vlw");</a:t>
            </a:r>
            <a:endParaRPr lang="zh-CN" altLang="zh-CN" sz="1200" dirty="0"/>
          </a:p>
          <a:p>
            <a:r>
              <a:rPr lang="en-US" altLang="zh-CN" sz="1200" dirty="0"/>
              <a:t>  textFont(font);</a:t>
            </a:r>
            <a:endParaRPr lang="zh-CN" altLang="zh-CN" sz="1200" dirty="0"/>
          </a:p>
          <a:p>
            <a:r>
              <a:rPr lang="en-US" altLang="zh-CN" sz="1200" dirty="0"/>
              <a:t> </a:t>
            </a:r>
            <a:endParaRPr lang="zh-CN" altLang="zh-CN" sz="1200" dirty="0"/>
          </a:p>
          <a:p>
            <a:r>
              <a:rPr lang="en-US" altLang="zh-CN" sz="1200" dirty="0"/>
              <a:t>  smooth();</a:t>
            </a:r>
            <a:endParaRPr lang="zh-CN" altLang="zh-CN" sz="1200" dirty="0"/>
          </a:p>
          <a:p>
            <a:r>
              <a:rPr lang="en-US" altLang="zh-CN" sz="1200" dirty="0"/>
              <a:t>  noStroke();  </a:t>
            </a:r>
            <a:endParaRPr lang="zh-CN" altLang="zh-CN" sz="1200" dirty="0"/>
          </a:p>
          <a:p>
            <a:r>
              <a:rPr lang="en-US" altLang="zh-CN" sz="1200" dirty="0" smtClean="0"/>
              <a:t>}</a:t>
            </a:r>
            <a:endParaRPr lang="zh-CN" altLang="zh-CN" sz="1200" dirty="0"/>
          </a:p>
        </p:txBody>
      </p:sp>
      <p:pic>
        <p:nvPicPr>
          <p:cNvPr id="25"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28"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961341" cy="415498"/>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大数据可视化软件与工具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1998111" cy="369332"/>
          </a:xfrm>
          <a:prstGeom prst="rect">
            <a:avLst/>
          </a:prstGeom>
          <a:noFill/>
        </p:spPr>
        <p:txBody>
          <a:bodyPr wrap="none" rtlCol="0">
            <a:spAutoFit/>
          </a:bodyPr>
          <a:lstStyle/>
          <a:p>
            <a:r>
              <a:rPr lang="en-US" altLang="zh-CN" b="1" dirty="0">
                <a:solidFill>
                  <a:srgbClr val="3D89BC"/>
                </a:solidFill>
              </a:rPr>
              <a:t>7.3.2Processing</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2" name="矩形 11"/>
          <p:cNvSpPr/>
          <p:nvPr/>
        </p:nvSpPr>
        <p:spPr>
          <a:xfrm>
            <a:off x="1181810" y="1225640"/>
            <a:ext cx="6696539" cy="5447645"/>
          </a:xfrm>
          <a:prstGeom prst="rect">
            <a:avLst/>
          </a:prstGeom>
        </p:spPr>
        <p:txBody>
          <a:bodyPr wrap="square">
            <a:spAutoFit/>
          </a:bodyPr>
          <a:lstStyle/>
          <a:p>
            <a:r>
              <a:rPr lang="zh-CN" altLang="zh-CN" dirty="0"/>
              <a:t>第三步，调用绘制函数绘制图形，代码如下：</a:t>
            </a:r>
            <a:endParaRPr lang="zh-CN" altLang="zh-CN" dirty="0"/>
          </a:p>
          <a:p>
            <a:endParaRPr lang="en-US" altLang="zh-CN" sz="1000" dirty="0" smtClean="0"/>
          </a:p>
          <a:p>
            <a:r>
              <a:rPr lang="en-US" altLang="zh-CN" sz="1000" dirty="0" smtClean="0"/>
              <a:t>void </a:t>
            </a:r>
            <a:r>
              <a:rPr lang="en-US" altLang="zh-CN" sz="1000" dirty="0"/>
              <a:t>draw() {</a:t>
            </a:r>
            <a:endParaRPr lang="zh-CN" altLang="zh-CN" sz="1000" dirty="0"/>
          </a:p>
          <a:p>
            <a:r>
              <a:rPr lang="en-US" altLang="zh-CN" sz="1000" dirty="0"/>
              <a:t>  background(255);</a:t>
            </a:r>
            <a:endParaRPr lang="zh-CN" altLang="zh-CN" sz="1000" dirty="0"/>
          </a:p>
          <a:p>
            <a:r>
              <a:rPr lang="en-US" altLang="zh-CN" sz="1000" dirty="0"/>
              <a:t>  image(mapImage, 0, 0);</a:t>
            </a:r>
            <a:endParaRPr lang="zh-CN" altLang="zh-CN" sz="1000" dirty="0"/>
          </a:p>
          <a:p>
            <a:r>
              <a:rPr lang="en-US" altLang="zh-CN" sz="1000" dirty="0"/>
              <a:t>  </a:t>
            </a:r>
            <a:endParaRPr lang="zh-CN" altLang="zh-CN" sz="1000" dirty="0"/>
          </a:p>
          <a:p>
            <a:r>
              <a:rPr lang="en-US" altLang="zh-CN" sz="1000" dirty="0"/>
              <a:t>  for (int row = 0; row &lt; rowCount; row++) {</a:t>
            </a:r>
            <a:endParaRPr lang="zh-CN" altLang="zh-CN" sz="1000" dirty="0"/>
          </a:p>
          <a:p>
            <a:r>
              <a:rPr lang="en-US" altLang="zh-CN" sz="1000" dirty="0"/>
              <a:t>    String abbrev = dataTable.getRowName(row);</a:t>
            </a:r>
            <a:endParaRPr lang="zh-CN" altLang="zh-CN" sz="1000" dirty="0"/>
          </a:p>
          <a:p>
            <a:r>
              <a:rPr lang="en-US" altLang="zh-CN" sz="1000" dirty="0"/>
              <a:t>    float x = locationTable.getFloat(abbrev, 1);</a:t>
            </a:r>
            <a:endParaRPr lang="zh-CN" altLang="zh-CN" sz="1000" dirty="0"/>
          </a:p>
          <a:p>
            <a:r>
              <a:rPr lang="en-US" altLang="zh-CN" sz="1000" dirty="0"/>
              <a:t>    float y = locationTable.getFloat(abbrev, 2);</a:t>
            </a:r>
            <a:endParaRPr lang="zh-CN" altLang="zh-CN" sz="1000" dirty="0"/>
          </a:p>
          <a:p>
            <a:r>
              <a:rPr lang="en-US" altLang="zh-CN" sz="1000" dirty="0"/>
              <a:t>    drawData(x, y, abbrev);</a:t>
            </a:r>
            <a:endParaRPr lang="zh-CN" altLang="zh-CN" sz="1000" dirty="0"/>
          </a:p>
          <a:p>
            <a:r>
              <a:rPr lang="en-US" altLang="zh-CN" sz="1000" dirty="0"/>
              <a:t>  }</a:t>
            </a:r>
            <a:endParaRPr lang="zh-CN" altLang="zh-CN" sz="1000" dirty="0"/>
          </a:p>
          <a:p>
            <a:r>
              <a:rPr lang="en-US" altLang="zh-CN" sz="1000" dirty="0"/>
              <a:t>}</a:t>
            </a:r>
            <a:endParaRPr lang="zh-CN" altLang="zh-CN" sz="1000" dirty="0"/>
          </a:p>
          <a:p>
            <a:r>
              <a:rPr lang="en-US" altLang="zh-CN" sz="1000" dirty="0"/>
              <a:t> </a:t>
            </a:r>
            <a:endParaRPr lang="zh-CN" altLang="zh-CN" sz="1000" dirty="0"/>
          </a:p>
          <a:p>
            <a:r>
              <a:rPr lang="en-US" altLang="zh-CN" sz="1000" dirty="0"/>
              <a:t>void drawData(float x, float y, String abbrev) {</a:t>
            </a:r>
            <a:endParaRPr lang="zh-CN" altLang="zh-CN" sz="1000" dirty="0"/>
          </a:p>
          <a:p>
            <a:r>
              <a:rPr lang="en-US" altLang="zh-CN" sz="1000" dirty="0"/>
              <a:t>  float value = dataTable.getFloat(abbrev, 1);  </a:t>
            </a:r>
            <a:endParaRPr lang="zh-CN" altLang="zh-CN" sz="1000" dirty="0"/>
          </a:p>
          <a:p>
            <a:r>
              <a:rPr lang="en-US" altLang="zh-CN" sz="1000" dirty="0"/>
              <a:t>  float radius = 0;</a:t>
            </a:r>
            <a:endParaRPr lang="zh-CN" altLang="zh-CN" sz="1000" dirty="0"/>
          </a:p>
          <a:p>
            <a:r>
              <a:rPr lang="en-US" altLang="zh-CN" sz="1000" dirty="0"/>
              <a:t>  if (value &gt;= 0) {</a:t>
            </a:r>
            <a:endParaRPr lang="zh-CN" altLang="zh-CN" sz="1000" dirty="0"/>
          </a:p>
          <a:p>
            <a:r>
              <a:rPr lang="en-US" altLang="zh-CN" sz="1000" dirty="0"/>
              <a:t>    radius = map(value, 0, dataMax, 1.5, 15);</a:t>
            </a:r>
            <a:endParaRPr lang="zh-CN" altLang="zh-CN" sz="1000" dirty="0"/>
          </a:p>
          <a:p>
            <a:r>
              <a:rPr lang="en-US" altLang="zh-CN" sz="1000" dirty="0"/>
              <a:t>    fill(#333366);  // blue</a:t>
            </a:r>
            <a:endParaRPr lang="zh-CN" altLang="zh-CN" sz="1000" dirty="0"/>
          </a:p>
          <a:p>
            <a:r>
              <a:rPr lang="en-US" altLang="zh-CN" sz="1000" dirty="0"/>
              <a:t>  } else {</a:t>
            </a:r>
            <a:endParaRPr lang="zh-CN" altLang="zh-CN" sz="1000" dirty="0"/>
          </a:p>
          <a:p>
            <a:r>
              <a:rPr lang="en-US" altLang="zh-CN" sz="1000" dirty="0"/>
              <a:t>    radius = map(value, 0, dataMin, 1.5, 15);</a:t>
            </a:r>
            <a:endParaRPr lang="zh-CN" altLang="zh-CN" sz="1000" dirty="0"/>
          </a:p>
          <a:p>
            <a:r>
              <a:rPr lang="en-US" altLang="zh-CN" sz="1000" dirty="0"/>
              <a:t>    fill(#ec5166);  // red</a:t>
            </a:r>
            <a:endParaRPr lang="zh-CN" altLang="zh-CN" sz="1000" dirty="0"/>
          </a:p>
          <a:p>
            <a:r>
              <a:rPr lang="en-US" altLang="zh-CN" sz="1000" dirty="0"/>
              <a:t>  }</a:t>
            </a:r>
            <a:endParaRPr lang="zh-CN" altLang="zh-CN" sz="1000" dirty="0"/>
          </a:p>
          <a:p>
            <a:r>
              <a:rPr lang="en-US" altLang="zh-CN" sz="1000" dirty="0"/>
              <a:t>  ellipseMode(RADIUS);</a:t>
            </a:r>
            <a:endParaRPr lang="zh-CN" altLang="zh-CN" sz="1000" dirty="0"/>
          </a:p>
          <a:p>
            <a:r>
              <a:rPr lang="en-US" altLang="zh-CN" sz="1000" dirty="0"/>
              <a:t>  ellipse(x, y, radius, radius);</a:t>
            </a:r>
            <a:endParaRPr lang="zh-CN" altLang="zh-CN" sz="1000" dirty="0"/>
          </a:p>
          <a:p>
            <a:r>
              <a:rPr lang="en-US" altLang="zh-CN" sz="1000" dirty="0"/>
              <a:t>  </a:t>
            </a:r>
            <a:endParaRPr lang="zh-CN" altLang="zh-CN" sz="1000" dirty="0"/>
          </a:p>
          <a:p>
            <a:r>
              <a:rPr lang="en-US" altLang="zh-CN" sz="1000" dirty="0"/>
              <a:t>  if (dist(x, y, mouseX, mouseY) &lt; radius+2) {</a:t>
            </a:r>
            <a:endParaRPr lang="zh-CN" altLang="zh-CN" sz="1000" dirty="0"/>
          </a:p>
          <a:p>
            <a:r>
              <a:rPr lang="en-US" altLang="zh-CN" sz="1000" dirty="0"/>
              <a:t>    fill(0);</a:t>
            </a:r>
            <a:endParaRPr lang="zh-CN" altLang="zh-CN" sz="1000" dirty="0"/>
          </a:p>
          <a:p>
            <a:r>
              <a:rPr lang="en-US" altLang="zh-CN" sz="1000" dirty="0"/>
              <a:t>    textAlign(CENTER);</a:t>
            </a:r>
            <a:endParaRPr lang="zh-CN" altLang="zh-CN" sz="1000" dirty="0"/>
          </a:p>
          <a:p>
            <a:r>
              <a:rPr lang="en-US" altLang="zh-CN" sz="1000" dirty="0"/>
              <a:t>    String name = nameTable.getString(abbrev, 1);</a:t>
            </a:r>
            <a:endParaRPr lang="zh-CN" altLang="zh-CN" sz="1000" dirty="0"/>
          </a:p>
          <a:p>
            <a:r>
              <a:rPr lang="en-US" altLang="zh-CN" sz="1000" dirty="0"/>
              <a:t>    text(name + " " + value, x, y-radius-4);</a:t>
            </a:r>
            <a:endParaRPr lang="zh-CN" altLang="zh-CN" sz="1000" dirty="0"/>
          </a:p>
          <a:p>
            <a:r>
              <a:rPr lang="en-US" altLang="zh-CN" sz="1000" dirty="0"/>
              <a:t>  }</a:t>
            </a:r>
            <a:endParaRPr lang="zh-CN" altLang="zh-CN" sz="1000" dirty="0"/>
          </a:p>
          <a:p>
            <a:r>
              <a:rPr lang="en-US" altLang="zh-CN" sz="1000" dirty="0"/>
              <a:t>}</a:t>
            </a:r>
            <a:endParaRPr lang="zh-CN" altLang="zh-CN" sz="1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961341" cy="415498"/>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大数据可视化软件与工具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1669047" cy="369332"/>
          </a:xfrm>
          <a:prstGeom prst="rect">
            <a:avLst/>
          </a:prstGeom>
          <a:noFill/>
        </p:spPr>
        <p:txBody>
          <a:bodyPr wrap="none" rtlCol="0">
            <a:spAutoFit/>
          </a:bodyPr>
          <a:lstStyle/>
          <a:p>
            <a:r>
              <a:rPr lang="en-US" altLang="zh-CN" b="1" dirty="0">
                <a:solidFill>
                  <a:srgbClr val="3D89BC"/>
                </a:solidFill>
              </a:rPr>
              <a:t>7.3.3NodeXL</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矩形 17"/>
          <p:cNvSpPr/>
          <p:nvPr/>
        </p:nvSpPr>
        <p:spPr>
          <a:xfrm>
            <a:off x="492979" y="1865020"/>
            <a:ext cx="7841187" cy="1569660"/>
          </a:xfrm>
          <a:prstGeom prst="rect">
            <a:avLst/>
          </a:prstGeom>
          <a:solidFill>
            <a:schemeClr val="bg1">
              <a:lumMod val="85000"/>
            </a:schemeClr>
          </a:solidFill>
        </p:spPr>
        <p:txBody>
          <a:bodyPr wrap="square">
            <a:spAutoFit/>
          </a:bodyPr>
          <a:lstStyle/>
          <a:p>
            <a:r>
              <a:rPr lang="en-US" altLang="zh-CN" sz="1600" dirty="0"/>
              <a:t>NodeXL </a:t>
            </a:r>
            <a:r>
              <a:rPr lang="zh-CN" altLang="zh-CN" sz="1600" dirty="0"/>
              <a:t>不仅具备常见的分析功能，如计算中心性、</a:t>
            </a:r>
            <a:r>
              <a:rPr lang="en-US" altLang="zh-CN" sz="1600" dirty="0"/>
              <a:t>Page Rank</a:t>
            </a:r>
            <a:r>
              <a:rPr lang="zh-CN" altLang="zh-CN" sz="1600" dirty="0"/>
              <a:t>值、网络连通度、聚类系数等，还能对暂时性网络进行处理。在布局方面，</a:t>
            </a:r>
            <a:r>
              <a:rPr lang="en-US" altLang="zh-CN" sz="1600" dirty="0"/>
              <a:t>NodeXL</a:t>
            </a:r>
            <a:r>
              <a:rPr lang="zh-CN" altLang="zh-CN" sz="1600" dirty="0"/>
              <a:t>主要采用力导引布局方式。</a:t>
            </a:r>
            <a:endParaRPr lang="en-US" altLang="zh-CN" sz="1600" dirty="0"/>
          </a:p>
          <a:p>
            <a:r>
              <a:rPr lang="en-US" altLang="zh-CN" sz="1600" dirty="0"/>
              <a:t>NodeXL </a:t>
            </a:r>
            <a:r>
              <a:rPr lang="zh-CN" altLang="zh-CN" sz="1600" dirty="0"/>
              <a:t>的一大特色是可视化交互能力强，具有图像移动、变焦和动态查询等交互功能。其另一特色是可直接与互联网相连，用户可通过插件或直接导入</a:t>
            </a:r>
            <a:r>
              <a:rPr lang="en-US" altLang="zh-CN" sz="1600" dirty="0"/>
              <a:t>E-mail</a:t>
            </a:r>
            <a:r>
              <a:rPr lang="zh-CN" altLang="zh-CN" sz="1600" dirty="0"/>
              <a:t>或微博网页中的数据。</a:t>
            </a:r>
            <a:endParaRPr lang="zh-CN" altLang="en-US" sz="1600" dirty="0"/>
          </a:p>
        </p:txBody>
      </p:sp>
      <p:sp>
        <p:nvSpPr>
          <p:cNvPr id="22" name="矩形 21"/>
          <p:cNvSpPr/>
          <p:nvPr/>
        </p:nvSpPr>
        <p:spPr>
          <a:xfrm>
            <a:off x="1588234" y="4172821"/>
            <a:ext cx="1825625" cy="925200"/>
          </a:xfrm>
          <a:prstGeom prst="rect">
            <a:avLst/>
          </a:prstGeom>
          <a:solidFill>
            <a:schemeClr val="bg1">
              <a:lumMod val="85000"/>
            </a:schemeClr>
          </a:solidFill>
        </p:spPr>
        <p:txBody>
          <a:bodyPr wrap="square">
            <a:spAutoFit/>
          </a:bodyPr>
          <a:lstStyle/>
          <a:p>
            <a:pPr algn="ctr">
              <a:lnSpc>
                <a:spcPct val="150000"/>
              </a:lnSpc>
            </a:pPr>
            <a:r>
              <a:rPr lang="zh-CN" altLang="en-US" dirty="0" smtClean="0">
                <a:solidFill>
                  <a:prstClr val="black">
                    <a:lumMod val="75000"/>
                    <a:lumOff val="25000"/>
                  </a:prstClr>
                </a:solidFill>
              </a:rPr>
              <a:t>准备</a:t>
            </a:r>
            <a:endParaRPr lang="en-US" altLang="zh-CN" dirty="0" smtClean="0">
              <a:solidFill>
                <a:prstClr val="black">
                  <a:lumMod val="75000"/>
                  <a:lumOff val="25000"/>
                </a:prstClr>
              </a:solidFill>
            </a:endParaRPr>
          </a:p>
          <a:p>
            <a:pPr algn="ctr">
              <a:lnSpc>
                <a:spcPct val="150000"/>
              </a:lnSpc>
            </a:pPr>
            <a:r>
              <a:rPr lang="zh-CN" altLang="en-US" dirty="0" smtClean="0">
                <a:solidFill>
                  <a:prstClr val="black">
                    <a:lumMod val="75000"/>
                    <a:lumOff val="25000"/>
                  </a:prstClr>
                </a:solidFill>
              </a:rPr>
              <a:t>数据</a:t>
            </a:r>
            <a:endParaRPr lang="zh-CN" altLang="en-US" dirty="0">
              <a:solidFill>
                <a:prstClr val="black">
                  <a:lumMod val="75000"/>
                  <a:lumOff val="25000"/>
                </a:prstClr>
              </a:solidFill>
            </a:endParaRPr>
          </a:p>
        </p:txBody>
      </p:sp>
      <p:sp>
        <p:nvSpPr>
          <p:cNvPr id="25" name="矩形 24"/>
          <p:cNvSpPr/>
          <p:nvPr/>
        </p:nvSpPr>
        <p:spPr>
          <a:xfrm>
            <a:off x="449848" y="4172821"/>
            <a:ext cx="981911" cy="92333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a:off x="492979" y="4372876"/>
            <a:ext cx="897828" cy="523220"/>
          </a:xfrm>
          <a:prstGeom prst="rect">
            <a:avLst/>
          </a:prstGeom>
        </p:spPr>
        <p:txBody>
          <a:bodyPr wrap="square">
            <a:spAutoFit/>
          </a:bodyPr>
          <a:lstStyle/>
          <a:p>
            <a:r>
              <a:rPr lang="zh-CN" altLang="en-US" sz="2800" b="1" dirty="0">
                <a:solidFill>
                  <a:prstClr val="white"/>
                </a:solidFill>
              </a:rPr>
              <a:t>步骤</a:t>
            </a:r>
            <a:endParaRPr lang="zh-CN" altLang="en-US" sz="2800" b="1" dirty="0">
              <a:solidFill>
                <a:prstClr val="white"/>
              </a:solidFill>
            </a:endParaRPr>
          </a:p>
        </p:txBody>
      </p:sp>
      <p:sp>
        <p:nvSpPr>
          <p:cNvPr id="27" name="矩形 26"/>
          <p:cNvSpPr/>
          <p:nvPr/>
        </p:nvSpPr>
        <p:spPr>
          <a:xfrm>
            <a:off x="4071611" y="4172821"/>
            <a:ext cx="1825625" cy="874407"/>
          </a:xfrm>
          <a:prstGeom prst="rect">
            <a:avLst/>
          </a:prstGeom>
          <a:solidFill>
            <a:schemeClr val="bg1">
              <a:lumMod val="85000"/>
            </a:schemeClr>
          </a:solidFill>
        </p:spPr>
        <p:txBody>
          <a:bodyPr wrap="square">
            <a:spAutoFit/>
          </a:bodyPr>
          <a:lstStyle/>
          <a:p>
            <a:pPr algn="ctr">
              <a:lnSpc>
                <a:spcPct val="150000"/>
              </a:lnSpc>
            </a:pPr>
            <a:r>
              <a:rPr lang="zh-CN" altLang="en-US" dirty="0" smtClean="0">
                <a:solidFill>
                  <a:prstClr val="black">
                    <a:lumMod val="75000"/>
                    <a:lumOff val="25000"/>
                  </a:prstClr>
                </a:solidFill>
              </a:rPr>
              <a:t>生成</a:t>
            </a:r>
            <a:endParaRPr lang="en-US" altLang="zh-CN" dirty="0" smtClean="0">
              <a:solidFill>
                <a:prstClr val="black">
                  <a:lumMod val="75000"/>
                  <a:lumOff val="25000"/>
                </a:prstClr>
              </a:solidFill>
            </a:endParaRPr>
          </a:p>
          <a:p>
            <a:pPr algn="ctr">
              <a:lnSpc>
                <a:spcPct val="150000"/>
              </a:lnSpc>
            </a:pPr>
            <a:r>
              <a:rPr lang="zh-CN" altLang="en-US" dirty="0" smtClean="0">
                <a:solidFill>
                  <a:prstClr val="black">
                    <a:lumMod val="75000"/>
                    <a:lumOff val="25000"/>
                  </a:prstClr>
                </a:solidFill>
              </a:rPr>
              <a:t>顶点</a:t>
            </a:r>
            <a:endParaRPr lang="zh-CN" altLang="en-US" dirty="0">
              <a:solidFill>
                <a:prstClr val="black">
                  <a:lumMod val="75000"/>
                  <a:lumOff val="25000"/>
                </a:prstClr>
              </a:solidFill>
            </a:endParaRPr>
          </a:p>
        </p:txBody>
      </p:sp>
      <p:sp>
        <p:nvSpPr>
          <p:cNvPr id="28" name="矩形 27"/>
          <p:cNvSpPr/>
          <p:nvPr/>
        </p:nvSpPr>
        <p:spPr>
          <a:xfrm>
            <a:off x="6545729" y="4172821"/>
            <a:ext cx="1825625" cy="874407"/>
          </a:xfrm>
          <a:prstGeom prst="rect">
            <a:avLst/>
          </a:prstGeom>
          <a:solidFill>
            <a:schemeClr val="bg1">
              <a:lumMod val="85000"/>
            </a:schemeClr>
          </a:solidFill>
        </p:spPr>
        <p:txBody>
          <a:bodyPr wrap="square">
            <a:spAutoFit/>
          </a:bodyPr>
          <a:lstStyle/>
          <a:p>
            <a:pPr algn="ctr">
              <a:lnSpc>
                <a:spcPct val="150000"/>
              </a:lnSpc>
            </a:pPr>
            <a:r>
              <a:rPr lang="zh-CN" altLang="en-US" dirty="0" smtClean="0">
                <a:solidFill>
                  <a:prstClr val="black">
                    <a:lumMod val="75000"/>
                    <a:lumOff val="25000"/>
                  </a:prstClr>
                </a:solidFill>
              </a:rPr>
              <a:t>生成</a:t>
            </a:r>
            <a:endParaRPr lang="en-US" altLang="zh-CN" dirty="0" smtClean="0">
              <a:solidFill>
                <a:prstClr val="black">
                  <a:lumMod val="75000"/>
                  <a:lumOff val="25000"/>
                </a:prstClr>
              </a:solidFill>
            </a:endParaRPr>
          </a:p>
          <a:p>
            <a:pPr algn="ctr">
              <a:lnSpc>
                <a:spcPct val="150000"/>
              </a:lnSpc>
            </a:pPr>
            <a:r>
              <a:rPr lang="zh-CN" altLang="en-US" dirty="0" smtClean="0">
                <a:solidFill>
                  <a:prstClr val="black">
                    <a:lumMod val="75000"/>
                    <a:lumOff val="25000"/>
                  </a:prstClr>
                </a:solidFill>
              </a:rPr>
              <a:t>网络图</a:t>
            </a:r>
            <a:endParaRPr lang="zh-CN" altLang="en-US" dirty="0">
              <a:solidFill>
                <a:prstClr val="black">
                  <a:lumMod val="75000"/>
                  <a:lumOff val="25000"/>
                </a:prstClr>
              </a:solidFill>
            </a:endParaRPr>
          </a:p>
        </p:txBody>
      </p:sp>
      <p:sp>
        <p:nvSpPr>
          <p:cNvPr id="29" name="右箭头 28"/>
          <p:cNvSpPr/>
          <p:nvPr/>
        </p:nvSpPr>
        <p:spPr>
          <a:xfrm>
            <a:off x="3448995" y="4332282"/>
            <a:ext cx="596106" cy="523220"/>
          </a:xfrm>
          <a:prstGeom prst="rightArrow">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右箭头 29"/>
          <p:cNvSpPr/>
          <p:nvPr/>
        </p:nvSpPr>
        <p:spPr>
          <a:xfrm>
            <a:off x="5923745" y="4332282"/>
            <a:ext cx="596106" cy="523220"/>
          </a:xfrm>
          <a:prstGeom prst="rightArrow">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3"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3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961341" cy="415498"/>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大数据可视化软件与工具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3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3"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3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TextBox 11"/>
          <p:cNvSpPr txBox="1"/>
          <p:nvPr/>
        </p:nvSpPr>
        <p:spPr>
          <a:xfrm>
            <a:off x="338383" y="957528"/>
            <a:ext cx="1766454" cy="276999"/>
          </a:xfrm>
          <a:prstGeom prst="rect">
            <a:avLst/>
          </a:prstGeom>
          <a:noFill/>
        </p:spPr>
        <p:txBody>
          <a:bodyPr wrap="square" lIns="0" tIns="0" rIns="0" bIns="0" rtlCol="0">
            <a:spAutoFit/>
          </a:bodyPr>
          <a:lstStyle/>
          <a:p>
            <a:r>
              <a:rPr lang="en-US" altLang="zh-CN" b="1" dirty="0" smtClean="0">
                <a:solidFill>
                  <a:srgbClr val="3D89BC"/>
                </a:solidFill>
              </a:rPr>
              <a:t> 1</a:t>
            </a:r>
            <a:r>
              <a:rPr lang="zh-CN" altLang="en-US" b="1" dirty="0" smtClean="0">
                <a:solidFill>
                  <a:srgbClr val="3D89BC"/>
                </a:solidFill>
              </a:rPr>
              <a:t>、准备数据</a:t>
            </a:r>
            <a:endParaRPr lang="zh-CN" altLang="en-US" b="1" dirty="0">
              <a:solidFill>
                <a:srgbClr val="3D89BC"/>
              </a:solidFill>
            </a:endParaRPr>
          </a:p>
        </p:txBody>
      </p:sp>
      <p:sp>
        <p:nvSpPr>
          <p:cNvPr id="13" name="矩形 12"/>
          <p:cNvSpPr/>
          <p:nvPr/>
        </p:nvSpPr>
        <p:spPr>
          <a:xfrm>
            <a:off x="531019" y="1362341"/>
            <a:ext cx="8138528" cy="430887"/>
          </a:xfrm>
          <a:prstGeom prst="rect">
            <a:avLst/>
          </a:prstGeom>
        </p:spPr>
        <p:txBody>
          <a:bodyPr wrap="square" lIns="0" tIns="0" rIns="0" bIns="0">
            <a:spAutoFit/>
          </a:bodyPr>
          <a:lstStyle/>
          <a:p>
            <a:r>
              <a:rPr lang="zh-CN" altLang="zh-CN" sz="1400" dirty="0"/>
              <a:t>从开始菜单中打开一个</a:t>
            </a:r>
            <a:r>
              <a:rPr lang="en-US" altLang="zh-CN" sz="1400" dirty="0"/>
              <a:t>NodeXL</a:t>
            </a:r>
            <a:r>
              <a:rPr lang="zh-CN" altLang="zh-CN" sz="1400" dirty="0"/>
              <a:t>的模板，在“</a:t>
            </a:r>
            <a:r>
              <a:rPr lang="en-US" altLang="zh-CN" sz="1400" dirty="0"/>
              <a:t>Edges</a:t>
            </a:r>
            <a:r>
              <a:rPr lang="zh-CN" altLang="zh-CN" sz="1400" dirty="0"/>
              <a:t>”工作表中输入准备好的数据，如</a:t>
            </a:r>
            <a:r>
              <a:rPr lang="zh-CN" altLang="zh-CN" sz="1400" dirty="0" smtClean="0"/>
              <a:t>图所</a:t>
            </a:r>
            <a:r>
              <a:rPr lang="zh-CN" altLang="zh-CN" sz="1400" dirty="0"/>
              <a:t>示。每条边包含两个</a:t>
            </a:r>
            <a:r>
              <a:rPr lang="en-US" altLang="zh-CN" sz="1400" dirty="0"/>
              <a:t>Vertex</a:t>
            </a:r>
            <a:r>
              <a:rPr lang="zh-CN" altLang="zh-CN" sz="1400" dirty="0"/>
              <a:t>及其相关的属性（</a:t>
            </a:r>
            <a:r>
              <a:rPr lang="en-US" altLang="zh-CN" sz="1400" dirty="0"/>
              <a:t>Color</a:t>
            </a:r>
            <a:r>
              <a:rPr lang="zh-CN" altLang="zh-CN" sz="1400" dirty="0"/>
              <a:t>、</a:t>
            </a:r>
            <a:r>
              <a:rPr lang="en-US" altLang="zh-CN" sz="1400" dirty="0"/>
              <a:t>Width</a:t>
            </a:r>
            <a:r>
              <a:rPr lang="zh-CN" altLang="zh-CN" sz="1400" dirty="0"/>
              <a:t>、</a:t>
            </a:r>
            <a:r>
              <a:rPr lang="en-US" altLang="zh-CN" sz="1400" dirty="0"/>
              <a:t>Label</a:t>
            </a:r>
            <a:r>
              <a:rPr lang="zh-CN" altLang="zh-CN" sz="1400" dirty="0"/>
              <a:t>等）。</a:t>
            </a:r>
            <a:endParaRPr lang="zh-CN" altLang="en-US" sz="1400" dirty="0"/>
          </a:p>
        </p:txBody>
      </p:sp>
      <p:graphicFrame>
        <p:nvGraphicFramePr>
          <p:cNvPr id="14" name="表格 13"/>
          <p:cNvGraphicFramePr>
            <a:graphicFrameLocks noGrp="1"/>
          </p:cNvGraphicFramePr>
          <p:nvPr/>
        </p:nvGraphicFramePr>
        <p:xfrm>
          <a:off x="499957" y="2529681"/>
          <a:ext cx="5038726" cy="3204000"/>
        </p:xfrm>
        <a:graphic>
          <a:graphicData uri="http://schemas.openxmlformats.org/drawingml/2006/table">
            <a:tbl>
              <a:tblPr firstRow="1" firstCol="1" bandRow="1">
                <a:tableStyleId>{5C22544A-7EE6-4342-B048-85BDC9FD1C3A}</a:tableStyleId>
              </a:tblPr>
              <a:tblGrid>
                <a:gridCol w="2519363"/>
                <a:gridCol w="2519363"/>
              </a:tblGrid>
              <a:tr h="213600">
                <a:tc>
                  <a:txBody>
                    <a:bodyPr/>
                    <a:lstStyle/>
                    <a:p>
                      <a:pPr algn="just">
                        <a:lnSpc>
                          <a:spcPts val="1400"/>
                        </a:lnSpc>
                        <a:spcAft>
                          <a:spcPts val="0"/>
                        </a:spcAft>
                        <a:tabLst>
                          <a:tab pos="2628265" algn="ctr"/>
                          <a:tab pos="5292725" algn="r"/>
                        </a:tabLst>
                      </a:pPr>
                      <a:r>
                        <a:rPr lang="en-US" sz="1000" kern="500" dirty="0">
                          <a:effectLst/>
                        </a:rPr>
                        <a:t>Researchers</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algn="just">
                        <a:lnSpc>
                          <a:spcPts val="1400"/>
                        </a:lnSpc>
                        <a:spcAft>
                          <a:spcPts val="0"/>
                        </a:spcAft>
                        <a:tabLst>
                          <a:tab pos="2628265" algn="ctr"/>
                          <a:tab pos="5292725" algn="r"/>
                        </a:tabLst>
                      </a:pPr>
                      <a:r>
                        <a:rPr lang="en-US" sz="1000" kern="500" dirty="0">
                          <a:effectLst/>
                        </a:rPr>
                        <a:t>Research Organization</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r>
              <a:tr h="213600">
                <a:tc>
                  <a:txBody>
                    <a:bodyPr/>
                    <a:lstStyle/>
                    <a:p>
                      <a:pPr algn="just">
                        <a:lnSpc>
                          <a:spcPts val="1400"/>
                        </a:lnSpc>
                        <a:spcAft>
                          <a:spcPts val="0"/>
                        </a:spcAft>
                        <a:tabLst>
                          <a:tab pos="2628265" algn="ctr"/>
                          <a:tab pos="5292725" algn="r"/>
                        </a:tabLst>
                      </a:pPr>
                      <a:r>
                        <a:rPr lang="en-US" sz="1000" kern="500" dirty="0">
                          <a:effectLst/>
                        </a:rPr>
                        <a:t>Natasa Milic-Frayling</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algn="just">
                        <a:lnSpc>
                          <a:spcPts val="1400"/>
                        </a:lnSpc>
                        <a:spcAft>
                          <a:spcPts val="0"/>
                        </a:spcAft>
                        <a:tabLst>
                          <a:tab pos="2628265" algn="ctr"/>
                          <a:tab pos="5292725" algn="r"/>
                        </a:tabLst>
                      </a:pPr>
                      <a:r>
                        <a:rPr lang="en-US" sz="1000" kern="500" dirty="0">
                          <a:effectLst/>
                        </a:rPr>
                        <a:t>Microsoft Research Cambridge</a:t>
                      </a:r>
                      <a:endParaRPr lang="zh-CN" sz="1000" kern="500">
                        <a:solidFill>
                          <a:srgbClr val="000000"/>
                        </a:solidFill>
                        <a:effectLst/>
                        <a:latin typeface="Times New Roman" panose="02020603050405020304"/>
                        <a:ea typeface="宋体" panose="02010600030101010101" pitchFamily="2" charset="-122"/>
                      </a:endParaRPr>
                    </a:p>
                  </a:txBody>
                  <a:tcPr marL="68580" marR="68580" marT="0" marB="0"/>
                </a:tc>
              </a:tr>
              <a:tr h="213600">
                <a:tc>
                  <a:txBody>
                    <a:bodyPr/>
                    <a:lstStyle/>
                    <a:p>
                      <a:pPr algn="just">
                        <a:lnSpc>
                          <a:spcPts val="1400"/>
                        </a:lnSpc>
                        <a:spcAft>
                          <a:spcPts val="0"/>
                        </a:spcAft>
                        <a:tabLst>
                          <a:tab pos="2628265" algn="ctr"/>
                          <a:tab pos="5292725" algn="r"/>
                        </a:tabLst>
                      </a:pPr>
                      <a:r>
                        <a:rPr lang="en-US" sz="1000" kern="500" dirty="0">
                          <a:effectLst/>
                        </a:rPr>
                        <a:t>Marc Smith</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algn="just">
                        <a:lnSpc>
                          <a:spcPts val="1400"/>
                        </a:lnSpc>
                        <a:spcAft>
                          <a:spcPts val="0"/>
                        </a:spcAft>
                        <a:tabLst>
                          <a:tab pos="2628265" algn="ctr"/>
                          <a:tab pos="5292725" algn="r"/>
                        </a:tabLst>
                      </a:pPr>
                      <a:r>
                        <a:rPr lang="en-US" sz="1000" kern="500" dirty="0">
                          <a:effectLst/>
                        </a:rPr>
                        <a:t>Connected Action Consulting Group</a:t>
                      </a:r>
                      <a:endParaRPr lang="zh-CN" sz="1000" kern="500">
                        <a:solidFill>
                          <a:srgbClr val="000000"/>
                        </a:solidFill>
                        <a:effectLst/>
                        <a:latin typeface="Times New Roman" panose="02020603050405020304"/>
                        <a:ea typeface="宋体" panose="02010600030101010101" pitchFamily="2" charset="-122"/>
                      </a:endParaRPr>
                    </a:p>
                  </a:txBody>
                  <a:tcPr marL="68580" marR="68580" marT="0" marB="0"/>
                </a:tc>
              </a:tr>
              <a:tr h="213600">
                <a:tc>
                  <a:txBody>
                    <a:bodyPr/>
                    <a:lstStyle/>
                    <a:p>
                      <a:pPr algn="just">
                        <a:lnSpc>
                          <a:spcPts val="1400"/>
                        </a:lnSpc>
                        <a:spcAft>
                          <a:spcPts val="0"/>
                        </a:spcAft>
                        <a:tabLst>
                          <a:tab pos="2628265" algn="ctr"/>
                          <a:tab pos="5292725" algn="r"/>
                        </a:tabLst>
                      </a:pPr>
                      <a:r>
                        <a:rPr lang="en-US" sz="1000" kern="500" dirty="0">
                          <a:effectLst/>
                        </a:rPr>
                        <a:t>Ben Shneiderman</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algn="just">
                        <a:lnSpc>
                          <a:spcPts val="1400"/>
                        </a:lnSpc>
                        <a:spcAft>
                          <a:spcPts val="0"/>
                        </a:spcAft>
                        <a:tabLst>
                          <a:tab pos="2628265" algn="ctr"/>
                          <a:tab pos="5292725" algn="r"/>
                        </a:tabLst>
                      </a:pPr>
                      <a:r>
                        <a:rPr lang="en-US" sz="1000" kern="500" dirty="0">
                          <a:effectLst/>
                        </a:rPr>
                        <a:t>University of Maryland</a:t>
                      </a:r>
                      <a:endParaRPr lang="zh-CN" sz="1000" kern="500">
                        <a:solidFill>
                          <a:srgbClr val="000000"/>
                        </a:solidFill>
                        <a:effectLst/>
                        <a:latin typeface="Times New Roman" panose="02020603050405020304"/>
                        <a:ea typeface="宋体" panose="02010600030101010101" pitchFamily="2" charset="-122"/>
                      </a:endParaRPr>
                    </a:p>
                  </a:txBody>
                  <a:tcPr marL="68580" marR="68580" marT="0" marB="0"/>
                </a:tc>
              </a:tr>
              <a:tr h="213600">
                <a:tc>
                  <a:txBody>
                    <a:bodyPr/>
                    <a:lstStyle/>
                    <a:p>
                      <a:pPr algn="just">
                        <a:lnSpc>
                          <a:spcPts val="1400"/>
                        </a:lnSpc>
                        <a:spcAft>
                          <a:spcPts val="0"/>
                        </a:spcAft>
                        <a:tabLst>
                          <a:tab pos="2628265" algn="ctr"/>
                          <a:tab pos="5292725" algn="r"/>
                        </a:tabLst>
                      </a:pPr>
                      <a:r>
                        <a:rPr lang="en-US" sz="1000" kern="500" dirty="0">
                          <a:effectLst/>
                        </a:rPr>
                        <a:t>Derek Hansen</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algn="just">
                        <a:lnSpc>
                          <a:spcPts val="1400"/>
                        </a:lnSpc>
                        <a:spcAft>
                          <a:spcPts val="0"/>
                        </a:spcAft>
                        <a:tabLst>
                          <a:tab pos="2628265" algn="ctr"/>
                          <a:tab pos="5292725" algn="r"/>
                        </a:tabLst>
                      </a:pPr>
                      <a:r>
                        <a:rPr lang="en-US" sz="1000" kern="500" dirty="0">
                          <a:effectLst/>
                        </a:rPr>
                        <a:t>Brigham Young University</a:t>
                      </a:r>
                      <a:endParaRPr lang="zh-CN" sz="1000" kern="500">
                        <a:solidFill>
                          <a:srgbClr val="000000"/>
                        </a:solidFill>
                        <a:effectLst/>
                        <a:latin typeface="Times New Roman" panose="02020603050405020304"/>
                        <a:ea typeface="宋体" panose="02010600030101010101" pitchFamily="2" charset="-122"/>
                      </a:endParaRPr>
                    </a:p>
                  </a:txBody>
                  <a:tcPr marL="68580" marR="68580" marT="0" marB="0"/>
                </a:tc>
              </a:tr>
              <a:tr h="213600">
                <a:tc>
                  <a:txBody>
                    <a:bodyPr/>
                    <a:lstStyle/>
                    <a:p>
                      <a:pPr algn="just">
                        <a:lnSpc>
                          <a:spcPts val="1400"/>
                        </a:lnSpc>
                        <a:spcAft>
                          <a:spcPts val="0"/>
                        </a:spcAft>
                        <a:tabLst>
                          <a:tab pos="2628265" algn="ctr"/>
                          <a:tab pos="5292725" algn="r"/>
                        </a:tabLst>
                      </a:pPr>
                      <a:r>
                        <a:rPr lang="en-US" sz="1000" kern="500" dirty="0">
                          <a:effectLst/>
                        </a:rPr>
                        <a:t>Cody Dunne</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algn="just">
                        <a:lnSpc>
                          <a:spcPts val="1400"/>
                        </a:lnSpc>
                        <a:spcAft>
                          <a:spcPts val="0"/>
                        </a:spcAft>
                        <a:tabLst>
                          <a:tab pos="2628265" algn="ctr"/>
                          <a:tab pos="5292725" algn="r"/>
                        </a:tabLst>
                      </a:pPr>
                      <a:r>
                        <a:rPr lang="en-US" sz="1000" kern="500" dirty="0">
                          <a:effectLst/>
                        </a:rPr>
                        <a:t>University of Maryland</a:t>
                      </a:r>
                      <a:endParaRPr lang="zh-CN" sz="1000" kern="500">
                        <a:solidFill>
                          <a:srgbClr val="000000"/>
                        </a:solidFill>
                        <a:effectLst/>
                        <a:latin typeface="Times New Roman" panose="02020603050405020304"/>
                        <a:ea typeface="宋体" panose="02010600030101010101" pitchFamily="2" charset="-122"/>
                      </a:endParaRPr>
                    </a:p>
                  </a:txBody>
                  <a:tcPr marL="68580" marR="68580" marT="0" marB="0"/>
                </a:tc>
              </a:tr>
              <a:tr h="213600">
                <a:tc>
                  <a:txBody>
                    <a:bodyPr/>
                    <a:lstStyle/>
                    <a:p>
                      <a:pPr algn="just">
                        <a:lnSpc>
                          <a:spcPts val="1400"/>
                        </a:lnSpc>
                        <a:spcAft>
                          <a:spcPts val="0"/>
                        </a:spcAft>
                        <a:tabLst>
                          <a:tab pos="2628265" algn="ctr"/>
                          <a:tab pos="5292725" algn="r"/>
                        </a:tabLst>
                      </a:pPr>
                      <a:r>
                        <a:rPr lang="en-US" sz="1000" kern="500" dirty="0">
                          <a:effectLst/>
                        </a:rPr>
                        <a:t>Eduarda Mendes Rodrigues</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algn="just">
                        <a:lnSpc>
                          <a:spcPts val="1400"/>
                        </a:lnSpc>
                        <a:spcAft>
                          <a:spcPts val="0"/>
                        </a:spcAft>
                        <a:tabLst>
                          <a:tab pos="2628265" algn="ctr"/>
                          <a:tab pos="5292725" algn="r"/>
                        </a:tabLst>
                      </a:pPr>
                      <a:r>
                        <a:rPr lang="en-US" sz="1000" kern="500" dirty="0">
                          <a:effectLst/>
                        </a:rPr>
                        <a:t>University of Porto</a:t>
                      </a:r>
                      <a:endParaRPr lang="zh-CN" sz="1000" kern="500">
                        <a:solidFill>
                          <a:srgbClr val="000000"/>
                        </a:solidFill>
                        <a:effectLst/>
                        <a:latin typeface="Times New Roman" panose="02020603050405020304"/>
                        <a:ea typeface="宋体" panose="02010600030101010101" pitchFamily="2" charset="-122"/>
                      </a:endParaRPr>
                    </a:p>
                  </a:txBody>
                  <a:tcPr marL="68580" marR="68580" marT="0" marB="0"/>
                </a:tc>
              </a:tr>
              <a:tr h="213600">
                <a:tc>
                  <a:txBody>
                    <a:bodyPr/>
                    <a:lstStyle/>
                    <a:p>
                      <a:pPr algn="just">
                        <a:lnSpc>
                          <a:spcPts val="1400"/>
                        </a:lnSpc>
                        <a:spcAft>
                          <a:spcPts val="0"/>
                        </a:spcAft>
                        <a:tabLst>
                          <a:tab pos="2628265" algn="ctr"/>
                          <a:tab pos="5292725" algn="r"/>
                        </a:tabLst>
                      </a:pPr>
                      <a:r>
                        <a:rPr lang="en-US" sz="1000" kern="500" dirty="0">
                          <a:effectLst/>
                        </a:rPr>
                        <a:t>Udayan Khourana</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algn="just">
                        <a:lnSpc>
                          <a:spcPts val="1400"/>
                        </a:lnSpc>
                        <a:spcAft>
                          <a:spcPts val="0"/>
                        </a:spcAft>
                        <a:tabLst>
                          <a:tab pos="2628265" algn="ctr"/>
                          <a:tab pos="5292725" algn="r"/>
                        </a:tabLst>
                      </a:pPr>
                      <a:r>
                        <a:rPr lang="en-US" sz="1000" kern="500" dirty="0">
                          <a:effectLst/>
                        </a:rPr>
                        <a:t>University of Maryland</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r>
              <a:tr h="213600">
                <a:tc>
                  <a:txBody>
                    <a:bodyPr/>
                    <a:lstStyle/>
                    <a:p>
                      <a:pPr algn="just">
                        <a:lnSpc>
                          <a:spcPts val="1400"/>
                        </a:lnSpc>
                        <a:spcAft>
                          <a:spcPts val="0"/>
                        </a:spcAft>
                        <a:tabLst>
                          <a:tab pos="2628265" algn="ctr"/>
                          <a:tab pos="5292725" algn="r"/>
                        </a:tabLst>
                      </a:pPr>
                      <a:r>
                        <a:rPr lang="en-US" sz="1000" kern="500" dirty="0">
                          <a:effectLst/>
                        </a:rPr>
                        <a:t>Jure Leskovec</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algn="just">
                        <a:lnSpc>
                          <a:spcPts val="1400"/>
                        </a:lnSpc>
                        <a:spcAft>
                          <a:spcPts val="0"/>
                        </a:spcAft>
                        <a:tabLst>
                          <a:tab pos="2628265" algn="ctr"/>
                          <a:tab pos="5292725" algn="r"/>
                        </a:tabLst>
                      </a:pPr>
                      <a:r>
                        <a:rPr lang="en-US" sz="1000" kern="500" dirty="0">
                          <a:effectLst/>
                        </a:rPr>
                        <a:t>Stanford University</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r>
              <a:tr h="213600">
                <a:tc>
                  <a:txBody>
                    <a:bodyPr/>
                    <a:lstStyle/>
                    <a:p>
                      <a:pPr algn="just">
                        <a:lnSpc>
                          <a:spcPts val="1400"/>
                        </a:lnSpc>
                        <a:spcAft>
                          <a:spcPts val="0"/>
                        </a:spcAft>
                        <a:tabLst>
                          <a:tab pos="2628265" algn="ctr"/>
                          <a:tab pos="5292725" algn="r"/>
                        </a:tabLst>
                      </a:pPr>
                      <a:r>
                        <a:rPr lang="en-US" sz="1000" kern="500" dirty="0">
                          <a:effectLst/>
                        </a:rPr>
                        <a:t>Bernie Hogan</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algn="just">
                        <a:lnSpc>
                          <a:spcPts val="1400"/>
                        </a:lnSpc>
                        <a:spcAft>
                          <a:spcPts val="0"/>
                        </a:spcAft>
                        <a:tabLst>
                          <a:tab pos="2628265" algn="ctr"/>
                          <a:tab pos="5292725" algn="r"/>
                        </a:tabLst>
                      </a:pPr>
                      <a:r>
                        <a:rPr lang="en-US" sz="1000" kern="500" dirty="0">
                          <a:effectLst/>
                        </a:rPr>
                        <a:t>Oxford Internet Institute</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r>
              <a:tr h="213600">
                <a:tc>
                  <a:txBody>
                    <a:bodyPr/>
                    <a:lstStyle/>
                    <a:p>
                      <a:pPr algn="just">
                        <a:lnSpc>
                          <a:spcPts val="1400"/>
                        </a:lnSpc>
                        <a:spcAft>
                          <a:spcPts val="0"/>
                        </a:spcAft>
                        <a:tabLst>
                          <a:tab pos="2628265" algn="ctr"/>
                          <a:tab pos="5292725" algn="r"/>
                        </a:tabLst>
                      </a:pPr>
                      <a:r>
                        <a:rPr lang="en-US" sz="1000" kern="500" dirty="0">
                          <a:effectLst/>
                        </a:rPr>
                        <a:t>Itai Himelboim</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algn="just">
                        <a:lnSpc>
                          <a:spcPts val="1400"/>
                        </a:lnSpc>
                        <a:spcAft>
                          <a:spcPts val="0"/>
                        </a:spcAft>
                        <a:tabLst>
                          <a:tab pos="2628265" algn="ctr"/>
                          <a:tab pos="5292725" algn="r"/>
                        </a:tabLst>
                      </a:pPr>
                      <a:r>
                        <a:rPr lang="en-US" sz="1000" kern="500" dirty="0">
                          <a:effectLst/>
                        </a:rPr>
                        <a:t>University of Georgia</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r>
              <a:tr h="213600">
                <a:tc>
                  <a:txBody>
                    <a:bodyPr/>
                    <a:lstStyle/>
                    <a:p>
                      <a:pPr algn="just">
                        <a:lnSpc>
                          <a:spcPts val="1400"/>
                        </a:lnSpc>
                        <a:spcAft>
                          <a:spcPts val="0"/>
                        </a:spcAft>
                        <a:tabLst>
                          <a:tab pos="2628265" algn="ctr"/>
                          <a:tab pos="5292725" algn="r"/>
                        </a:tabLst>
                      </a:pPr>
                      <a:r>
                        <a:rPr lang="en-US" sz="1000" kern="500" dirty="0">
                          <a:effectLst/>
                        </a:rPr>
                        <a:t>Libby Hemphill</a:t>
                      </a:r>
                      <a:endParaRPr lang="zh-CN" sz="1000" kern="5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algn="just">
                        <a:lnSpc>
                          <a:spcPts val="1400"/>
                        </a:lnSpc>
                        <a:spcAft>
                          <a:spcPts val="0"/>
                        </a:spcAft>
                        <a:tabLst>
                          <a:tab pos="2628265" algn="ctr"/>
                          <a:tab pos="5292725" algn="r"/>
                        </a:tabLst>
                      </a:pPr>
                      <a:r>
                        <a:rPr lang="en-US" sz="1000" kern="500" dirty="0">
                          <a:effectLst/>
                        </a:rPr>
                        <a:t>Illinois Institute of Technology</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r>
              <a:tr h="213600">
                <a:tc>
                  <a:txBody>
                    <a:bodyPr/>
                    <a:lstStyle/>
                    <a:p>
                      <a:pPr algn="just">
                        <a:lnSpc>
                          <a:spcPts val="1400"/>
                        </a:lnSpc>
                        <a:spcAft>
                          <a:spcPts val="0"/>
                        </a:spcAft>
                        <a:tabLst>
                          <a:tab pos="2628265" algn="ctr"/>
                          <a:tab pos="5292725" algn="r"/>
                        </a:tabLst>
                      </a:pPr>
                      <a:r>
                        <a:rPr lang="en-US" sz="1000" kern="500" dirty="0">
                          <a:effectLst/>
                        </a:rPr>
                        <a:t>Robert Ackland</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algn="just">
                        <a:lnSpc>
                          <a:spcPts val="1400"/>
                        </a:lnSpc>
                        <a:spcAft>
                          <a:spcPts val="0"/>
                        </a:spcAft>
                        <a:tabLst>
                          <a:tab pos="2628265" algn="ctr"/>
                          <a:tab pos="5292725" algn="r"/>
                        </a:tabLst>
                      </a:pPr>
                      <a:r>
                        <a:rPr lang="en-US" sz="1000" kern="500" dirty="0">
                          <a:effectLst/>
                        </a:rPr>
                        <a:t>Australian National University</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r>
              <a:tr h="213600">
                <a:tc>
                  <a:txBody>
                    <a:bodyPr/>
                    <a:lstStyle/>
                    <a:p>
                      <a:pPr algn="just">
                        <a:lnSpc>
                          <a:spcPts val="1400"/>
                        </a:lnSpc>
                        <a:spcAft>
                          <a:spcPts val="0"/>
                        </a:spcAft>
                        <a:tabLst>
                          <a:tab pos="2628265" algn="ctr"/>
                          <a:tab pos="5292725" algn="r"/>
                        </a:tabLst>
                      </a:pPr>
                      <a:r>
                        <a:rPr lang="en-US" sz="1000" kern="500" dirty="0">
                          <a:effectLst/>
                        </a:rPr>
                        <a:t>Scott Golder</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algn="just">
                        <a:lnSpc>
                          <a:spcPts val="1400"/>
                        </a:lnSpc>
                        <a:spcAft>
                          <a:spcPts val="0"/>
                        </a:spcAft>
                        <a:tabLst>
                          <a:tab pos="2628265" algn="ctr"/>
                          <a:tab pos="5292725" algn="r"/>
                        </a:tabLst>
                      </a:pPr>
                      <a:r>
                        <a:rPr lang="en-US" sz="1000" kern="500" dirty="0">
                          <a:effectLst/>
                        </a:rPr>
                        <a:t>Cornell University</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r>
              <a:tr h="213600">
                <a:tc>
                  <a:txBody>
                    <a:bodyPr/>
                    <a:lstStyle/>
                    <a:p>
                      <a:pPr algn="just">
                        <a:lnSpc>
                          <a:spcPts val="1400"/>
                        </a:lnSpc>
                        <a:spcAft>
                          <a:spcPts val="0"/>
                        </a:spcAft>
                        <a:tabLst>
                          <a:tab pos="2628265" algn="ctr"/>
                          <a:tab pos="5292725" algn="r"/>
                        </a:tabLst>
                      </a:pPr>
                      <a:r>
                        <a:rPr lang="en-US" sz="1000" kern="500" dirty="0">
                          <a:effectLst/>
                        </a:rPr>
                        <a:t>Vladimir Barash</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algn="just">
                        <a:lnSpc>
                          <a:spcPts val="1400"/>
                        </a:lnSpc>
                        <a:spcAft>
                          <a:spcPts val="0"/>
                        </a:spcAft>
                        <a:tabLst>
                          <a:tab pos="2628265" algn="ctr"/>
                          <a:tab pos="5292725" algn="r"/>
                        </a:tabLst>
                      </a:pPr>
                      <a:r>
                        <a:rPr lang="en-US" sz="1000" kern="500" dirty="0">
                          <a:effectLst/>
                        </a:rPr>
                        <a:t>Morningside Analytics</a:t>
                      </a:r>
                      <a:endParaRPr lang="zh-CN" sz="1000" kern="500" dirty="0">
                        <a:solidFill>
                          <a:srgbClr val="000000"/>
                        </a:solidFill>
                        <a:effectLst/>
                        <a:latin typeface="Times New Roman" panose="02020603050405020304"/>
                        <a:ea typeface="宋体" panose="02010600030101010101" pitchFamily="2" charset="-122"/>
                      </a:endParaRPr>
                    </a:p>
                  </a:txBody>
                  <a:tcPr marL="68580" marR="68580" marT="0" marB="0"/>
                </a:tc>
              </a:tr>
            </a:tbl>
          </a:graphicData>
        </a:graphic>
      </p:graphicFrame>
      <p:sp>
        <p:nvSpPr>
          <p:cNvPr id="16" name="Rectangle 1"/>
          <p:cNvSpPr>
            <a:spLocks noChangeArrowheads="1"/>
          </p:cNvSpPr>
          <p:nvPr/>
        </p:nvSpPr>
        <p:spPr bwMode="auto">
          <a:xfrm>
            <a:off x="1354557" y="2191819"/>
            <a:ext cx="269817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r>
              <a:rPr kumimoji="0" lang="en-US" altLang="zh-CN" sz="1100" b="1"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NodeXL</a:t>
            </a:r>
            <a:r>
              <a:rPr kumimoji="0" lang="zh-CN" altLang="en-US" sz="1100" b="1"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主要研究人员及其所在研究组织</a:t>
            </a:r>
            <a:endParaRPr kumimoji="0" lang="zh-CN" altLang="en-US" sz="1100" b="1" i="0" u="none" strike="noStrike" cap="none" normalizeH="0" baseline="0" dirty="0" smtClean="0">
              <a:ln>
                <a:noFill/>
              </a:ln>
              <a:solidFill>
                <a:schemeClr val="tx1">
                  <a:lumMod val="75000"/>
                  <a:lumOff val="25000"/>
                </a:schemeClr>
              </a:solidFill>
              <a:effectLst/>
              <a:latin typeface="+mn-ea"/>
              <a:cs typeface="宋体" panose="02010600030101010101" pitchFamily="2" charset="-122"/>
            </a:endParaRPr>
          </a:p>
        </p:txBody>
      </p:sp>
      <p:pic>
        <p:nvPicPr>
          <p:cNvPr id="1026" name="图片 10"/>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rcRect l="999" t="2" b="1315"/>
          <a:stretch>
            <a:fillRect/>
          </a:stretch>
        </p:blipFill>
        <p:spPr bwMode="auto">
          <a:xfrm>
            <a:off x="5512279" y="3099040"/>
            <a:ext cx="3206151" cy="240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p:nvPr/>
        </p:nvSpPr>
        <p:spPr>
          <a:xfrm>
            <a:off x="5821462" y="2747647"/>
            <a:ext cx="2366353" cy="261610"/>
          </a:xfrm>
          <a:prstGeom prst="rect">
            <a:avLst/>
          </a:prstGeom>
        </p:spPr>
        <p:txBody>
          <a:bodyPr wrap="none">
            <a:spAutoFit/>
          </a:bodyPr>
          <a:lstStyle/>
          <a:p>
            <a:pPr fontAlgn="base">
              <a:spcBef>
                <a:spcPct val="0"/>
              </a:spcBef>
              <a:spcAft>
                <a:spcPct val="0"/>
              </a:spcAft>
              <a:tabLst>
                <a:tab pos="2628900" algn="ctr"/>
                <a:tab pos="5292725" algn="r"/>
              </a:tabLst>
            </a:pPr>
            <a:r>
              <a:rPr lang="zh-CN" altLang="zh-CN" sz="1100" b="1" dirty="0">
                <a:solidFill>
                  <a:schemeClr val="tx1">
                    <a:lumMod val="75000"/>
                    <a:lumOff val="25000"/>
                  </a:schemeClr>
                </a:solidFill>
                <a:latin typeface="+mn-ea"/>
                <a:cs typeface="Times New Roman" panose="02020603050405020304" pitchFamily="18" charset="0"/>
              </a:rPr>
              <a:t>在“</a:t>
            </a:r>
            <a:r>
              <a:rPr lang="en-US" altLang="zh-CN" sz="1100" b="1" dirty="0">
                <a:solidFill>
                  <a:schemeClr val="tx1">
                    <a:lumMod val="75000"/>
                    <a:lumOff val="25000"/>
                  </a:schemeClr>
                </a:solidFill>
                <a:latin typeface="+mn-ea"/>
                <a:cs typeface="Times New Roman" panose="02020603050405020304" pitchFamily="18" charset="0"/>
              </a:rPr>
              <a:t>Edge</a:t>
            </a:r>
            <a:r>
              <a:rPr lang="zh-CN" altLang="zh-CN" sz="1100" b="1" dirty="0">
                <a:solidFill>
                  <a:schemeClr val="tx1">
                    <a:lumMod val="75000"/>
                    <a:lumOff val="25000"/>
                  </a:schemeClr>
                </a:solidFill>
                <a:latin typeface="+mn-ea"/>
                <a:cs typeface="Times New Roman" panose="02020603050405020304" pitchFamily="18" charset="0"/>
              </a:rPr>
              <a:t>”工作表中输入边的信息</a:t>
            </a:r>
            <a:endParaRPr lang="zh-CN" altLang="en-US" sz="1100" b="1" dirty="0">
              <a:solidFill>
                <a:schemeClr val="tx1">
                  <a:lumMod val="75000"/>
                  <a:lumOff val="25000"/>
                </a:schemeClr>
              </a:solidFill>
              <a:latin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961341" cy="415498"/>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大数据可视化软件与工具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3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3"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3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TextBox 11"/>
          <p:cNvSpPr txBox="1"/>
          <p:nvPr/>
        </p:nvSpPr>
        <p:spPr>
          <a:xfrm>
            <a:off x="407391" y="957528"/>
            <a:ext cx="1349052" cy="276999"/>
          </a:xfrm>
          <a:prstGeom prst="rect">
            <a:avLst/>
          </a:prstGeom>
          <a:noFill/>
        </p:spPr>
        <p:txBody>
          <a:bodyPr wrap="square" lIns="0" tIns="0" rIns="0" bIns="0" rtlCol="0">
            <a:spAutoFit/>
          </a:bodyPr>
          <a:lstStyle/>
          <a:p>
            <a:r>
              <a:rPr lang="en-US" altLang="zh-CN" b="1" dirty="0">
                <a:solidFill>
                  <a:srgbClr val="3D89BC"/>
                </a:solidFill>
              </a:rPr>
              <a:t>2</a:t>
            </a:r>
            <a:r>
              <a:rPr lang="zh-CN" altLang="en-US" b="1" dirty="0">
                <a:solidFill>
                  <a:srgbClr val="3D89BC"/>
                </a:solidFill>
              </a:rPr>
              <a:t>、生成顶点</a:t>
            </a:r>
            <a:endParaRPr lang="zh-CN" altLang="en-US" b="1" dirty="0">
              <a:solidFill>
                <a:srgbClr val="3D89BC"/>
              </a:solidFill>
            </a:endParaRPr>
          </a:p>
        </p:txBody>
      </p:sp>
      <p:sp>
        <p:nvSpPr>
          <p:cNvPr id="18" name="矩形 17"/>
          <p:cNvSpPr/>
          <p:nvPr/>
        </p:nvSpPr>
        <p:spPr>
          <a:xfrm>
            <a:off x="383346" y="1432831"/>
            <a:ext cx="8127382" cy="1600438"/>
          </a:xfrm>
          <a:prstGeom prst="rect">
            <a:avLst/>
          </a:prstGeom>
        </p:spPr>
        <p:txBody>
          <a:bodyPr wrap="square">
            <a:spAutoFit/>
          </a:bodyPr>
          <a:lstStyle/>
          <a:p>
            <a:r>
              <a:rPr lang="zh-CN" altLang="zh-CN" sz="1400" dirty="0"/>
              <a:t>在“</a:t>
            </a:r>
            <a:r>
              <a:rPr lang="en-US" altLang="zh-CN" sz="1400" dirty="0"/>
              <a:t>Edge</a:t>
            </a:r>
            <a:r>
              <a:rPr lang="zh-CN" altLang="zh-CN" sz="1400" dirty="0"/>
              <a:t>”工作表中录入边的信息后，打开“</a:t>
            </a:r>
            <a:r>
              <a:rPr lang="en-US" altLang="zh-CN" sz="1400" dirty="0"/>
              <a:t>Graph Metrics</a:t>
            </a:r>
            <a:r>
              <a:rPr lang="zh-CN" altLang="zh-CN" sz="1400" dirty="0"/>
              <a:t>”</a:t>
            </a:r>
            <a:r>
              <a:rPr lang="zh-CN" altLang="zh-CN" sz="1400" dirty="0" smtClean="0"/>
              <a:t>对话框</a:t>
            </a:r>
            <a:r>
              <a:rPr lang="zh-CN" altLang="en-US" sz="1400" dirty="0" smtClean="0"/>
              <a:t>，</a:t>
            </a:r>
            <a:r>
              <a:rPr lang="zh-CN" altLang="zh-CN" sz="1400" dirty="0" smtClean="0"/>
              <a:t>勾</a:t>
            </a:r>
            <a:r>
              <a:rPr lang="zh-CN" altLang="zh-CN" sz="1400" dirty="0"/>
              <a:t>选所有可选项，单击“</a:t>
            </a:r>
            <a:r>
              <a:rPr lang="en-US" altLang="zh-CN" sz="1400" dirty="0"/>
              <a:t>Calculate Metri</a:t>
            </a:r>
            <a:r>
              <a:rPr lang="zh-CN" altLang="zh-CN" sz="1400" dirty="0"/>
              <a:t>”按钮，此时系统会自动识别出所有的顶点信息，并将其记录在“</a:t>
            </a:r>
            <a:r>
              <a:rPr lang="en-US" altLang="zh-CN" sz="1400" dirty="0"/>
              <a:t>Vertex</a:t>
            </a:r>
            <a:r>
              <a:rPr lang="zh-CN" altLang="zh-CN" sz="1400" dirty="0"/>
              <a:t>”工作表中，同时还可以得到图形度量方面的有关数值，例如，图形类型、顶点个数、边数目、重复的边数目、总边数、图形密度等数据。然后，打开“</a:t>
            </a:r>
            <a:r>
              <a:rPr lang="en-US" altLang="zh-CN" sz="1400" dirty="0"/>
              <a:t>Autofill Columns</a:t>
            </a:r>
            <a:r>
              <a:rPr lang="zh-CN" altLang="zh-CN" sz="1400" dirty="0"/>
              <a:t>”</a:t>
            </a:r>
            <a:r>
              <a:rPr lang="zh-CN" altLang="zh-CN" sz="1400" dirty="0" smtClean="0"/>
              <a:t>对话框，</a:t>
            </a:r>
            <a:r>
              <a:rPr lang="zh-CN" altLang="zh-CN" sz="1400" dirty="0"/>
              <a:t>设置自动填充的选项值（这些值来自计算出的图形度量数据）。用户也可以在“</a:t>
            </a:r>
            <a:r>
              <a:rPr lang="en-US" altLang="zh-CN" sz="1400" dirty="0"/>
              <a:t>Vertex</a:t>
            </a:r>
            <a:r>
              <a:rPr lang="zh-CN" altLang="zh-CN" sz="1400" dirty="0"/>
              <a:t>”工作表中对每个顶点的</a:t>
            </a:r>
            <a:r>
              <a:rPr lang="zh-CN" altLang="zh-CN" sz="1400" dirty="0" smtClean="0"/>
              <a:t>属性进行</a:t>
            </a:r>
            <a:r>
              <a:rPr lang="zh-CN" altLang="zh-CN" sz="1400" dirty="0"/>
              <a:t>自定义设置，使得最终的网络图呈现出不同的样式。本例中设置每个顶点“</a:t>
            </a:r>
            <a:r>
              <a:rPr lang="en-US" altLang="zh-CN" sz="1400" dirty="0"/>
              <a:t>Shape</a:t>
            </a:r>
            <a:r>
              <a:rPr lang="zh-CN" altLang="zh-CN" sz="1400" dirty="0"/>
              <a:t>”属性值为“</a:t>
            </a:r>
            <a:r>
              <a:rPr lang="en-US" altLang="zh-CN" sz="1400" dirty="0"/>
              <a:t>Image</a:t>
            </a:r>
            <a:r>
              <a:rPr lang="zh-CN" altLang="zh-CN" sz="1400" dirty="0"/>
              <a:t>”，“</a:t>
            </a:r>
            <a:r>
              <a:rPr lang="en-US" altLang="zh-CN" sz="1400" dirty="0"/>
              <a:t>Image File</a:t>
            </a:r>
            <a:r>
              <a:rPr lang="zh-CN" altLang="zh-CN" sz="1400" dirty="0"/>
              <a:t>”输入顶点的图片地址（也可以是</a:t>
            </a:r>
            <a:r>
              <a:rPr lang="en-US" altLang="zh-CN" sz="1400" dirty="0"/>
              <a:t>URL</a:t>
            </a:r>
            <a:r>
              <a:rPr lang="zh-CN" altLang="zh-CN" sz="1400" dirty="0"/>
              <a:t>）</a:t>
            </a:r>
            <a:r>
              <a:rPr lang="zh-CN" altLang="zh-CN" sz="1400" dirty="0" smtClean="0"/>
              <a:t>。</a:t>
            </a:r>
            <a:endParaRPr lang="zh-CN" altLang="en-US" sz="1400" dirty="0"/>
          </a:p>
        </p:txBody>
      </p:sp>
      <p:pic>
        <p:nvPicPr>
          <p:cNvPr id="2050" name="图片 12"/>
          <p:cNvPicPr>
            <a:picLocks noChangeAspect="1" noChangeArrowheads="1"/>
          </p:cNvPicPr>
          <p:nvPr/>
        </p:nvPicPr>
        <p:blipFill>
          <a:blip r:embed="rId3" cstate="print">
            <a:extLst>
              <a:ext uri="{28A0092B-C50C-407E-A947-70E740481C1C}">
                <a14:useLocalDpi xmlns:a14="http://schemas.microsoft.com/office/drawing/2010/main" val="0"/>
              </a:ext>
            </a:extLst>
          </a:blip>
          <a:srcRect r="1091"/>
          <a:stretch>
            <a:fillRect/>
          </a:stretch>
        </p:blipFill>
        <p:spPr bwMode="auto">
          <a:xfrm>
            <a:off x="418084" y="3420193"/>
            <a:ext cx="1912864" cy="212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图片 13"/>
          <p:cNvPicPr>
            <a:picLocks noChangeAspect="1" noChangeArrowheads="1"/>
          </p:cNvPicPr>
          <p:nvPr/>
        </p:nvPicPr>
        <p:blipFill>
          <a:blip r:embed="rId4" cstate="print">
            <a:extLst>
              <a:ext uri="{28A0092B-C50C-407E-A947-70E740481C1C}">
                <a14:useLocalDpi xmlns:a14="http://schemas.microsoft.com/office/drawing/2010/main" val="0"/>
              </a:ext>
            </a:extLst>
          </a:blip>
          <a:srcRect l="1405" r="1402" b="1695"/>
          <a:stretch>
            <a:fillRect/>
          </a:stretch>
        </p:blipFill>
        <p:spPr bwMode="auto">
          <a:xfrm>
            <a:off x="2505000" y="3420193"/>
            <a:ext cx="1780639" cy="212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图片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3518" y="3420193"/>
            <a:ext cx="4142842" cy="212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p:cNvSpPr/>
          <p:nvPr/>
        </p:nvSpPr>
        <p:spPr>
          <a:xfrm>
            <a:off x="452170" y="5733579"/>
            <a:ext cx="1707199" cy="169277"/>
          </a:xfrm>
          <a:prstGeom prst="rect">
            <a:avLst/>
          </a:prstGeom>
        </p:spPr>
        <p:txBody>
          <a:bodyPr wrap="none" lIns="0" tIns="0" rIns="0" bIns="0">
            <a:spAutoFit/>
          </a:bodyPr>
          <a:lstStyle/>
          <a:p>
            <a:r>
              <a:rPr lang="zh-CN" altLang="zh-CN" sz="1100" b="1" dirty="0">
                <a:solidFill>
                  <a:schemeClr val="tx1">
                    <a:lumMod val="75000"/>
                    <a:lumOff val="25000"/>
                  </a:schemeClr>
                </a:solidFill>
              </a:rPr>
              <a:t>“</a:t>
            </a:r>
            <a:r>
              <a:rPr lang="en-US" altLang="zh-CN" sz="1100" b="1" dirty="0">
                <a:solidFill>
                  <a:schemeClr val="tx1">
                    <a:lumMod val="75000"/>
                    <a:lumOff val="25000"/>
                  </a:schemeClr>
                </a:solidFill>
              </a:rPr>
              <a:t>Graph Metrics</a:t>
            </a:r>
            <a:r>
              <a:rPr lang="zh-CN" altLang="zh-CN" sz="1100" b="1" dirty="0">
                <a:solidFill>
                  <a:schemeClr val="tx1">
                    <a:lumMod val="75000"/>
                    <a:lumOff val="25000"/>
                  </a:schemeClr>
                </a:solidFill>
              </a:rPr>
              <a:t>”对话框</a:t>
            </a:r>
            <a:endParaRPr lang="zh-CN" altLang="en-US" sz="1100" b="1" dirty="0">
              <a:solidFill>
                <a:schemeClr val="tx1">
                  <a:lumMod val="75000"/>
                  <a:lumOff val="25000"/>
                </a:schemeClr>
              </a:solidFill>
            </a:endParaRPr>
          </a:p>
        </p:txBody>
      </p:sp>
      <p:sp>
        <p:nvSpPr>
          <p:cNvPr id="21" name="矩形 20"/>
          <p:cNvSpPr/>
          <p:nvPr/>
        </p:nvSpPr>
        <p:spPr>
          <a:xfrm>
            <a:off x="2447172" y="5733579"/>
            <a:ext cx="1896353" cy="169277"/>
          </a:xfrm>
          <a:prstGeom prst="rect">
            <a:avLst/>
          </a:prstGeom>
        </p:spPr>
        <p:txBody>
          <a:bodyPr wrap="none" lIns="0" tIns="0" rIns="0" bIns="0">
            <a:spAutoFit/>
          </a:bodyPr>
          <a:lstStyle/>
          <a:p>
            <a:r>
              <a:rPr lang="zh-CN" altLang="zh-CN" sz="1100" b="1" dirty="0">
                <a:solidFill>
                  <a:schemeClr val="tx1">
                    <a:lumMod val="75000"/>
                    <a:lumOff val="25000"/>
                  </a:schemeClr>
                </a:solidFill>
              </a:rPr>
              <a:t>“</a:t>
            </a:r>
            <a:r>
              <a:rPr lang="en-US" altLang="zh-CN" sz="1100" b="1" dirty="0">
                <a:solidFill>
                  <a:schemeClr val="tx1">
                    <a:lumMod val="75000"/>
                    <a:lumOff val="25000"/>
                  </a:schemeClr>
                </a:solidFill>
              </a:rPr>
              <a:t>Autofill Columns</a:t>
            </a:r>
            <a:r>
              <a:rPr lang="zh-CN" altLang="zh-CN" sz="1100" b="1" dirty="0">
                <a:solidFill>
                  <a:schemeClr val="tx1">
                    <a:lumMod val="75000"/>
                    <a:lumOff val="25000"/>
                  </a:schemeClr>
                </a:solidFill>
              </a:rPr>
              <a:t>”对话框</a:t>
            </a:r>
            <a:endParaRPr lang="zh-CN" altLang="en-US" sz="1100" b="1" dirty="0">
              <a:solidFill>
                <a:schemeClr val="tx1">
                  <a:lumMod val="75000"/>
                  <a:lumOff val="25000"/>
                </a:schemeClr>
              </a:solidFill>
            </a:endParaRPr>
          </a:p>
        </p:txBody>
      </p:sp>
      <p:sp>
        <p:nvSpPr>
          <p:cNvPr id="22" name="矩形 21"/>
          <p:cNvSpPr/>
          <p:nvPr/>
        </p:nvSpPr>
        <p:spPr>
          <a:xfrm>
            <a:off x="5711410" y="5733579"/>
            <a:ext cx="2156039" cy="169277"/>
          </a:xfrm>
          <a:prstGeom prst="rect">
            <a:avLst/>
          </a:prstGeom>
        </p:spPr>
        <p:txBody>
          <a:bodyPr wrap="none" lIns="0" tIns="0" rIns="0" bIns="0">
            <a:spAutoFit/>
          </a:bodyPr>
          <a:lstStyle/>
          <a:p>
            <a:r>
              <a:rPr lang="zh-CN" altLang="zh-CN" sz="1100" b="1" dirty="0">
                <a:solidFill>
                  <a:schemeClr val="tx1">
                    <a:lumMod val="75000"/>
                    <a:lumOff val="25000"/>
                  </a:schemeClr>
                </a:solidFill>
              </a:rPr>
              <a:t>系统生成的“</a:t>
            </a:r>
            <a:r>
              <a:rPr lang="en-US" altLang="zh-CN" sz="1100" b="1" dirty="0">
                <a:solidFill>
                  <a:schemeClr val="tx1">
                    <a:lumMod val="75000"/>
                    <a:lumOff val="25000"/>
                  </a:schemeClr>
                </a:solidFill>
              </a:rPr>
              <a:t>Vertex</a:t>
            </a:r>
            <a:r>
              <a:rPr lang="zh-CN" altLang="zh-CN" sz="1100" b="1" dirty="0">
                <a:solidFill>
                  <a:schemeClr val="tx1">
                    <a:lumMod val="75000"/>
                    <a:lumOff val="25000"/>
                  </a:schemeClr>
                </a:solidFill>
              </a:rPr>
              <a:t>”工作表数据</a:t>
            </a:r>
            <a:endParaRPr lang="zh-CN" altLang="en-US" sz="11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961341" cy="415498"/>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大数据可视化软件与工具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3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3"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3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TextBox 11"/>
          <p:cNvSpPr txBox="1"/>
          <p:nvPr/>
        </p:nvSpPr>
        <p:spPr>
          <a:xfrm>
            <a:off x="407391" y="957528"/>
            <a:ext cx="1593926" cy="276999"/>
          </a:xfrm>
          <a:prstGeom prst="rect">
            <a:avLst/>
          </a:prstGeom>
          <a:noFill/>
        </p:spPr>
        <p:txBody>
          <a:bodyPr wrap="square" lIns="0" tIns="0" rIns="0" bIns="0" rtlCol="0">
            <a:spAutoFit/>
          </a:bodyPr>
          <a:lstStyle/>
          <a:p>
            <a:r>
              <a:rPr lang="en-US" altLang="zh-CN" b="1" dirty="0">
                <a:solidFill>
                  <a:srgbClr val="3D89BC"/>
                </a:solidFill>
              </a:rPr>
              <a:t>3</a:t>
            </a:r>
            <a:r>
              <a:rPr lang="zh-CN" altLang="en-US" b="1" dirty="0">
                <a:solidFill>
                  <a:srgbClr val="3D89BC"/>
                </a:solidFill>
              </a:rPr>
              <a:t>、生成网络图</a:t>
            </a:r>
            <a:endParaRPr lang="zh-CN" altLang="en-US" b="1" dirty="0">
              <a:solidFill>
                <a:srgbClr val="3D89BC"/>
              </a:solidFill>
            </a:endParaRPr>
          </a:p>
        </p:txBody>
      </p:sp>
      <p:sp>
        <p:nvSpPr>
          <p:cNvPr id="18" name="矩形 17"/>
          <p:cNvSpPr/>
          <p:nvPr/>
        </p:nvSpPr>
        <p:spPr>
          <a:xfrm>
            <a:off x="442707" y="1337945"/>
            <a:ext cx="8080191" cy="738664"/>
          </a:xfrm>
          <a:prstGeom prst="rect">
            <a:avLst/>
          </a:prstGeom>
        </p:spPr>
        <p:txBody>
          <a:bodyPr wrap="square">
            <a:spAutoFit/>
          </a:bodyPr>
          <a:lstStyle/>
          <a:p>
            <a:pPr>
              <a:lnSpc>
                <a:spcPct val="150000"/>
              </a:lnSpc>
            </a:pPr>
            <a:r>
              <a:rPr lang="zh-CN" altLang="zh-CN" sz="1400" dirty="0"/>
              <a:t>上述两个步骤设置完毕后，单击“</a:t>
            </a:r>
            <a:r>
              <a:rPr lang="en-US" altLang="zh-CN" sz="1400" dirty="0"/>
              <a:t>Refresh Graph</a:t>
            </a:r>
            <a:r>
              <a:rPr lang="zh-CN" altLang="zh-CN" sz="1400" dirty="0"/>
              <a:t>”按钮即可看到最终的</a:t>
            </a:r>
            <a:r>
              <a:rPr lang="zh-CN" altLang="zh-CN" sz="1400" dirty="0" smtClean="0"/>
              <a:t>网络图。</a:t>
            </a:r>
            <a:r>
              <a:rPr lang="zh-CN" altLang="zh-CN" sz="1400" dirty="0"/>
              <a:t>从网络图中可以清楚地看到参与</a:t>
            </a:r>
            <a:r>
              <a:rPr lang="en-US" altLang="zh-CN" sz="1400" dirty="0"/>
              <a:t>NodeXL</a:t>
            </a:r>
            <a:r>
              <a:rPr lang="zh-CN" altLang="zh-CN" sz="1400" dirty="0"/>
              <a:t>研究的组织机构（内层节点）及研究人员（外层节点）。</a:t>
            </a:r>
            <a:endParaRPr lang="zh-CN" altLang="zh-CN" sz="1400" dirty="0"/>
          </a:p>
        </p:txBody>
      </p:sp>
      <p:pic>
        <p:nvPicPr>
          <p:cNvPr id="3074" name="图片 8"/>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995656" y="2152169"/>
            <a:ext cx="336232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4783138" y="3077779"/>
            <a:ext cx="3046578" cy="1670073"/>
          </a:xfrm>
          <a:prstGeom prst="rect">
            <a:avLst/>
          </a:prstGeom>
        </p:spPr>
        <p:txBody>
          <a:bodyPr wrap="square">
            <a:spAutoFit/>
          </a:bodyPr>
          <a:lstStyle/>
          <a:p>
            <a:pPr>
              <a:lnSpc>
                <a:spcPct val="150000"/>
              </a:lnSpc>
            </a:pPr>
            <a:r>
              <a:rPr lang="zh-CN" altLang="zh-CN" sz="1400" dirty="0"/>
              <a:t>使用可以得到图形度量方面的有关数值，这些数值清晰明了，获得的基本数值有图形类型、顶点个数、边数目、重复的边数目、总边数、图形密度等数据。</a:t>
            </a:r>
            <a:endParaRPr lang="zh-CN" altLang="zh-CN" sz="1400" dirty="0"/>
          </a:p>
        </p:txBody>
      </p:sp>
      <p:sp>
        <p:nvSpPr>
          <p:cNvPr id="14" name="矩形 13"/>
          <p:cNvSpPr/>
          <p:nvPr/>
        </p:nvSpPr>
        <p:spPr>
          <a:xfrm>
            <a:off x="2045876" y="5709504"/>
            <a:ext cx="1031051" cy="261610"/>
          </a:xfrm>
          <a:prstGeom prst="rect">
            <a:avLst/>
          </a:prstGeom>
        </p:spPr>
        <p:txBody>
          <a:bodyPr wrap="none">
            <a:spAutoFit/>
          </a:bodyPr>
          <a:lstStyle/>
          <a:p>
            <a:r>
              <a:rPr lang="zh-CN" altLang="zh-CN" sz="1100" b="1" dirty="0">
                <a:solidFill>
                  <a:schemeClr val="tx1">
                    <a:lumMod val="75000"/>
                    <a:lumOff val="25000"/>
                  </a:schemeClr>
                </a:solidFill>
              </a:rPr>
              <a:t>最终的网络图</a:t>
            </a:r>
            <a:endParaRPr lang="zh-CN" altLang="en-US" sz="11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961341" cy="415498"/>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大数据可视化软件与工具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1628074" cy="369332"/>
          </a:xfrm>
          <a:prstGeom prst="rect">
            <a:avLst/>
          </a:prstGeom>
          <a:noFill/>
        </p:spPr>
        <p:txBody>
          <a:bodyPr wrap="none" rtlCol="0">
            <a:spAutoFit/>
          </a:bodyPr>
          <a:lstStyle/>
          <a:p>
            <a:r>
              <a:rPr lang="en-US" altLang="zh-CN" b="1" dirty="0" smtClean="0">
                <a:solidFill>
                  <a:srgbClr val="3D89BC"/>
                </a:solidFill>
              </a:rPr>
              <a:t>7.3.4ECharts</a:t>
            </a:r>
            <a:endParaRPr lang="en-US" altLang="zh-CN" b="1" dirty="0" smtClean="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026" name="图片 48" descr="说明: 11-2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28029" y="3536860"/>
            <a:ext cx="8445454" cy="146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p:cNvGrpSpPr/>
          <p:nvPr/>
        </p:nvGrpSpPr>
        <p:grpSpPr>
          <a:xfrm>
            <a:off x="328029" y="1629657"/>
            <a:ext cx="8445454" cy="1895519"/>
            <a:chOff x="293525" y="1342245"/>
            <a:chExt cx="8445454" cy="1895519"/>
          </a:xfrm>
        </p:grpSpPr>
        <p:sp>
          <p:nvSpPr>
            <p:cNvPr id="31" name="矩形 30"/>
            <p:cNvSpPr/>
            <p:nvPr/>
          </p:nvSpPr>
          <p:spPr>
            <a:xfrm>
              <a:off x="485032" y="1342245"/>
              <a:ext cx="8253947" cy="1895519"/>
            </a:xfrm>
            <a:prstGeom prst="rect">
              <a:avLst/>
            </a:prstGeom>
            <a:solidFill>
              <a:schemeClr val="tx1">
                <a:lumMod val="75000"/>
                <a:lumOff val="25000"/>
              </a:schemeClr>
            </a:solidFill>
          </p:spPr>
          <p:txBody>
            <a:bodyPr wrap="square">
              <a:spAutoFit/>
            </a:bodyPr>
            <a:lstStyle/>
            <a:p>
              <a:pPr>
                <a:lnSpc>
                  <a:spcPct val="150000"/>
                </a:lnSpc>
              </a:pPr>
              <a:r>
                <a:rPr lang="en-US" altLang="zh-CN" sz="1600" dirty="0">
                  <a:solidFill>
                    <a:schemeClr val="bg1"/>
                  </a:solidFill>
                </a:rPr>
                <a:t>ECharts</a:t>
              </a:r>
              <a:r>
                <a:rPr lang="zh-CN" altLang="zh-CN" sz="1600" dirty="0">
                  <a:solidFill>
                    <a:schemeClr val="bg1"/>
                  </a:solidFill>
                </a:rPr>
                <a:t>自</a:t>
              </a:r>
              <a:r>
                <a:rPr lang="en-US" altLang="zh-CN" sz="1600" dirty="0">
                  <a:solidFill>
                    <a:schemeClr val="bg1"/>
                  </a:solidFill>
                </a:rPr>
                <a:t>2013</a:t>
              </a:r>
              <a:r>
                <a:rPr lang="zh-CN" altLang="zh-CN" sz="1600" dirty="0">
                  <a:solidFill>
                    <a:schemeClr val="bg1"/>
                  </a:solidFill>
                </a:rPr>
                <a:t>年</a:t>
              </a:r>
              <a:r>
                <a:rPr lang="en-US" altLang="zh-CN" sz="1600" dirty="0">
                  <a:solidFill>
                    <a:schemeClr val="bg1"/>
                  </a:solidFill>
                </a:rPr>
                <a:t>6</a:t>
              </a:r>
              <a:r>
                <a:rPr lang="zh-CN" altLang="zh-CN" sz="1600" dirty="0">
                  <a:solidFill>
                    <a:schemeClr val="bg1"/>
                  </a:solidFill>
                </a:rPr>
                <a:t>月正式发布</a:t>
              </a:r>
              <a:r>
                <a:rPr lang="en-US" altLang="zh-CN" sz="1600" dirty="0">
                  <a:solidFill>
                    <a:schemeClr val="bg1"/>
                  </a:solidFill>
                </a:rPr>
                <a:t>1.0</a:t>
              </a:r>
              <a:r>
                <a:rPr lang="zh-CN" altLang="zh-CN" sz="1600" dirty="0">
                  <a:solidFill>
                    <a:schemeClr val="bg1"/>
                  </a:solidFill>
                </a:rPr>
                <a:t>版本以来，在短短两年多的时间，功能不断完善，截至目前，</a:t>
              </a:r>
              <a:r>
                <a:rPr lang="en-US" altLang="zh-CN" sz="1600" dirty="0">
                  <a:solidFill>
                    <a:schemeClr val="bg1"/>
                  </a:solidFill>
                </a:rPr>
                <a:t>ECharts</a:t>
              </a:r>
              <a:r>
                <a:rPr lang="zh-CN" altLang="zh-CN" sz="1600" dirty="0">
                  <a:solidFill>
                    <a:schemeClr val="bg1"/>
                  </a:solidFill>
                </a:rPr>
                <a:t>已经可以支持包括折线图（区域图）、柱状图（条状图）、散点图（气泡图）、</a:t>
              </a:r>
              <a:r>
                <a:rPr lang="en-US" altLang="zh-CN" sz="1600" dirty="0">
                  <a:solidFill>
                    <a:schemeClr val="bg1"/>
                  </a:solidFill>
                </a:rPr>
                <a:t>K</a:t>
              </a:r>
              <a:r>
                <a:rPr lang="zh-CN" altLang="zh-CN" sz="1600" dirty="0">
                  <a:solidFill>
                    <a:schemeClr val="bg1"/>
                  </a:solidFill>
                </a:rPr>
                <a:t>线图、饼图（环形图）、雷达图（填充雷达图）、和弦图、力导向布局图、地图、仪表盘、漏斗图、事件河流图</a:t>
              </a:r>
              <a:r>
                <a:rPr lang="en-US" altLang="zh-CN" sz="1600" dirty="0">
                  <a:solidFill>
                    <a:schemeClr val="bg1"/>
                  </a:solidFill>
                </a:rPr>
                <a:t>12</a:t>
              </a:r>
              <a:r>
                <a:rPr lang="zh-CN" altLang="zh-CN" sz="1600" dirty="0">
                  <a:solidFill>
                    <a:schemeClr val="bg1"/>
                  </a:solidFill>
                </a:rPr>
                <a:t>类图表，同时提供标题、详情气泡、图例、值域、数据区域、时间轴、工具箱</a:t>
              </a:r>
              <a:r>
                <a:rPr lang="en-US" altLang="zh-CN" sz="1600" dirty="0">
                  <a:solidFill>
                    <a:schemeClr val="bg1"/>
                  </a:solidFill>
                </a:rPr>
                <a:t>7</a:t>
              </a:r>
              <a:r>
                <a:rPr lang="zh-CN" altLang="zh-CN" sz="1600" dirty="0">
                  <a:solidFill>
                    <a:schemeClr val="bg1"/>
                  </a:solidFill>
                </a:rPr>
                <a:t>个可交互组件，支持多图表、组件的联动和混搭展现</a:t>
              </a:r>
              <a:r>
                <a:rPr lang="zh-CN" altLang="zh-CN" sz="1600" dirty="0" smtClean="0">
                  <a:solidFill>
                    <a:schemeClr val="bg1"/>
                  </a:solidFill>
                </a:rPr>
                <a:t>。</a:t>
              </a:r>
              <a:endParaRPr lang="en-US" altLang="zh-CN" sz="1600" dirty="0">
                <a:solidFill>
                  <a:schemeClr val="bg1"/>
                </a:solidFill>
              </a:endParaRPr>
            </a:p>
          </p:txBody>
        </p:sp>
        <p:sp>
          <p:nvSpPr>
            <p:cNvPr id="32" name="矩形 31"/>
            <p:cNvSpPr/>
            <p:nvPr/>
          </p:nvSpPr>
          <p:spPr>
            <a:xfrm>
              <a:off x="293525" y="1342245"/>
              <a:ext cx="191507" cy="1895519"/>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p:nvSpPr>
        <p:spPr>
          <a:xfrm>
            <a:off x="328029" y="5003350"/>
            <a:ext cx="8445454" cy="293299"/>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t>ECharts</a:t>
            </a:r>
            <a:r>
              <a:rPr lang="zh-CN" altLang="en-US" sz="1600" dirty="0" smtClean="0"/>
              <a:t>制作的图表</a:t>
            </a:r>
            <a:endParaRPr lang="zh-CN" altLang="en-US" sz="1600" dirty="0"/>
          </a:p>
        </p:txBody>
      </p:sp>
      <p:pic>
        <p:nvPicPr>
          <p:cNvPr id="34"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6"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37"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961341" cy="415498"/>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大数据可视化软件与工具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3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6"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37"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4" name="矩形 13"/>
          <p:cNvSpPr/>
          <p:nvPr/>
        </p:nvSpPr>
        <p:spPr>
          <a:xfrm>
            <a:off x="505371" y="2206493"/>
            <a:ext cx="3772082" cy="3000821"/>
          </a:xfrm>
          <a:prstGeom prst="rect">
            <a:avLst/>
          </a:prstGeom>
        </p:spPr>
        <p:txBody>
          <a:bodyPr wrap="square">
            <a:spAutoFit/>
          </a:bodyPr>
          <a:lstStyle/>
          <a:p>
            <a:pPr>
              <a:lnSpc>
                <a:spcPct val="150000"/>
              </a:lnSpc>
            </a:pPr>
            <a:r>
              <a:rPr lang="en-US" altLang="zh-CN" sz="1400" dirty="0"/>
              <a:t>ECharts</a:t>
            </a:r>
            <a:r>
              <a:rPr lang="zh-CN" altLang="zh-CN" sz="1400" dirty="0"/>
              <a:t>图表工具为用户提供了详细的帮助文档，这些文档不仅介绍了每类图表的使用方法，还详细介绍了各类组件的使用方法，每类图表都提供了丰富的实例。用户在使用时可以参考实例提供的代码，稍加修改就可以满足自己的图表展示需求。接下来结合</a:t>
            </a:r>
            <a:r>
              <a:rPr lang="en-US" altLang="zh-CN" sz="1400" dirty="0"/>
              <a:t>ECharts</a:t>
            </a:r>
            <a:r>
              <a:rPr lang="zh-CN" altLang="zh-CN" sz="1400" dirty="0"/>
              <a:t>提供的一个</a:t>
            </a:r>
            <a:r>
              <a:rPr lang="en-US" altLang="zh-CN" sz="1400" dirty="0"/>
              <a:t> 2010</a:t>
            </a:r>
            <a:r>
              <a:rPr lang="zh-CN" altLang="zh-CN" sz="1400" dirty="0"/>
              <a:t>年世界人口分布图的实例来详细介绍一下</a:t>
            </a:r>
            <a:r>
              <a:rPr lang="en-US" altLang="zh-CN" sz="1400" dirty="0"/>
              <a:t>ECharts</a:t>
            </a:r>
            <a:r>
              <a:rPr lang="zh-CN" altLang="zh-CN" sz="1400" dirty="0"/>
              <a:t>的使用方法</a:t>
            </a:r>
            <a:r>
              <a:rPr lang="zh-CN" altLang="zh-CN" sz="1400" dirty="0" smtClean="0"/>
              <a:t>。</a:t>
            </a:r>
            <a:r>
              <a:rPr lang="zh-CN" altLang="en-US" sz="1400" dirty="0"/>
              <a:t>如图</a:t>
            </a:r>
            <a:r>
              <a:rPr lang="zh-CN" altLang="zh-CN" sz="1400" dirty="0" smtClean="0"/>
              <a:t>所</a:t>
            </a:r>
            <a:r>
              <a:rPr lang="zh-CN" altLang="zh-CN" sz="1400" dirty="0"/>
              <a:t>示是</a:t>
            </a:r>
            <a:r>
              <a:rPr lang="en-US" altLang="zh-CN" sz="1400" dirty="0"/>
              <a:t>2010</a:t>
            </a:r>
            <a:r>
              <a:rPr lang="zh-CN" altLang="zh-CN" sz="1400" dirty="0"/>
              <a:t>年世界人口数据。</a:t>
            </a:r>
            <a:endParaRPr lang="zh-CN" altLang="zh-CN" sz="1400" dirty="0"/>
          </a:p>
        </p:txBody>
      </p:sp>
      <p:graphicFrame>
        <p:nvGraphicFramePr>
          <p:cNvPr id="16" name="表格 15"/>
          <p:cNvGraphicFramePr>
            <a:graphicFrameLocks noGrp="1"/>
          </p:cNvGraphicFramePr>
          <p:nvPr/>
        </p:nvGraphicFramePr>
        <p:xfrm>
          <a:off x="4340953" y="2577676"/>
          <a:ext cx="3975100" cy="2304002"/>
        </p:xfrm>
        <a:graphic>
          <a:graphicData uri="http://schemas.openxmlformats.org/drawingml/2006/table">
            <a:tbl>
              <a:tblPr firstRow="1" firstCol="1" bandRow="1">
                <a:tableStyleId>{5C22544A-7EE6-4342-B048-85BDC9FD1C3A}</a:tableStyleId>
              </a:tblPr>
              <a:tblGrid>
                <a:gridCol w="2030682"/>
                <a:gridCol w="1944418"/>
              </a:tblGrid>
              <a:tr h="401607">
                <a:tc>
                  <a:txBody>
                    <a:bodyPr/>
                    <a:lstStyle/>
                    <a:p>
                      <a:pPr algn="ctr">
                        <a:lnSpc>
                          <a:spcPts val="1400"/>
                        </a:lnSpc>
                        <a:spcAft>
                          <a:spcPts val="0"/>
                        </a:spcAft>
                        <a:tabLst>
                          <a:tab pos="2628265" algn="ctr"/>
                          <a:tab pos="5292725" algn="r"/>
                        </a:tabLst>
                      </a:pPr>
                      <a:r>
                        <a:rPr lang="zh-CN" sz="1200" kern="500" dirty="0">
                          <a:effectLst/>
                        </a:rPr>
                        <a:t>国</a:t>
                      </a:r>
                      <a:r>
                        <a:rPr lang="en-US" sz="1200" kern="500" dirty="0">
                          <a:effectLst/>
                        </a:rPr>
                        <a:t>    </a:t>
                      </a:r>
                      <a:r>
                        <a:rPr lang="zh-CN" sz="1200" kern="500" dirty="0">
                          <a:effectLst/>
                        </a:rPr>
                        <a:t>家</a:t>
                      </a:r>
                      <a:endParaRPr lang="zh-CN" sz="1200" kern="5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c>
                  <a:txBody>
                    <a:bodyPr/>
                    <a:lstStyle/>
                    <a:p>
                      <a:pPr algn="ctr">
                        <a:lnSpc>
                          <a:spcPts val="1400"/>
                        </a:lnSpc>
                        <a:spcAft>
                          <a:spcPts val="0"/>
                        </a:spcAft>
                        <a:tabLst>
                          <a:tab pos="2628265" algn="ctr"/>
                          <a:tab pos="5292725" algn="r"/>
                        </a:tabLst>
                      </a:pPr>
                      <a:r>
                        <a:rPr lang="zh-CN" sz="1200" kern="500" dirty="0">
                          <a:effectLst/>
                        </a:rPr>
                        <a:t>人口数量</a:t>
                      </a:r>
                      <a:endParaRPr lang="zh-CN" sz="1200" kern="5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r>
              <a:tr h="380479">
                <a:tc>
                  <a:txBody>
                    <a:bodyPr/>
                    <a:lstStyle/>
                    <a:p>
                      <a:pPr algn="ctr">
                        <a:lnSpc>
                          <a:spcPts val="1400"/>
                        </a:lnSpc>
                        <a:spcAft>
                          <a:spcPts val="0"/>
                        </a:spcAft>
                        <a:tabLst>
                          <a:tab pos="2628265" algn="ctr"/>
                          <a:tab pos="5292725" algn="r"/>
                        </a:tabLst>
                      </a:pPr>
                      <a:r>
                        <a:rPr lang="en-US" sz="1200" kern="500" dirty="0">
                          <a:effectLst/>
                        </a:rPr>
                        <a:t>China</a:t>
                      </a:r>
                      <a:endParaRPr lang="zh-CN" sz="12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marR="400050" algn="r">
                        <a:lnSpc>
                          <a:spcPts val="1400"/>
                        </a:lnSpc>
                        <a:spcAft>
                          <a:spcPts val="0"/>
                        </a:spcAft>
                        <a:tabLst>
                          <a:tab pos="2628265" algn="ctr"/>
                          <a:tab pos="5292725" algn="r"/>
                        </a:tabLst>
                      </a:pPr>
                      <a:r>
                        <a:rPr lang="en-US" sz="1200" kern="500" dirty="0">
                          <a:effectLst/>
                        </a:rPr>
                        <a:t>1 359 821 465</a:t>
                      </a:r>
                      <a:endParaRPr lang="zh-CN" sz="1200" kern="500" dirty="0">
                        <a:solidFill>
                          <a:srgbClr val="000000"/>
                        </a:solidFill>
                        <a:effectLst/>
                        <a:latin typeface="Times New Roman" panose="02020603050405020304"/>
                        <a:ea typeface="宋体" panose="02010600030101010101" pitchFamily="2" charset="-122"/>
                      </a:endParaRPr>
                    </a:p>
                  </a:txBody>
                  <a:tcPr marL="68580" marR="68580" marT="0" marB="0" anchor="ctr"/>
                </a:tc>
              </a:tr>
              <a:tr h="380479">
                <a:tc>
                  <a:txBody>
                    <a:bodyPr/>
                    <a:lstStyle/>
                    <a:p>
                      <a:pPr algn="ctr">
                        <a:lnSpc>
                          <a:spcPts val="1400"/>
                        </a:lnSpc>
                        <a:spcAft>
                          <a:spcPts val="0"/>
                        </a:spcAft>
                        <a:tabLst>
                          <a:tab pos="2628265" algn="ctr"/>
                          <a:tab pos="5292725" algn="r"/>
                        </a:tabLst>
                      </a:pPr>
                      <a:r>
                        <a:rPr lang="en-US" sz="1200" kern="500" dirty="0">
                          <a:effectLst/>
                        </a:rPr>
                        <a:t>India</a:t>
                      </a:r>
                      <a:endParaRPr lang="zh-CN" sz="12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marR="400050" algn="r">
                        <a:lnSpc>
                          <a:spcPts val="1400"/>
                        </a:lnSpc>
                        <a:spcAft>
                          <a:spcPts val="0"/>
                        </a:spcAft>
                        <a:tabLst>
                          <a:tab pos="2628265" algn="ctr"/>
                          <a:tab pos="5292725" algn="r"/>
                        </a:tabLst>
                      </a:pPr>
                      <a:r>
                        <a:rPr lang="en-US" sz="1200" kern="500" dirty="0">
                          <a:effectLst/>
                        </a:rPr>
                        <a:t>1 205 624 648</a:t>
                      </a:r>
                      <a:endParaRPr lang="zh-CN" sz="1200" kern="500" dirty="0">
                        <a:solidFill>
                          <a:srgbClr val="000000"/>
                        </a:solidFill>
                        <a:effectLst/>
                        <a:latin typeface="Times New Roman" panose="02020603050405020304"/>
                        <a:ea typeface="宋体" panose="02010600030101010101" pitchFamily="2" charset="-122"/>
                      </a:endParaRPr>
                    </a:p>
                  </a:txBody>
                  <a:tcPr marL="68580" marR="68580" marT="0" marB="0" anchor="ctr"/>
                </a:tc>
              </a:tr>
              <a:tr h="380479">
                <a:tc>
                  <a:txBody>
                    <a:bodyPr/>
                    <a:lstStyle/>
                    <a:p>
                      <a:pPr algn="ctr">
                        <a:lnSpc>
                          <a:spcPts val="1400"/>
                        </a:lnSpc>
                        <a:spcAft>
                          <a:spcPts val="0"/>
                        </a:spcAft>
                        <a:tabLst>
                          <a:tab pos="2628265" algn="ctr"/>
                          <a:tab pos="5292725" algn="r"/>
                        </a:tabLst>
                      </a:pPr>
                      <a:r>
                        <a:rPr lang="en-US" sz="1200" kern="500" dirty="0">
                          <a:effectLst/>
                        </a:rPr>
                        <a:t>United States of America</a:t>
                      </a:r>
                      <a:endParaRPr lang="zh-CN" sz="12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marR="400050" algn="r">
                        <a:lnSpc>
                          <a:spcPts val="1400"/>
                        </a:lnSpc>
                        <a:spcAft>
                          <a:spcPts val="0"/>
                        </a:spcAft>
                        <a:tabLst>
                          <a:tab pos="2628265" algn="ctr"/>
                          <a:tab pos="5292725" algn="r"/>
                        </a:tabLst>
                      </a:pPr>
                      <a:r>
                        <a:rPr lang="en-US" sz="1200" kern="500" dirty="0">
                          <a:effectLst/>
                        </a:rPr>
                        <a:t>312 247 116</a:t>
                      </a:r>
                      <a:endParaRPr lang="zh-CN" sz="1200" kern="500" dirty="0">
                        <a:solidFill>
                          <a:srgbClr val="000000"/>
                        </a:solidFill>
                        <a:effectLst/>
                        <a:latin typeface="Times New Roman" panose="02020603050405020304"/>
                        <a:ea typeface="宋体" panose="02010600030101010101" pitchFamily="2" charset="-122"/>
                      </a:endParaRPr>
                    </a:p>
                  </a:txBody>
                  <a:tcPr marL="68580" marR="68580" marT="0" marB="0" anchor="ctr"/>
                </a:tc>
              </a:tr>
              <a:tr h="380479">
                <a:tc>
                  <a:txBody>
                    <a:bodyPr/>
                    <a:lstStyle/>
                    <a:p>
                      <a:pPr algn="ctr">
                        <a:lnSpc>
                          <a:spcPts val="1400"/>
                        </a:lnSpc>
                        <a:spcAft>
                          <a:spcPts val="0"/>
                        </a:spcAft>
                        <a:tabLst>
                          <a:tab pos="2628265" algn="ctr"/>
                          <a:tab pos="5292725" algn="r"/>
                        </a:tabLst>
                      </a:pPr>
                      <a:r>
                        <a:rPr lang="en-US" sz="1200" kern="500" dirty="0">
                          <a:effectLst/>
                        </a:rPr>
                        <a:t>United Kingdom</a:t>
                      </a:r>
                      <a:endParaRPr lang="zh-CN" sz="12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marR="400050" algn="r">
                        <a:lnSpc>
                          <a:spcPts val="1400"/>
                        </a:lnSpc>
                        <a:spcAft>
                          <a:spcPts val="0"/>
                        </a:spcAft>
                        <a:tabLst>
                          <a:tab pos="2628265" algn="ctr"/>
                          <a:tab pos="5292725" algn="r"/>
                        </a:tabLst>
                      </a:pPr>
                      <a:r>
                        <a:rPr lang="en-US" sz="1200" kern="500" dirty="0">
                          <a:effectLst/>
                        </a:rPr>
                        <a:t>62 066 350</a:t>
                      </a:r>
                      <a:endParaRPr lang="zh-CN" sz="1200" kern="500" dirty="0">
                        <a:solidFill>
                          <a:srgbClr val="000000"/>
                        </a:solidFill>
                        <a:effectLst/>
                        <a:latin typeface="Times New Roman" panose="02020603050405020304"/>
                        <a:ea typeface="宋体" panose="02010600030101010101" pitchFamily="2" charset="-122"/>
                      </a:endParaRPr>
                    </a:p>
                  </a:txBody>
                  <a:tcPr marL="68580" marR="68580" marT="0" marB="0" anchor="ctr"/>
                </a:tc>
              </a:tr>
              <a:tr h="380479">
                <a:tc>
                  <a:txBody>
                    <a:bodyPr/>
                    <a:lstStyle/>
                    <a:p>
                      <a:pPr algn="ctr">
                        <a:lnSpc>
                          <a:spcPts val="1400"/>
                        </a:lnSpc>
                        <a:spcAft>
                          <a:spcPts val="0"/>
                        </a:spcAft>
                        <a:tabLst>
                          <a:tab pos="2628265" algn="ctr"/>
                          <a:tab pos="5292725" algn="r"/>
                        </a:tabLst>
                      </a:pPr>
                      <a:r>
                        <a:rPr lang="en-US" sz="1200" kern="500" dirty="0">
                          <a:effectLst/>
                        </a:rPr>
                        <a:t>…</a:t>
                      </a:r>
                      <a:endParaRPr lang="zh-CN" sz="1200" kern="5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algn="ctr">
                        <a:lnSpc>
                          <a:spcPts val="1400"/>
                        </a:lnSpc>
                        <a:spcAft>
                          <a:spcPts val="0"/>
                        </a:spcAft>
                        <a:tabLst>
                          <a:tab pos="2628265" algn="ctr"/>
                          <a:tab pos="5292725" algn="r"/>
                        </a:tabLst>
                      </a:pPr>
                      <a:r>
                        <a:rPr lang="en-US" sz="1200" kern="500" dirty="0">
                          <a:effectLst/>
                        </a:rPr>
                        <a:t>…</a:t>
                      </a:r>
                      <a:endParaRPr lang="zh-CN" sz="1200" kern="500" dirty="0">
                        <a:solidFill>
                          <a:srgbClr val="000000"/>
                        </a:solidFill>
                        <a:effectLst/>
                        <a:latin typeface="Times New Roman" panose="02020603050405020304"/>
                        <a:ea typeface="宋体" panose="02010600030101010101" pitchFamily="2" charset="-122"/>
                      </a:endParaRPr>
                    </a:p>
                  </a:txBody>
                  <a:tcPr marL="68580" marR="68580" marT="0" marB="0" anchor="ctr"/>
                </a:tc>
              </a:tr>
            </a:tbl>
          </a:graphicData>
        </a:graphic>
      </p:graphicFrame>
      <p:sp>
        <p:nvSpPr>
          <p:cNvPr id="17" name="Rectangle 1"/>
          <p:cNvSpPr>
            <a:spLocks noChangeArrowheads="1"/>
          </p:cNvSpPr>
          <p:nvPr/>
        </p:nvSpPr>
        <p:spPr bwMode="auto">
          <a:xfrm>
            <a:off x="5662290" y="2354756"/>
            <a:ext cx="1333698"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spAutoFit/>
          </a:bodyPr>
          <a:lstStyle/>
          <a:p>
            <a:pPr fontAlgn="base">
              <a:spcBef>
                <a:spcPct val="0"/>
              </a:spcBef>
              <a:spcAft>
                <a:spcPct val="0"/>
              </a:spcAft>
              <a:tabLst>
                <a:tab pos="2628900" algn="ctr"/>
                <a:tab pos="5292725" algn="r"/>
              </a:tabLst>
            </a:pPr>
            <a:r>
              <a:rPr lang="en-US" altLang="zh-CN" sz="1100" b="1" dirty="0">
                <a:solidFill>
                  <a:schemeClr val="tx1">
                    <a:lumMod val="75000"/>
                    <a:lumOff val="25000"/>
                  </a:schemeClr>
                </a:solidFill>
                <a:latin typeface="+mn-ea"/>
                <a:cs typeface="Times New Roman" panose="02020603050405020304" pitchFamily="18" charset="0"/>
              </a:rPr>
              <a:t>2010</a:t>
            </a:r>
            <a:r>
              <a:rPr lang="zh-CN" altLang="en-US" sz="1100" b="1" dirty="0">
                <a:solidFill>
                  <a:schemeClr val="tx1">
                    <a:lumMod val="75000"/>
                    <a:lumOff val="25000"/>
                  </a:schemeClr>
                </a:solidFill>
                <a:latin typeface="+mn-ea"/>
                <a:cs typeface="Times New Roman" panose="02020603050405020304" pitchFamily="18" charset="0"/>
              </a:rPr>
              <a:t>年世界人口数据</a:t>
            </a:r>
            <a:endParaRPr lang="zh-CN" altLang="en-US" sz="1100" b="1" dirty="0">
              <a:solidFill>
                <a:schemeClr val="tx1">
                  <a:lumMod val="75000"/>
                  <a:lumOff val="25000"/>
                </a:schemeClr>
              </a:solidFill>
              <a:latin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966177"/>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01852" y="1169836"/>
              <a:ext cx="2140281" cy="523220"/>
            </a:xfrm>
            <a:prstGeom prst="rect">
              <a:avLst/>
            </a:prstGeom>
            <a:noFill/>
          </p:spPr>
          <p:txBody>
            <a:bodyPr wrap="none" rtlCol="0">
              <a:spAutoFit/>
            </a:bodyPr>
            <a:lstStyle/>
            <a:p>
              <a:pPr algn="ctr"/>
              <a:r>
                <a:rPr lang="zh-CN" altLang="en-US" sz="2800" dirty="0" smtClean="0">
                  <a:solidFill>
                    <a:schemeClr val="accent4"/>
                  </a:solidFill>
                </a:rPr>
                <a:t>第七章　大数据概念与应用</a:t>
              </a:r>
              <a:endParaRPr lang="zh-CN" altLang="en-US" sz="2800" dirty="0">
                <a:solidFill>
                  <a:schemeClr val="accent4"/>
                </a:solidFill>
              </a:endParaRPr>
            </a:p>
          </p:txBody>
        </p:sp>
      </p:grpSp>
      <p:grpSp>
        <p:nvGrpSpPr>
          <p:cNvPr id="2" name="组合 1"/>
          <p:cNvGrpSpPr/>
          <p:nvPr/>
        </p:nvGrpSpPr>
        <p:grpSpPr>
          <a:xfrm>
            <a:off x="1754534" y="2609237"/>
            <a:ext cx="5707197" cy="2068385"/>
            <a:chOff x="1807265" y="2462595"/>
            <a:chExt cx="5707197" cy="2068385"/>
          </a:xfrm>
        </p:grpSpPr>
        <p:grpSp>
          <p:nvGrpSpPr>
            <p:cNvPr id="67" name="组合 66"/>
            <p:cNvGrpSpPr/>
            <p:nvPr/>
          </p:nvGrpSpPr>
          <p:grpSpPr>
            <a:xfrm>
              <a:off x="1807265" y="2462595"/>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038011"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7.1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数据可视化基础</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807265" y="301228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大数据可视化方法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807265" y="35727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4230645"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大数据可视化软件与工具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2" name="组合 71"/>
            <p:cNvGrpSpPr/>
            <p:nvPr/>
          </p:nvGrpSpPr>
          <p:grpSpPr>
            <a:xfrm>
              <a:off x="1821063" y="4115482"/>
              <a:ext cx="5693399" cy="415498"/>
              <a:chOff x="1821063" y="3615174"/>
              <a:chExt cx="5693399" cy="415498"/>
            </a:xfrm>
          </p:grpSpPr>
          <p:sp>
            <p:nvSpPr>
              <p:cNvPr id="65" name="圆角矩形 64"/>
              <p:cNvSpPr/>
              <p:nvPr/>
            </p:nvSpPr>
            <p:spPr>
              <a:xfrm>
                <a:off x="1821063" y="361949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1350"/>
              </a:p>
            </p:txBody>
          </p:sp>
          <p:sp>
            <p:nvSpPr>
              <p:cNvPr id="66" name="矩形 65"/>
              <p:cNvSpPr/>
              <p:nvPr/>
            </p:nvSpPr>
            <p:spPr>
              <a:xfrm>
                <a:off x="1890538" y="3615174"/>
                <a:ext cx="780983" cy="415498"/>
              </a:xfrm>
              <a:prstGeom prst="rect">
                <a:avLst/>
              </a:prstGeom>
            </p:spPr>
            <p:txBody>
              <a:bodyPr wrap="none">
                <a:spAutoFit/>
              </a:bodyPr>
              <a:lstStyle/>
              <a:p>
                <a:pPr algn="just"/>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45" name="Imagen 5" descr="C:\Users\Design\Documents\Edu\Product Launch\shadown.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54388" y="6045791"/>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41</a:t>
            </a:r>
            <a:endParaRPr lang="es-ES" sz="1200" b="1" dirty="0">
              <a:solidFill>
                <a:schemeClr val="bg1">
                  <a:lumMod val="50000"/>
                </a:schemeClr>
              </a:solidFill>
              <a:latin typeface="+mn-lt"/>
            </a:endParaRPr>
          </a:p>
        </p:txBody>
      </p:sp>
      <p:pic>
        <p:nvPicPr>
          <p:cNvPr id="55"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961341" cy="415498"/>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大数据可视化软件与工具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3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6"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37"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3" name="TextBox 22"/>
          <p:cNvSpPr txBox="1"/>
          <p:nvPr/>
        </p:nvSpPr>
        <p:spPr>
          <a:xfrm>
            <a:off x="174489" y="957528"/>
            <a:ext cx="1593926" cy="276999"/>
          </a:xfrm>
          <a:prstGeom prst="rect">
            <a:avLst/>
          </a:prstGeom>
          <a:noFill/>
        </p:spPr>
        <p:txBody>
          <a:bodyPr wrap="square" lIns="0" tIns="0" rIns="0" bIns="0" rtlCol="0">
            <a:spAutoFit/>
          </a:bodyPr>
          <a:lstStyle/>
          <a:p>
            <a:r>
              <a:rPr lang="zh-CN" altLang="en-US" dirty="0" smtClean="0"/>
              <a:t>实现代码：</a:t>
            </a:r>
            <a:endParaRPr lang="zh-CN" altLang="en-US" dirty="0"/>
          </a:p>
        </p:txBody>
      </p:sp>
      <p:sp>
        <p:nvSpPr>
          <p:cNvPr id="12" name="矩形 11"/>
          <p:cNvSpPr/>
          <p:nvPr/>
        </p:nvSpPr>
        <p:spPr>
          <a:xfrm>
            <a:off x="222539" y="1404439"/>
            <a:ext cx="4572000" cy="4662815"/>
          </a:xfrm>
          <a:prstGeom prst="rect">
            <a:avLst/>
          </a:prstGeom>
        </p:spPr>
        <p:txBody>
          <a:bodyPr lIns="0" tIns="0" rIns="0" bIns="0">
            <a:spAutoFit/>
          </a:bodyPr>
          <a:lstStyle/>
          <a:p>
            <a:r>
              <a:rPr lang="en-US" altLang="zh-CN" sz="1000" dirty="0"/>
              <a:t>option = {</a:t>
            </a:r>
            <a:endParaRPr lang="zh-CN" altLang="zh-CN" sz="1000" dirty="0"/>
          </a:p>
          <a:p>
            <a:r>
              <a:rPr lang="en-US" altLang="zh-CN" sz="1000" dirty="0"/>
              <a:t>    title : {</a:t>
            </a:r>
            <a:endParaRPr lang="zh-CN" altLang="zh-CN" sz="1000" dirty="0"/>
          </a:p>
          <a:p>
            <a:r>
              <a:rPr lang="en-US" altLang="zh-CN" sz="1000" dirty="0"/>
              <a:t>        text: 'World Population (2010)',</a:t>
            </a:r>
            <a:endParaRPr lang="zh-CN" altLang="zh-CN" sz="1000" dirty="0"/>
          </a:p>
          <a:p>
            <a:r>
              <a:rPr lang="en-US" altLang="zh-CN" sz="1000" dirty="0"/>
              <a:t>        subtext: 'from United Nations, Total population, both sexes combined, as of 1 July (thousands)',</a:t>
            </a:r>
            <a:endParaRPr lang="zh-CN" altLang="zh-CN" sz="1000" dirty="0"/>
          </a:p>
          <a:p>
            <a:r>
              <a:rPr lang="en-US" altLang="zh-CN" sz="1000" dirty="0"/>
              <a:t>        sublink : 'http://esa.un.org/wpp/Excel-Data/population.htm',</a:t>
            </a:r>
            <a:endParaRPr lang="zh-CN" altLang="zh-CN" sz="1000" dirty="0"/>
          </a:p>
          <a:p>
            <a:r>
              <a:rPr lang="en-US" altLang="zh-CN" sz="1000" dirty="0"/>
              <a:t>        left: 'center',</a:t>
            </a:r>
            <a:endParaRPr lang="zh-CN" altLang="zh-CN" sz="1000" dirty="0"/>
          </a:p>
          <a:p>
            <a:r>
              <a:rPr lang="en-US" altLang="zh-CN" sz="1000" dirty="0"/>
              <a:t>        top: 'top'</a:t>
            </a:r>
            <a:endParaRPr lang="zh-CN" altLang="zh-CN" sz="1000" dirty="0"/>
          </a:p>
          <a:p>
            <a:r>
              <a:rPr lang="en-US" altLang="zh-CN" sz="1000" dirty="0"/>
              <a:t>    },</a:t>
            </a:r>
            <a:endParaRPr lang="zh-CN" altLang="zh-CN" sz="1000" dirty="0"/>
          </a:p>
          <a:p>
            <a:r>
              <a:rPr lang="en-US" altLang="zh-CN" sz="1000" dirty="0"/>
              <a:t>    tooltip : {</a:t>
            </a:r>
            <a:endParaRPr lang="zh-CN" altLang="zh-CN" sz="1000" dirty="0"/>
          </a:p>
          <a:p>
            <a:r>
              <a:rPr lang="en-US" altLang="zh-CN" sz="1000" dirty="0"/>
              <a:t>        trigger: 'item',</a:t>
            </a:r>
            <a:endParaRPr lang="zh-CN" altLang="zh-CN" sz="1000" dirty="0"/>
          </a:p>
          <a:p>
            <a:r>
              <a:rPr lang="en-US" altLang="zh-CN" sz="1000" dirty="0"/>
              <a:t>        formatter : function (params) {</a:t>
            </a:r>
            <a:endParaRPr lang="zh-CN" altLang="zh-CN" sz="1000" dirty="0"/>
          </a:p>
          <a:p>
            <a:r>
              <a:rPr lang="en-US" altLang="zh-CN" sz="1000" dirty="0"/>
              <a:t>            var value = (params.value + '').split('.');</a:t>
            </a:r>
            <a:endParaRPr lang="zh-CN" altLang="zh-CN" sz="1000" dirty="0"/>
          </a:p>
          <a:p>
            <a:r>
              <a:rPr lang="en-US" altLang="zh-CN" sz="1000" dirty="0"/>
              <a:t>            value = value[0].replace(/(\d{1,3})(?=(?:\d{3})+(?!\d))/g, '$1,')</a:t>
            </a:r>
            <a:endParaRPr lang="zh-CN" altLang="zh-CN" sz="1000" dirty="0"/>
          </a:p>
          <a:p>
            <a:r>
              <a:rPr lang="en-US" altLang="zh-CN" sz="1000" dirty="0"/>
              <a:t>                    + '.' + value[1];</a:t>
            </a:r>
            <a:endParaRPr lang="zh-CN" altLang="zh-CN" sz="1000" dirty="0"/>
          </a:p>
          <a:p>
            <a:r>
              <a:rPr lang="en-US" altLang="zh-CN" sz="1000" dirty="0"/>
              <a:t>            return params.seriesName + '&lt;br/&gt;' + params.name + ' : ' + value;</a:t>
            </a:r>
            <a:endParaRPr lang="zh-CN" altLang="zh-CN" sz="1000" dirty="0"/>
          </a:p>
          <a:p>
            <a:r>
              <a:rPr lang="en-US" altLang="zh-CN" sz="1000" dirty="0"/>
              <a:t>        }</a:t>
            </a:r>
            <a:endParaRPr lang="zh-CN" altLang="zh-CN" sz="1000" dirty="0"/>
          </a:p>
          <a:p>
            <a:r>
              <a:rPr lang="en-US" altLang="zh-CN" sz="1000" dirty="0"/>
              <a:t>    },</a:t>
            </a:r>
            <a:endParaRPr lang="zh-CN" altLang="zh-CN" sz="1000" dirty="0"/>
          </a:p>
          <a:p>
            <a:r>
              <a:rPr lang="en-US" altLang="zh-CN" sz="1000" dirty="0"/>
              <a:t>    toolbox: {</a:t>
            </a:r>
            <a:endParaRPr lang="zh-CN" altLang="zh-CN" sz="1000" dirty="0"/>
          </a:p>
          <a:p>
            <a:r>
              <a:rPr lang="en-US" altLang="zh-CN" sz="1000" dirty="0"/>
              <a:t>        show : true,</a:t>
            </a:r>
            <a:endParaRPr lang="zh-CN" altLang="zh-CN" sz="1000" dirty="0"/>
          </a:p>
          <a:p>
            <a:r>
              <a:rPr lang="en-US" altLang="zh-CN" sz="1000" dirty="0"/>
              <a:t>        orient : 'vertical',</a:t>
            </a:r>
            <a:endParaRPr lang="zh-CN" altLang="zh-CN" sz="1000" dirty="0"/>
          </a:p>
          <a:p>
            <a:r>
              <a:rPr lang="en-US" altLang="zh-CN" sz="1000" dirty="0"/>
              <a:t>        left: 'right',</a:t>
            </a:r>
            <a:endParaRPr lang="zh-CN" altLang="zh-CN" sz="1000" dirty="0"/>
          </a:p>
          <a:p>
            <a:r>
              <a:rPr lang="en-US" altLang="zh-CN" sz="1000" dirty="0"/>
              <a:t>        top: 'center',</a:t>
            </a:r>
            <a:endParaRPr lang="zh-CN" altLang="zh-CN" sz="1000" dirty="0"/>
          </a:p>
          <a:p>
            <a:r>
              <a:rPr lang="en-US" altLang="zh-CN" sz="1000" dirty="0"/>
              <a:t>        feature : {</a:t>
            </a:r>
            <a:endParaRPr lang="zh-CN" altLang="zh-CN" sz="1000" dirty="0"/>
          </a:p>
          <a:p>
            <a:r>
              <a:rPr lang="en-US" altLang="zh-CN" sz="1000" dirty="0"/>
              <a:t>            mark : {show: true},</a:t>
            </a:r>
            <a:endParaRPr lang="zh-CN" altLang="zh-CN" sz="1000" dirty="0"/>
          </a:p>
          <a:p>
            <a:r>
              <a:rPr lang="en-US" altLang="zh-CN" sz="1000" dirty="0"/>
              <a:t>            dataView : {show: true, readOnly: false},</a:t>
            </a:r>
            <a:endParaRPr lang="zh-CN" altLang="zh-CN" sz="1000" dirty="0"/>
          </a:p>
          <a:p>
            <a:r>
              <a:rPr lang="en-US" altLang="zh-CN" sz="1000" dirty="0"/>
              <a:t>            restore : {show: true},</a:t>
            </a:r>
            <a:endParaRPr lang="zh-CN" altLang="zh-CN" sz="1000" dirty="0"/>
          </a:p>
          <a:p>
            <a:r>
              <a:rPr lang="en-US" altLang="zh-CN" sz="1000" dirty="0"/>
              <a:t>            saveAsImage : {show: true}</a:t>
            </a:r>
            <a:endParaRPr lang="zh-CN" altLang="zh-CN" sz="1000" dirty="0"/>
          </a:p>
          <a:p>
            <a:r>
              <a:rPr lang="en-US" altLang="zh-CN" sz="1000" dirty="0"/>
              <a:t>        }</a:t>
            </a:r>
            <a:endParaRPr lang="zh-CN" altLang="zh-CN" sz="1000" dirty="0"/>
          </a:p>
          <a:p>
            <a:r>
              <a:rPr lang="en-US" altLang="zh-CN" sz="1000" dirty="0"/>
              <a:t>    },</a:t>
            </a:r>
            <a:endParaRPr lang="zh-CN" altLang="zh-CN" sz="1000" dirty="0"/>
          </a:p>
        </p:txBody>
      </p:sp>
      <p:sp>
        <p:nvSpPr>
          <p:cNvPr id="13" name="矩形 12"/>
          <p:cNvSpPr/>
          <p:nvPr/>
        </p:nvSpPr>
        <p:spPr>
          <a:xfrm>
            <a:off x="4878024" y="1612187"/>
            <a:ext cx="4572000" cy="4247317"/>
          </a:xfrm>
          <a:prstGeom prst="rect">
            <a:avLst/>
          </a:prstGeom>
        </p:spPr>
        <p:txBody>
          <a:bodyPr lIns="0" tIns="0" rIns="0" bIns="0">
            <a:spAutoFit/>
          </a:bodyPr>
          <a:lstStyle/>
          <a:p>
            <a:r>
              <a:rPr lang="en-US" altLang="zh-CN" sz="1000" dirty="0"/>
              <a:t> visualMap: {</a:t>
            </a:r>
            <a:endParaRPr lang="zh-CN" altLang="zh-CN" sz="1000" dirty="0"/>
          </a:p>
          <a:p>
            <a:r>
              <a:rPr lang="en-US" altLang="zh-CN" sz="1000" dirty="0"/>
              <a:t>        min: 0,</a:t>
            </a:r>
            <a:endParaRPr lang="zh-CN" altLang="zh-CN" sz="1000" dirty="0"/>
          </a:p>
          <a:p>
            <a:r>
              <a:rPr lang="en-US" altLang="zh-CN" sz="1000" dirty="0"/>
              <a:t>        max: 1000000,</a:t>
            </a:r>
            <a:endParaRPr lang="zh-CN" altLang="zh-CN" sz="1000" dirty="0"/>
          </a:p>
          <a:p>
            <a:r>
              <a:rPr lang="en-US" altLang="zh-CN" sz="1000" dirty="0"/>
              <a:t>        text:['High','Low'],</a:t>
            </a:r>
            <a:endParaRPr lang="zh-CN" altLang="zh-CN" sz="1000" dirty="0"/>
          </a:p>
          <a:p>
            <a:r>
              <a:rPr lang="en-US" altLang="zh-CN" sz="1000" dirty="0"/>
              <a:t>        realtime: false,</a:t>
            </a:r>
            <a:endParaRPr lang="zh-CN" altLang="zh-CN" sz="1000" dirty="0"/>
          </a:p>
          <a:p>
            <a:r>
              <a:rPr lang="en-US" altLang="zh-CN" sz="1000" dirty="0"/>
              <a:t>        calculable : true,</a:t>
            </a:r>
            <a:endParaRPr lang="zh-CN" altLang="zh-CN" sz="1000" dirty="0"/>
          </a:p>
          <a:p>
            <a:r>
              <a:rPr lang="en-US" altLang="zh-CN" sz="1000" dirty="0"/>
              <a:t>        color: ['orangered','yellow','lightskyblue']</a:t>
            </a:r>
            <a:endParaRPr lang="zh-CN" altLang="zh-CN" sz="1000" dirty="0"/>
          </a:p>
          <a:p>
            <a:r>
              <a:rPr lang="en-US" altLang="zh-CN" sz="1000" dirty="0"/>
              <a:t>    },</a:t>
            </a:r>
            <a:endParaRPr lang="zh-CN" altLang="zh-CN" sz="1000" dirty="0"/>
          </a:p>
          <a:p>
            <a:r>
              <a:rPr lang="en-US" altLang="zh-CN" sz="1000" dirty="0"/>
              <a:t>    series : [</a:t>
            </a:r>
            <a:endParaRPr lang="zh-CN" altLang="zh-CN" sz="1000" dirty="0"/>
          </a:p>
          <a:p>
            <a:r>
              <a:rPr lang="en-US" altLang="zh-CN" sz="1000" dirty="0"/>
              <a:t>        {</a:t>
            </a:r>
            <a:endParaRPr lang="zh-CN" altLang="zh-CN" sz="1000" dirty="0"/>
          </a:p>
          <a:p>
            <a:r>
              <a:rPr lang="en-US" altLang="zh-CN" sz="1000" dirty="0"/>
              <a:t>            name: 'World Population (2010)',</a:t>
            </a:r>
            <a:endParaRPr lang="zh-CN" altLang="zh-CN" sz="1000" dirty="0"/>
          </a:p>
          <a:p>
            <a:r>
              <a:rPr lang="en-US" altLang="zh-CN" sz="1000" dirty="0"/>
              <a:t>            type: 'map',</a:t>
            </a:r>
            <a:endParaRPr lang="zh-CN" altLang="zh-CN" sz="1000" dirty="0"/>
          </a:p>
          <a:p>
            <a:r>
              <a:rPr lang="en-US" altLang="zh-CN" sz="1000" dirty="0"/>
              <a:t>            mapType: 'world',  //world</a:t>
            </a:r>
            <a:r>
              <a:rPr lang="zh-CN" altLang="zh-CN" sz="1000" dirty="0"/>
              <a:t>、</a:t>
            </a:r>
            <a:r>
              <a:rPr lang="en-US" altLang="zh-CN" sz="1000" dirty="0"/>
              <a:t>china</a:t>
            </a:r>
            <a:r>
              <a:rPr lang="zh-CN" altLang="zh-CN" sz="1000" dirty="0"/>
              <a:t>、</a:t>
            </a:r>
            <a:r>
              <a:rPr lang="en-US" altLang="zh-CN" sz="1000" dirty="0"/>
              <a:t>europe</a:t>
            </a:r>
            <a:r>
              <a:rPr lang="zh-CN" altLang="zh-CN" sz="1000" dirty="0"/>
              <a:t>等</a:t>
            </a:r>
            <a:endParaRPr lang="zh-CN" altLang="zh-CN" sz="1000" dirty="0"/>
          </a:p>
          <a:p>
            <a:r>
              <a:rPr lang="en-US" altLang="zh-CN" sz="1000" dirty="0"/>
              <a:t>            roam: true,</a:t>
            </a:r>
            <a:endParaRPr lang="zh-CN" altLang="zh-CN" sz="1000" dirty="0"/>
          </a:p>
          <a:p>
            <a:r>
              <a:rPr lang="en-US" altLang="zh-CN" sz="1000" dirty="0"/>
              <a:t>            itemStyle:{</a:t>
            </a:r>
            <a:endParaRPr lang="zh-CN" altLang="zh-CN" sz="1000" dirty="0"/>
          </a:p>
          <a:p>
            <a:r>
              <a:rPr lang="en-US" altLang="zh-CN" sz="1000" dirty="0"/>
              <a:t>                emphasis:{label:{show:true}}</a:t>
            </a:r>
            <a:endParaRPr lang="zh-CN" altLang="zh-CN" sz="1000" dirty="0"/>
          </a:p>
          <a:p>
            <a:r>
              <a:rPr lang="en-US" altLang="zh-CN" sz="1000" dirty="0"/>
              <a:t>            },</a:t>
            </a:r>
            <a:endParaRPr lang="zh-CN" altLang="zh-CN" sz="1000" dirty="0"/>
          </a:p>
          <a:p>
            <a:r>
              <a:rPr lang="en-US" altLang="zh-CN" sz="1000" dirty="0"/>
              <a:t>    data:[   //</a:t>
            </a:r>
            <a:r>
              <a:rPr lang="zh-CN" altLang="zh-CN" sz="1000" dirty="0"/>
              <a:t>此处是我们要展示的数据（如果是网络动态数据，可以</a:t>
            </a:r>
            <a:r>
              <a:rPr lang="zh-CN" altLang="zh-CN" sz="1000" dirty="0" smtClean="0"/>
              <a:t>在</a:t>
            </a:r>
            <a:endParaRPr lang="en-US" altLang="zh-CN" sz="1000" dirty="0" smtClean="0"/>
          </a:p>
          <a:p>
            <a:r>
              <a:rPr lang="zh-CN" altLang="zh-CN" sz="1000" dirty="0" smtClean="0"/>
              <a:t>程序</a:t>
            </a:r>
            <a:r>
              <a:rPr lang="zh-CN" altLang="zh-CN" sz="1000" dirty="0"/>
              <a:t>中用</a:t>
            </a:r>
            <a:r>
              <a:rPr lang="en-US" altLang="zh-CN" sz="1000" dirty="0"/>
              <a:t>json</a:t>
            </a:r>
            <a:r>
              <a:rPr lang="zh-CN" altLang="zh-CN" sz="1000" dirty="0"/>
              <a:t>数据实时传递过来</a:t>
            </a:r>
            <a:endParaRPr lang="zh-CN" altLang="zh-CN" sz="1000" dirty="0"/>
          </a:p>
          <a:p>
            <a:r>
              <a:rPr lang="en-US" altLang="zh-CN" sz="1000" dirty="0"/>
              <a:t>{name : 'China', value : 1359821.465},</a:t>
            </a:r>
            <a:endParaRPr lang="zh-CN" altLang="zh-CN" sz="1000" dirty="0"/>
          </a:p>
          <a:p>
            <a:r>
              <a:rPr lang="en-US" altLang="zh-CN" sz="1000" dirty="0"/>
              <a:t>{name : 'India', value : 1205624.648},</a:t>
            </a:r>
            <a:endParaRPr lang="zh-CN" altLang="zh-CN" sz="1000" dirty="0"/>
          </a:p>
          <a:p>
            <a:r>
              <a:rPr lang="en-US" altLang="zh-CN" sz="1000" dirty="0"/>
              <a:t>{name : 'United States of America', value : 312247.116},</a:t>
            </a:r>
            <a:endParaRPr lang="zh-CN" altLang="zh-CN" sz="1000" dirty="0"/>
          </a:p>
          <a:p>
            <a:r>
              <a:rPr lang="en-US" altLang="zh-CN" sz="1000" dirty="0"/>
              <a:t>……</a:t>
            </a:r>
            <a:endParaRPr lang="zh-CN" altLang="zh-CN" sz="1000" dirty="0"/>
          </a:p>
          <a:p>
            <a:r>
              <a:rPr lang="en-US" altLang="zh-CN" sz="1000" dirty="0"/>
              <a:t>]</a:t>
            </a:r>
            <a:endParaRPr lang="zh-CN" altLang="zh-CN" sz="1000" dirty="0"/>
          </a:p>
          <a:p>
            <a:r>
              <a:rPr lang="en-US" altLang="zh-CN" sz="1000" dirty="0"/>
              <a:t>        }</a:t>
            </a:r>
            <a:endParaRPr lang="zh-CN" altLang="zh-CN" sz="1000" dirty="0"/>
          </a:p>
          <a:p>
            <a:r>
              <a:rPr lang="en-US" altLang="zh-CN" sz="1000" dirty="0"/>
              <a:t>    ]</a:t>
            </a:r>
            <a:endParaRPr lang="zh-CN" altLang="zh-CN" sz="1000" dirty="0"/>
          </a:p>
          <a:p>
            <a:r>
              <a:rPr lang="en-US" altLang="zh-CN" sz="1000" dirty="0"/>
              <a:t>};</a:t>
            </a:r>
            <a:endParaRPr lang="zh-CN" altLang="zh-CN" sz="1000" dirty="0"/>
          </a:p>
        </p:txBody>
      </p:sp>
      <p:cxnSp>
        <p:nvCxnSpPr>
          <p:cNvPr id="16" name="直接连接符 15"/>
          <p:cNvCxnSpPr/>
          <p:nvPr/>
        </p:nvCxnSpPr>
        <p:spPr>
          <a:xfrm>
            <a:off x="4837669" y="1096027"/>
            <a:ext cx="0" cy="4901976"/>
          </a:xfrm>
          <a:prstGeom prst="line">
            <a:avLst/>
          </a:prstGeom>
          <a:ln>
            <a:solidFill>
              <a:schemeClr val="tx1">
                <a:lumMod val="50000"/>
                <a:lumOff val="50000"/>
              </a:schemeClr>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961341" cy="415498"/>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大数据可视化软件与工具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3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6"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37"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4" name="矩形 13"/>
          <p:cNvSpPr/>
          <p:nvPr/>
        </p:nvSpPr>
        <p:spPr>
          <a:xfrm>
            <a:off x="4783138" y="2286001"/>
            <a:ext cx="3442886" cy="2031325"/>
          </a:xfrm>
          <a:prstGeom prst="rect">
            <a:avLst/>
          </a:prstGeom>
        </p:spPr>
        <p:txBody>
          <a:bodyPr wrap="square">
            <a:spAutoFit/>
          </a:bodyPr>
          <a:lstStyle/>
          <a:p>
            <a:r>
              <a:rPr lang="zh-CN" altLang="en-US" sz="1400" dirty="0" smtClean="0"/>
              <a:t>上方的图</a:t>
            </a:r>
            <a:r>
              <a:rPr lang="zh-CN" altLang="zh-CN" sz="1400" dirty="0" smtClean="0"/>
              <a:t>所</a:t>
            </a:r>
            <a:r>
              <a:rPr lang="zh-CN" altLang="zh-CN" sz="1400" dirty="0"/>
              <a:t>示是利用</a:t>
            </a:r>
            <a:r>
              <a:rPr lang="en-US" altLang="zh-CN" sz="1400" dirty="0"/>
              <a:t>ECharts</a:t>
            </a:r>
            <a:r>
              <a:rPr lang="zh-CN" altLang="zh-CN" sz="1400" dirty="0"/>
              <a:t>展示的可交互的世界人口分布图。用户通过将鼠标移入不同的国家（地区）内部，即可查看到该国家（地区）的人口数量；左下角的垂直滚动条可以用于设置地图上可视数据的最大值和最小值，用户可以通过调整滑块来展示某个区间的数据</a:t>
            </a:r>
            <a:r>
              <a:rPr lang="zh-CN" altLang="zh-CN" sz="1400" dirty="0" smtClean="0"/>
              <a:t>。</a:t>
            </a:r>
            <a:endParaRPr lang="en-US" altLang="zh-CN" sz="1400" dirty="0" smtClean="0"/>
          </a:p>
          <a:p>
            <a:r>
              <a:rPr lang="zh-CN" altLang="zh-CN" sz="1400" dirty="0" smtClean="0"/>
              <a:t>例如，</a:t>
            </a:r>
            <a:r>
              <a:rPr lang="zh-CN" altLang="en-US" sz="1400" dirty="0" smtClean="0"/>
              <a:t>下方图</a:t>
            </a:r>
            <a:r>
              <a:rPr lang="zh-CN" altLang="zh-CN" sz="1400" dirty="0" smtClean="0"/>
              <a:t>所</a:t>
            </a:r>
            <a:r>
              <a:rPr lang="zh-CN" altLang="zh-CN" sz="1400" dirty="0"/>
              <a:t>示为人口数量超过</a:t>
            </a:r>
            <a:r>
              <a:rPr lang="en-US" altLang="zh-CN" sz="1400" dirty="0"/>
              <a:t>1</a:t>
            </a:r>
            <a:r>
              <a:rPr lang="zh-CN" altLang="zh-CN" sz="1400" dirty="0"/>
              <a:t>亿的国家（地区）分布情况。</a:t>
            </a:r>
            <a:endParaRPr lang="zh-CN" altLang="zh-CN" sz="1400" dirty="0"/>
          </a:p>
        </p:txBody>
      </p:sp>
      <p:pic>
        <p:nvPicPr>
          <p:cNvPr id="24" name="Picture 1" descr="说明: E:\海婷\董亚峰\大数据\排版文件\大数据最终图\11-29.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964" y="1354358"/>
            <a:ext cx="3476196" cy="14837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说明: 11-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964" y="3312544"/>
            <a:ext cx="3433309" cy="171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25"/>
          <p:cNvSpPr/>
          <p:nvPr/>
        </p:nvSpPr>
        <p:spPr>
          <a:xfrm>
            <a:off x="352077" y="2932986"/>
            <a:ext cx="4243970" cy="293299"/>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600" dirty="0"/>
              <a:t>利用</a:t>
            </a:r>
            <a:r>
              <a:rPr lang="en-US" altLang="zh-CN" sz="1600" dirty="0"/>
              <a:t>ECharts</a:t>
            </a:r>
            <a:r>
              <a:rPr lang="zh-CN" altLang="zh-CN" sz="1600" dirty="0"/>
              <a:t>展示的可交互的世界人口分布图</a:t>
            </a:r>
            <a:endParaRPr lang="zh-CN" altLang="en-US" sz="1600" dirty="0"/>
          </a:p>
        </p:txBody>
      </p:sp>
      <p:sp>
        <p:nvSpPr>
          <p:cNvPr id="27" name="矩形 26"/>
          <p:cNvSpPr/>
          <p:nvPr/>
        </p:nvSpPr>
        <p:spPr>
          <a:xfrm>
            <a:off x="352077" y="5106833"/>
            <a:ext cx="4243970" cy="293299"/>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600" dirty="0"/>
              <a:t>人口数量超过</a:t>
            </a:r>
            <a:r>
              <a:rPr lang="en-US" altLang="zh-CN" sz="1600" dirty="0"/>
              <a:t>1</a:t>
            </a:r>
            <a:r>
              <a:rPr lang="zh-CN" altLang="zh-CN" sz="1600" dirty="0"/>
              <a:t>亿的国家（地区）分布情况</a:t>
            </a:r>
            <a:endParaRPr lang="zh-CN" altLang="en-US" sz="1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961341" cy="415498"/>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大数据可视化软件与工具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014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3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6"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37"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365365" y="914751"/>
            <a:ext cx="8330720" cy="1169551"/>
          </a:xfrm>
          <a:prstGeom prst="rect">
            <a:avLst/>
          </a:prstGeom>
        </p:spPr>
        <p:txBody>
          <a:bodyPr wrap="square">
            <a:spAutoFit/>
          </a:bodyPr>
          <a:lstStyle/>
          <a:p>
            <a:r>
              <a:rPr lang="zh-CN" altLang="zh-CN" sz="1400" dirty="0"/>
              <a:t>通过对</a:t>
            </a:r>
            <a:r>
              <a:rPr lang="en-US" altLang="zh-CN" sz="1400" dirty="0"/>
              <a:t>ECharts</a:t>
            </a:r>
            <a:r>
              <a:rPr lang="zh-CN" altLang="zh-CN" sz="1400" dirty="0"/>
              <a:t>案例代码的分析，当用户需要在地图上展示自己的数据时，只需要更改相关的几个属性值即可。如</a:t>
            </a:r>
            <a:r>
              <a:rPr lang="zh-CN" altLang="zh-CN" sz="1400" dirty="0" smtClean="0"/>
              <a:t>图所</a:t>
            </a:r>
            <a:r>
              <a:rPr lang="zh-CN" altLang="zh-CN" sz="1400" dirty="0"/>
              <a:t>示是借助</a:t>
            </a:r>
            <a:r>
              <a:rPr lang="en-US" altLang="zh-CN" sz="1400" dirty="0"/>
              <a:t>ECharts</a:t>
            </a:r>
            <a:r>
              <a:rPr lang="zh-CN" altLang="zh-CN" sz="1400" dirty="0"/>
              <a:t>制作的许昌学院</a:t>
            </a:r>
            <a:r>
              <a:rPr lang="en-US" altLang="zh-CN" sz="1400" dirty="0"/>
              <a:t>2015</a:t>
            </a:r>
            <a:r>
              <a:rPr lang="zh-CN" altLang="zh-CN" sz="1400" dirty="0"/>
              <a:t>年新生生源分布图。在上面的实例代码基础上要实现这个实际问题的图表展示非常简单，只需要更改代码中的两处即可：一处是地图类型（</a:t>
            </a:r>
            <a:r>
              <a:rPr lang="en-US" altLang="zh-CN" sz="1400" dirty="0"/>
              <a:t>mapType</a:t>
            </a:r>
            <a:r>
              <a:rPr lang="zh-CN" altLang="zh-CN" sz="1400" dirty="0"/>
              <a:t>），将字符串“</a:t>
            </a:r>
            <a:r>
              <a:rPr lang="en-US" altLang="zh-CN" sz="1400" dirty="0"/>
              <a:t>world</a:t>
            </a:r>
            <a:r>
              <a:rPr lang="zh-CN" altLang="zh-CN" sz="1400" dirty="0"/>
              <a:t>”改为“</a:t>
            </a:r>
            <a:r>
              <a:rPr lang="en-US" altLang="zh-CN" sz="1400" dirty="0"/>
              <a:t>china</a:t>
            </a:r>
            <a:r>
              <a:rPr lang="zh-CN" altLang="zh-CN" sz="1400" dirty="0"/>
              <a:t>”；另一处是数据（</a:t>
            </a:r>
            <a:r>
              <a:rPr lang="en-US" altLang="zh-CN" sz="1400" dirty="0"/>
              <a:t>Data</a:t>
            </a:r>
            <a:r>
              <a:rPr lang="zh-CN" altLang="zh-CN" sz="1400" dirty="0"/>
              <a:t>），这个根据具体的需求，将数据传入</a:t>
            </a:r>
            <a:r>
              <a:rPr lang="en-US" altLang="zh-CN" sz="1400" dirty="0"/>
              <a:t>ECharts</a:t>
            </a:r>
            <a:r>
              <a:rPr lang="zh-CN" altLang="zh-CN" sz="1400" dirty="0"/>
              <a:t>工具中。</a:t>
            </a:r>
            <a:endParaRPr lang="zh-CN" altLang="zh-CN" sz="1400" dirty="0"/>
          </a:p>
        </p:txBody>
      </p:sp>
      <p:pic>
        <p:nvPicPr>
          <p:cNvPr id="28" name="图片 62" descr="说明: E:\海婷\董亚峰\大数据\排版文件\大数据最终图\11-31.tif"/>
          <p:cNvPicPr>
            <a:picLocks noChangeAspect="1" noChangeArrowheads="1"/>
          </p:cNvPicPr>
          <p:nvPr/>
        </p:nvPicPr>
        <p:blipFill>
          <a:blip r:embed="rId3">
            <a:extLst>
              <a:ext uri="{28A0092B-C50C-407E-A947-70E740481C1C}">
                <a14:useLocalDpi xmlns:a14="http://schemas.microsoft.com/office/drawing/2010/main" val="0"/>
              </a:ext>
            </a:extLst>
          </a:blip>
          <a:srcRect t="4088"/>
          <a:stretch>
            <a:fillRect/>
          </a:stretch>
        </p:blipFill>
        <p:spPr bwMode="auto">
          <a:xfrm>
            <a:off x="1842480" y="1980784"/>
            <a:ext cx="4704967" cy="364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矩形 28"/>
          <p:cNvSpPr/>
          <p:nvPr/>
        </p:nvSpPr>
        <p:spPr>
          <a:xfrm>
            <a:off x="1319842" y="5673790"/>
            <a:ext cx="6003984" cy="328241"/>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t>借助</a:t>
            </a:r>
            <a:r>
              <a:rPr lang="en-US" altLang="zh-CN" sz="1400" dirty="0"/>
              <a:t>ECharts </a:t>
            </a:r>
            <a:r>
              <a:rPr lang="zh-CN" altLang="en-US" sz="1400" dirty="0" smtClean="0"/>
              <a:t>制作的</a:t>
            </a:r>
            <a:r>
              <a:rPr lang="en-US" altLang="zh-CN" sz="1400" dirty="0" smtClean="0"/>
              <a:t>2015</a:t>
            </a:r>
            <a:r>
              <a:rPr lang="zh-CN" altLang="zh-CN" sz="1400" dirty="0"/>
              <a:t>年新生生源分布图（按省、直辖市、自治区统计）</a:t>
            </a:r>
            <a:endParaRPr lang="zh-CN" altLang="en-US" sz="1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64073" y="1800066"/>
            <a:ext cx="7961879" cy="4480842"/>
          </a:xfrm>
          <a:prstGeom prst="rect">
            <a:avLst/>
          </a:prstGeom>
        </p:spPr>
        <p:txBody>
          <a:bodyPr wrap="square">
            <a:spAutoFit/>
          </a:bodyPr>
          <a:lstStyle/>
          <a:p>
            <a:pPr>
              <a:lnSpc>
                <a:spcPct val="150000"/>
              </a:lnSpc>
            </a:pPr>
            <a:r>
              <a:rPr lang="en-US" altLang="zh-CN" sz="1600" spc="225" dirty="0" smtClean="0">
                <a:solidFill>
                  <a:prstClr val="white"/>
                </a:solidFill>
              </a:rPr>
              <a:t>1</a:t>
            </a:r>
            <a:r>
              <a:rPr lang="zh-CN" altLang="zh-CN" sz="1600" spc="225" dirty="0" smtClean="0">
                <a:solidFill>
                  <a:prstClr val="white"/>
                </a:solidFill>
              </a:rPr>
              <a:t>数据</a:t>
            </a:r>
            <a:r>
              <a:rPr lang="zh-CN" altLang="zh-CN" sz="1600" spc="225" dirty="0">
                <a:solidFill>
                  <a:prstClr val="white"/>
                </a:solidFill>
              </a:rPr>
              <a:t>可视化有哪些基本特征？</a:t>
            </a:r>
            <a:endParaRPr lang="zh-CN" altLang="zh-CN" sz="1600" spc="225" dirty="0">
              <a:solidFill>
                <a:prstClr val="white"/>
              </a:solidFill>
            </a:endParaRPr>
          </a:p>
          <a:p>
            <a:pPr>
              <a:lnSpc>
                <a:spcPct val="150000"/>
              </a:lnSpc>
            </a:pPr>
            <a:r>
              <a:rPr lang="en-US" altLang="zh-CN" sz="1600" spc="225" dirty="0" smtClean="0">
                <a:solidFill>
                  <a:prstClr val="white"/>
                </a:solidFill>
              </a:rPr>
              <a:t>2</a:t>
            </a:r>
            <a:r>
              <a:rPr lang="zh-CN" altLang="zh-CN" sz="1600" spc="225" dirty="0" smtClean="0">
                <a:solidFill>
                  <a:prstClr val="white"/>
                </a:solidFill>
              </a:rPr>
              <a:t>简述</a:t>
            </a:r>
            <a:r>
              <a:rPr lang="zh-CN" altLang="zh-CN" sz="1600" spc="225" dirty="0">
                <a:solidFill>
                  <a:prstClr val="white"/>
                </a:solidFill>
              </a:rPr>
              <a:t>可视化技术支持计算机辅助数据认识的</a:t>
            </a:r>
            <a:r>
              <a:rPr lang="en-US" altLang="zh-CN" sz="1600" spc="225" dirty="0">
                <a:solidFill>
                  <a:prstClr val="white"/>
                </a:solidFill>
              </a:rPr>
              <a:t>3</a:t>
            </a:r>
            <a:r>
              <a:rPr lang="zh-CN" altLang="zh-CN" sz="1600" spc="225" dirty="0">
                <a:solidFill>
                  <a:prstClr val="white"/>
                </a:solidFill>
              </a:rPr>
              <a:t>个基本阶段。</a:t>
            </a:r>
            <a:endParaRPr lang="zh-CN" altLang="zh-CN" sz="1600" spc="225" dirty="0">
              <a:solidFill>
                <a:prstClr val="white"/>
              </a:solidFill>
            </a:endParaRPr>
          </a:p>
          <a:p>
            <a:pPr>
              <a:lnSpc>
                <a:spcPct val="150000"/>
              </a:lnSpc>
            </a:pPr>
            <a:r>
              <a:rPr lang="en-US" altLang="zh-CN" sz="1600" spc="225" dirty="0" smtClean="0">
                <a:solidFill>
                  <a:prstClr val="white"/>
                </a:solidFill>
              </a:rPr>
              <a:t>3</a:t>
            </a:r>
            <a:r>
              <a:rPr lang="zh-CN" altLang="zh-CN" sz="1600" spc="225" dirty="0" smtClean="0">
                <a:solidFill>
                  <a:prstClr val="white"/>
                </a:solidFill>
              </a:rPr>
              <a:t>数据</a:t>
            </a:r>
            <a:r>
              <a:rPr lang="zh-CN" altLang="zh-CN" sz="1600" spc="225" dirty="0">
                <a:solidFill>
                  <a:prstClr val="white"/>
                </a:solidFill>
              </a:rPr>
              <a:t>可视化对数据的综合运用有哪几个步骤？</a:t>
            </a:r>
            <a:endParaRPr lang="zh-CN" altLang="zh-CN" sz="1600" spc="225" dirty="0">
              <a:solidFill>
                <a:prstClr val="white"/>
              </a:solidFill>
            </a:endParaRPr>
          </a:p>
          <a:p>
            <a:pPr>
              <a:lnSpc>
                <a:spcPct val="150000"/>
              </a:lnSpc>
            </a:pPr>
            <a:r>
              <a:rPr lang="en-US" altLang="zh-CN" sz="1600" spc="225" dirty="0" smtClean="0">
                <a:solidFill>
                  <a:prstClr val="white"/>
                </a:solidFill>
              </a:rPr>
              <a:t>4</a:t>
            </a:r>
            <a:r>
              <a:rPr lang="zh-CN" altLang="zh-CN" sz="1600" spc="225" dirty="0" smtClean="0">
                <a:solidFill>
                  <a:prstClr val="white"/>
                </a:solidFill>
              </a:rPr>
              <a:t>简述</a:t>
            </a:r>
            <a:r>
              <a:rPr lang="zh-CN" altLang="zh-CN" sz="1600" spc="225" dirty="0">
                <a:solidFill>
                  <a:prstClr val="white"/>
                </a:solidFill>
              </a:rPr>
              <a:t>数据可视化的应用。</a:t>
            </a:r>
            <a:endParaRPr lang="zh-CN" altLang="zh-CN" sz="1600" spc="225" dirty="0">
              <a:solidFill>
                <a:prstClr val="white"/>
              </a:solidFill>
            </a:endParaRPr>
          </a:p>
          <a:p>
            <a:pPr>
              <a:lnSpc>
                <a:spcPct val="150000"/>
              </a:lnSpc>
            </a:pPr>
            <a:r>
              <a:rPr lang="en-US" altLang="zh-CN" sz="1600" spc="225" dirty="0" smtClean="0">
                <a:solidFill>
                  <a:prstClr val="white"/>
                </a:solidFill>
              </a:rPr>
              <a:t>5</a:t>
            </a:r>
            <a:r>
              <a:rPr lang="zh-CN" altLang="zh-CN" sz="1600" spc="225" dirty="0" smtClean="0">
                <a:solidFill>
                  <a:prstClr val="white"/>
                </a:solidFill>
              </a:rPr>
              <a:t>简述</a:t>
            </a:r>
            <a:r>
              <a:rPr lang="zh-CN" altLang="zh-CN" sz="1600" spc="225" dirty="0">
                <a:solidFill>
                  <a:prstClr val="white"/>
                </a:solidFill>
              </a:rPr>
              <a:t>文本可视化的意义。</a:t>
            </a:r>
            <a:endParaRPr lang="zh-CN" altLang="zh-CN" sz="1600" spc="225" dirty="0">
              <a:solidFill>
                <a:prstClr val="white"/>
              </a:solidFill>
            </a:endParaRPr>
          </a:p>
          <a:p>
            <a:pPr>
              <a:lnSpc>
                <a:spcPct val="150000"/>
              </a:lnSpc>
            </a:pPr>
            <a:r>
              <a:rPr lang="en-US" altLang="zh-CN" sz="1600" spc="225" dirty="0" smtClean="0">
                <a:solidFill>
                  <a:prstClr val="white"/>
                </a:solidFill>
              </a:rPr>
              <a:t>6</a:t>
            </a:r>
            <a:r>
              <a:rPr lang="zh-CN" altLang="zh-CN" sz="1600" spc="225" dirty="0" smtClean="0">
                <a:solidFill>
                  <a:prstClr val="white"/>
                </a:solidFill>
              </a:rPr>
              <a:t>网络</a:t>
            </a:r>
            <a:r>
              <a:rPr lang="zh-CN" altLang="zh-CN" sz="1600" spc="225" dirty="0">
                <a:solidFill>
                  <a:prstClr val="white"/>
                </a:solidFill>
              </a:rPr>
              <a:t>（图）可视化有哪些主要形式？</a:t>
            </a:r>
            <a:endParaRPr lang="zh-CN" altLang="zh-CN" sz="1600" spc="225" dirty="0">
              <a:solidFill>
                <a:prstClr val="white"/>
              </a:solidFill>
            </a:endParaRPr>
          </a:p>
          <a:p>
            <a:pPr>
              <a:lnSpc>
                <a:spcPct val="150000"/>
              </a:lnSpc>
            </a:pPr>
            <a:r>
              <a:rPr lang="en-US" altLang="zh-CN" sz="1600" spc="225" dirty="0" smtClean="0">
                <a:solidFill>
                  <a:prstClr val="white"/>
                </a:solidFill>
              </a:rPr>
              <a:t>7</a:t>
            </a:r>
            <a:r>
              <a:rPr lang="zh-CN" altLang="zh-CN" sz="1600" spc="225" dirty="0" smtClean="0">
                <a:solidFill>
                  <a:prstClr val="white"/>
                </a:solidFill>
              </a:rPr>
              <a:t>多</a:t>
            </a:r>
            <a:r>
              <a:rPr lang="zh-CN" altLang="zh-CN" sz="1600" spc="225" dirty="0">
                <a:solidFill>
                  <a:prstClr val="white"/>
                </a:solidFill>
              </a:rPr>
              <a:t>数据可视化主要应用在哪种场景？ </a:t>
            </a:r>
            <a:endParaRPr lang="zh-CN" altLang="zh-CN" sz="1600" spc="225" dirty="0">
              <a:solidFill>
                <a:prstClr val="white"/>
              </a:solidFill>
            </a:endParaRPr>
          </a:p>
          <a:p>
            <a:pPr>
              <a:lnSpc>
                <a:spcPct val="150000"/>
              </a:lnSpc>
            </a:pPr>
            <a:r>
              <a:rPr lang="en-US" altLang="zh-CN" sz="1600" spc="225" dirty="0" smtClean="0">
                <a:solidFill>
                  <a:prstClr val="white"/>
                </a:solidFill>
              </a:rPr>
              <a:t>8</a:t>
            </a:r>
            <a:r>
              <a:rPr lang="zh-CN" altLang="zh-CN" sz="1600" spc="225" dirty="0" smtClean="0">
                <a:solidFill>
                  <a:prstClr val="white"/>
                </a:solidFill>
              </a:rPr>
              <a:t>大</a:t>
            </a:r>
            <a:r>
              <a:rPr lang="zh-CN" altLang="zh-CN" sz="1600" spc="225" dirty="0">
                <a:solidFill>
                  <a:prstClr val="white"/>
                </a:solidFill>
              </a:rPr>
              <a:t>数据可视化软件和工具有哪些？</a:t>
            </a:r>
            <a:endParaRPr lang="zh-CN" altLang="zh-CN" sz="1600" spc="225" dirty="0">
              <a:solidFill>
                <a:prstClr val="white"/>
              </a:solidFill>
            </a:endParaRPr>
          </a:p>
          <a:p>
            <a:pPr>
              <a:lnSpc>
                <a:spcPct val="150000"/>
              </a:lnSpc>
            </a:pPr>
            <a:r>
              <a:rPr lang="en-US" altLang="zh-CN" sz="1600" spc="225" dirty="0" smtClean="0">
                <a:solidFill>
                  <a:prstClr val="white"/>
                </a:solidFill>
              </a:rPr>
              <a:t>9</a:t>
            </a:r>
            <a:r>
              <a:rPr lang="zh-CN" altLang="zh-CN" sz="1600" spc="225" dirty="0" smtClean="0">
                <a:solidFill>
                  <a:prstClr val="white"/>
                </a:solidFill>
              </a:rPr>
              <a:t>如何</a:t>
            </a:r>
            <a:r>
              <a:rPr lang="zh-CN" altLang="zh-CN" sz="1600" spc="225" dirty="0">
                <a:solidFill>
                  <a:prstClr val="white"/>
                </a:solidFill>
              </a:rPr>
              <a:t>应用</a:t>
            </a:r>
            <a:r>
              <a:rPr lang="en-US" altLang="zh-CN" sz="1600" spc="225" dirty="0">
                <a:solidFill>
                  <a:prstClr val="white"/>
                </a:solidFill>
              </a:rPr>
              <a:t>Excel</a:t>
            </a:r>
            <a:r>
              <a:rPr lang="zh-CN" altLang="zh-CN" sz="1600" spc="225" dirty="0">
                <a:solidFill>
                  <a:prstClr val="white"/>
                </a:solidFill>
              </a:rPr>
              <a:t>表格功能实现数据的可视化展示？</a:t>
            </a:r>
            <a:endParaRPr lang="zh-CN" altLang="zh-CN" sz="1600" spc="225" dirty="0">
              <a:solidFill>
                <a:prstClr val="white"/>
              </a:solidFill>
            </a:endParaRPr>
          </a:p>
          <a:p>
            <a:pPr>
              <a:lnSpc>
                <a:spcPct val="150000"/>
              </a:lnSpc>
            </a:pPr>
            <a:r>
              <a:rPr lang="en-US" altLang="zh-CN" sz="1600" spc="225" dirty="0" smtClean="0">
                <a:solidFill>
                  <a:prstClr val="white"/>
                </a:solidFill>
              </a:rPr>
              <a:t>10</a:t>
            </a:r>
            <a:r>
              <a:rPr lang="zh-CN" altLang="zh-CN" sz="1600" spc="225" dirty="0" smtClean="0">
                <a:solidFill>
                  <a:prstClr val="white"/>
                </a:solidFill>
              </a:rPr>
              <a:t>查阅</a:t>
            </a:r>
            <a:r>
              <a:rPr lang="zh-CN" altLang="zh-CN" sz="1600" spc="225" dirty="0">
                <a:solidFill>
                  <a:prstClr val="white"/>
                </a:solidFill>
              </a:rPr>
              <a:t>相关资料，实例演示</a:t>
            </a:r>
            <a:r>
              <a:rPr lang="en-US" altLang="zh-CN" sz="1600" spc="225" dirty="0">
                <a:solidFill>
                  <a:prstClr val="white"/>
                </a:solidFill>
              </a:rPr>
              <a:t>Processing</a:t>
            </a:r>
            <a:r>
              <a:rPr lang="zh-CN" altLang="zh-CN" sz="1600" spc="225" dirty="0">
                <a:solidFill>
                  <a:prstClr val="white"/>
                </a:solidFill>
              </a:rPr>
              <a:t>的使用。</a:t>
            </a:r>
            <a:endParaRPr lang="zh-CN" altLang="zh-CN" sz="1600" spc="225" dirty="0">
              <a:solidFill>
                <a:prstClr val="white"/>
              </a:solidFill>
            </a:endParaRPr>
          </a:p>
          <a:p>
            <a:pPr>
              <a:lnSpc>
                <a:spcPct val="150000"/>
              </a:lnSpc>
            </a:pPr>
            <a:r>
              <a:rPr lang="en-US" altLang="zh-CN" sz="1600" spc="225" dirty="0" smtClean="0">
                <a:solidFill>
                  <a:prstClr val="white"/>
                </a:solidFill>
              </a:rPr>
              <a:t>11</a:t>
            </a:r>
            <a:r>
              <a:rPr lang="zh-CN" altLang="zh-CN" sz="1600" spc="225" dirty="0" smtClean="0">
                <a:solidFill>
                  <a:prstClr val="white"/>
                </a:solidFill>
              </a:rPr>
              <a:t>查阅</a:t>
            </a:r>
            <a:r>
              <a:rPr lang="zh-CN" altLang="zh-CN" sz="1600" spc="225" dirty="0">
                <a:solidFill>
                  <a:prstClr val="white"/>
                </a:solidFill>
              </a:rPr>
              <a:t>相关资料，实例</a:t>
            </a:r>
            <a:r>
              <a:rPr lang="zh-CN" altLang="zh-CN" sz="1600" spc="225" dirty="0" smtClean="0">
                <a:solidFill>
                  <a:prstClr val="white"/>
                </a:solidFill>
              </a:rPr>
              <a:t>演示</a:t>
            </a:r>
            <a:r>
              <a:rPr lang="en-US" altLang="zh-CN" sz="1600" spc="225" dirty="0" smtClean="0">
                <a:solidFill>
                  <a:prstClr val="white"/>
                </a:solidFill>
              </a:rPr>
              <a:t>Nodal</a:t>
            </a:r>
            <a:r>
              <a:rPr lang="zh-CN" altLang="zh-CN" sz="1600" spc="225" dirty="0" smtClean="0">
                <a:solidFill>
                  <a:prstClr val="white"/>
                </a:solidFill>
              </a:rPr>
              <a:t>的</a:t>
            </a:r>
            <a:r>
              <a:rPr lang="zh-CN" altLang="zh-CN" sz="1600" spc="225" dirty="0">
                <a:solidFill>
                  <a:prstClr val="white"/>
                </a:solidFill>
              </a:rPr>
              <a:t>使用。</a:t>
            </a:r>
            <a:endParaRPr lang="zh-CN" altLang="zh-CN" sz="1600" spc="225" dirty="0">
              <a:solidFill>
                <a:prstClr val="white"/>
              </a:solidFill>
            </a:endParaRPr>
          </a:p>
          <a:p>
            <a:pPr>
              <a:lnSpc>
                <a:spcPct val="150000"/>
              </a:lnSpc>
            </a:pPr>
            <a:r>
              <a:rPr lang="en-US" altLang="zh-CN" sz="1600" spc="225" dirty="0" smtClean="0">
                <a:solidFill>
                  <a:prstClr val="white"/>
                </a:solidFill>
              </a:rPr>
              <a:t>12</a:t>
            </a:r>
            <a:r>
              <a:rPr lang="zh-CN" altLang="zh-CN" sz="1600" spc="225" dirty="0" smtClean="0">
                <a:solidFill>
                  <a:prstClr val="white"/>
                </a:solidFill>
              </a:rPr>
              <a:t>查阅</a:t>
            </a:r>
            <a:r>
              <a:rPr lang="zh-CN" altLang="zh-CN" sz="1600" spc="225" dirty="0">
                <a:solidFill>
                  <a:prstClr val="white"/>
                </a:solidFill>
              </a:rPr>
              <a:t>相关资料，实例演示</a:t>
            </a:r>
            <a:r>
              <a:rPr lang="en-US" altLang="zh-CN" sz="1600" spc="225" dirty="0">
                <a:solidFill>
                  <a:prstClr val="white"/>
                </a:solidFill>
              </a:rPr>
              <a:t>EChart</a:t>
            </a:r>
            <a:r>
              <a:rPr lang="zh-CN" altLang="zh-CN" sz="1600" spc="225" dirty="0">
                <a:solidFill>
                  <a:prstClr val="white"/>
                </a:solidFill>
              </a:rPr>
              <a:t>的使用。</a:t>
            </a:r>
            <a:endParaRPr lang="zh-CN" altLang="zh-CN" sz="1600" spc="225" dirty="0">
              <a:solidFill>
                <a:prstClr val="white"/>
              </a:solidFill>
            </a:endParaRPr>
          </a:p>
        </p:txBody>
      </p:sp>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68707" cy="415498"/>
          </a:xfrm>
          <a:prstGeom prst="rect">
            <a:avLst/>
          </a:prstGeom>
          <a:noFill/>
        </p:spPr>
        <p:txBody>
          <a:bodyPr wrap="none" rtlCol="0">
            <a:spAutoFit/>
          </a:bodyPr>
          <a:lstStyle/>
          <a:p>
            <a:r>
              <a:rPr lang="en-US" altLang="zh-CN" sz="2100" b="1" spc="225" dirty="0" smtClean="0">
                <a:solidFill>
                  <a:prstClr val="white"/>
                </a:solidFill>
              </a:rPr>
              <a:t>7.1</a:t>
            </a:r>
            <a:r>
              <a:rPr lang="zh-CN" altLang="en-US" sz="2100" b="1" spc="225" dirty="0" smtClean="0">
                <a:solidFill>
                  <a:prstClr val="white"/>
                </a:solidFill>
              </a:rPr>
              <a:t>数据可视化基础</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pic>
        <p:nvPicPr>
          <p:cNvPr id="39"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3"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4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3" name="矩形 12"/>
          <p:cNvSpPr/>
          <p:nvPr/>
        </p:nvSpPr>
        <p:spPr>
          <a:xfrm>
            <a:off x="529707" y="1372910"/>
            <a:ext cx="8067097" cy="4016484"/>
          </a:xfrm>
          <a:prstGeom prst="rect">
            <a:avLst/>
          </a:prstGeom>
        </p:spPr>
        <p:txBody>
          <a:bodyPr wrap="square" lIns="0" tIns="0" rIns="0" bIns="0">
            <a:spAutoFit/>
          </a:bodyPr>
          <a:lstStyle/>
          <a:p>
            <a:pPr marL="285750" indent="-285750">
              <a:lnSpc>
                <a:spcPct val="150000"/>
              </a:lnSpc>
              <a:buFont typeface="Wingdings" panose="05000000000000000000" pitchFamily="2" charset="2"/>
              <a:buChar char="u"/>
            </a:pPr>
            <a:r>
              <a:rPr lang="en-US" altLang="zh-CN" sz="1400" b="1" dirty="0">
                <a:solidFill>
                  <a:srgbClr val="3D89BC"/>
                </a:solidFill>
              </a:rPr>
              <a:t> </a:t>
            </a:r>
            <a:r>
              <a:rPr lang="zh-CN" altLang="en-US" sz="1600" b="1" dirty="0">
                <a:solidFill>
                  <a:srgbClr val="3D89BC"/>
                </a:solidFill>
              </a:rPr>
              <a:t>大数据可视化核心问题</a:t>
            </a:r>
            <a:r>
              <a:rPr lang="en-US" altLang="zh-CN" sz="1600" b="1" dirty="0">
                <a:solidFill>
                  <a:srgbClr val="3D89BC"/>
                </a:solidFill>
              </a:rPr>
              <a:t>   </a:t>
            </a:r>
            <a:endParaRPr lang="en-US" altLang="zh-CN" sz="1400" b="1" dirty="0">
              <a:solidFill>
                <a:srgbClr val="3D89BC"/>
              </a:solidFill>
            </a:endParaRPr>
          </a:p>
          <a:p>
            <a:pPr>
              <a:lnSpc>
                <a:spcPct val="150000"/>
              </a:lnSpc>
            </a:pPr>
            <a:r>
              <a:rPr lang="zh-CN" altLang="zh-CN" sz="1400" dirty="0" smtClean="0"/>
              <a:t>随着</a:t>
            </a:r>
            <a:r>
              <a:rPr lang="zh-CN" altLang="zh-CN" sz="1400" dirty="0"/>
              <a:t>互联网技术的发展，尤其是移动互联技术的发展，网络空间的数据量呈现出爆炸式增长。</a:t>
            </a:r>
            <a:r>
              <a:rPr lang="zh-CN" altLang="zh-CN" sz="1400" b="1" dirty="0">
                <a:solidFill>
                  <a:schemeClr val="tx1">
                    <a:lumMod val="65000"/>
                    <a:lumOff val="35000"/>
                  </a:schemeClr>
                </a:solidFill>
              </a:rPr>
              <a:t>如何从这些数据中快速获取自己想要的信息，并以一种直观、形象的方式展现出来？这就是大数据可视化要解决的核心问题</a:t>
            </a:r>
            <a:r>
              <a:rPr lang="zh-CN" altLang="zh-CN" sz="1400" b="1" dirty="0" smtClean="0">
                <a:solidFill>
                  <a:schemeClr val="tx1">
                    <a:lumMod val="65000"/>
                    <a:lumOff val="35000"/>
                  </a:schemeClr>
                </a:solidFill>
              </a:rPr>
              <a:t>。</a:t>
            </a:r>
            <a:endParaRPr lang="en-US" altLang="zh-CN" sz="1400" b="1" dirty="0" smtClean="0">
              <a:solidFill>
                <a:schemeClr val="tx1">
                  <a:lumMod val="65000"/>
                  <a:lumOff val="35000"/>
                </a:schemeClr>
              </a:solidFill>
            </a:endParaRPr>
          </a:p>
          <a:p>
            <a:pPr marL="285750" indent="-285750">
              <a:lnSpc>
                <a:spcPct val="150000"/>
              </a:lnSpc>
              <a:buFont typeface="Wingdings" panose="05000000000000000000" pitchFamily="2" charset="2"/>
              <a:buChar char="u"/>
            </a:pPr>
            <a:r>
              <a:rPr lang="zh-CN" altLang="en-US" sz="1600" b="1" dirty="0" smtClean="0">
                <a:solidFill>
                  <a:srgbClr val="3D89BC"/>
                </a:solidFill>
              </a:rPr>
              <a:t>数据可视化解释</a:t>
            </a:r>
            <a:endParaRPr lang="en-US" altLang="zh-CN" sz="1600" b="1" dirty="0" smtClean="0">
              <a:solidFill>
                <a:srgbClr val="3D89BC"/>
              </a:solidFill>
            </a:endParaRPr>
          </a:p>
          <a:p>
            <a:pPr>
              <a:lnSpc>
                <a:spcPct val="150000"/>
              </a:lnSpc>
            </a:pPr>
            <a:r>
              <a:rPr lang="en-US" altLang="zh-CN" sz="1400" dirty="0" smtClean="0"/>
              <a:t>    </a:t>
            </a:r>
            <a:r>
              <a:rPr lang="zh-CN" altLang="zh-CN" sz="1400" dirty="0"/>
              <a:t>数据可视化，最早可追溯到</a:t>
            </a:r>
            <a:r>
              <a:rPr lang="en-US" altLang="zh-CN" sz="1400" dirty="0"/>
              <a:t>20</a:t>
            </a:r>
            <a:r>
              <a:rPr lang="zh-CN" altLang="zh-CN" sz="1400" dirty="0"/>
              <a:t>世纪</a:t>
            </a:r>
            <a:r>
              <a:rPr lang="en-US" altLang="zh-CN" sz="1400" dirty="0"/>
              <a:t>50</a:t>
            </a:r>
            <a:r>
              <a:rPr lang="zh-CN" altLang="zh-CN" sz="1400" dirty="0"/>
              <a:t>年代，它是一门关于数据视觉表现形式的科学技术研究。数据可视化是一个处于不断演变之中的概念，其边界在不断地扩大，主要指的是技术上较为高级的技术方法，而这些技术方法允许利用图形图像处理、计算机视觉及用户界面，通过表达、建模，以及对立体、表面、属性及动画的显示，对数据加以可视化解释。</a:t>
            </a:r>
            <a:endParaRPr lang="en-US" altLang="zh-CN" sz="1400" dirty="0"/>
          </a:p>
          <a:p>
            <a:pPr marL="285750" indent="-285750">
              <a:lnSpc>
                <a:spcPct val="150000"/>
              </a:lnSpc>
              <a:buFont typeface="Wingdings" panose="05000000000000000000" pitchFamily="2" charset="2"/>
              <a:buChar char="u"/>
            </a:pPr>
            <a:r>
              <a:rPr lang="zh-CN" altLang="en-US" sz="1600" b="1" dirty="0">
                <a:solidFill>
                  <a:srgbClr val="3D89BC"/>
                </a:solidFill>
              </a:rPr>
              <a:t>本章重点讲解</a:t>
            </a:r>
            <a:endParaRPr lang="en-US" altLang="zh-CN" sz="1600" b="1" dirty="0">
              <a:solidFill>
                <a:srgbClr val="3D89BC"/>
              </a:solidFill>
            </a:endParaRPr>
          </a:p>
          <a:p>
            <a:pPr>
              <a:lnSpc>
                <a:spcPct val="150000"/>
              </a:lnSpc>
            </a:pPr>
            <a:r>
              <a:rPr lang="en-US" altLang="zh-CN" sz="1400" dirty="0" smtClean="0"/>
              <a:t>    </a:t>
            </a:r>
            <a:r>
              <a:rPr lang="zh-CN" altLang="zh-CN" sz="1400" dirty="0" smtClean="0"/>
              <a:t>与</a:t>
            </a:r>
            <a:r>
              <a:rPr lang="zh-CN" altLang="zh-CN" sz="1400" dirty="0"/>
              <a:t>立体建模之类的特殊技术方法相比，数据可视化所涵盖的技术方法要广泛得多。本章将重点对</a:t>
            </a:r>
            <a:r>
              <a:rPr lang="zh-CN" altLang="zh-CN" sz="1400" b="1" dirty="0">
                <a:solidFill>
                  <a:schemeClr val="tx1">
                    <a:lumMod val="65000"/>
                    <a:lumOff val="35000"/>
                  </a:schemeClr>
                </a:solidFill>
              </a:rPr>
              <a:t>大数据可视化的基础知识、基本概念及大数据可视化的常用工具</a:t>
            </a:r>
            <a:r>
              <a:rPr lang="zh-CN" altLang="zh-CN" sz="1400" dirty="0"/>
              <a:t>进行详细讲解。</a:t>
            </a:r>
            <a:endParaRPr lang="zh-CN" altLang="zh-CN" sz="1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68707" cy="415498"/>
          </a:xfrm>
          <a:prstGeom prst="rect">
            <a:avLst/>
          </a:prstGeom>
          <a:noFill/>
        </p:spPr>
        <p:txBody>
          <a:bodyPr wrap="none" rtlCol="0">
            <a:spAutoFit/>
          </a:bodyPr>
          <a:lstStyle/>
          <a:p>
            <a:r>
              <a:rPr lang="en-US" altLang="zh-CN" sz="2100" b="1" spc="225" dirty="0" smtClean="0">
                <a:solidFill>
                  <a:prstClr val="white"/>
                </a:solidFill>
              </a:rPr>
              <a:t>7.1</a:t>
            </a:r>
            <a:r>
              <a:rPr lang="zh-CN" altLang="en-US" sz="2100" b="1" spc="225" dirty="0" smtClean="0">
                <a:solidFill>
                  <a:prstClr val="white"/>
                </a:solidFill>
              </a:rPr>
              <a:t>数据可视化基础</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5" name="任意多边形 24"/>
          <p:cNvSpPr/>
          <p:nvPr/>
        </p:nvSpPr>
        <p:spPr>
          <a:xfrm>
            <a:off x="2845596" y="1792783"/>
            <a:ext cx="1607344" cy="1472656"/>
          </a:xfrm>
          <a:custGeom>
            <a:avLst/>
            <a:gdLst>
              <a:gd name="connsiteX0" fmla="*/ 0 w 2143125"/>
              <a:gd name="connsiteY0" fmla="*/ 0 h 1963541"/>
              <a:gd name="connsiteX1" fmla="*/ 2143125 w 2143125"/>
              <a:gd name="connsiteY1" fmla="*/ 0 h 1963541"/>
              <a:gd name="connsiteX2" fmla="*/ 2143125 w 2143125"/>
              <a:gd name="connsiteY2" fmla="*/ 1963541 h 1963541"/>
              <a:gd name="connsiteX3" fmla="*/ 0 w 2143125"/>
              <a:gd name="connsiteY3" fmla="*/ 1963541 h 1963541"/>
              <a:gd name="connsiteX4" fmla="*/ 0 w 2143125"/>
              <a:gd name="connsiteY4" fmla="*/ 0 h 196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25" h="1963541">
                <a:moveTo>
                  <a:pt x="0" y="0"/>
                </a:moveTo>
                <a:lnTo>
                  <a:pt x="2143125" y="0"/>
                </a:lnTo>
                <a:lnTo>
                  <a:pt x="2143125" y="1963541"/>
                </a:lnTo>
                <a:lnTo>
                  <a:pt x="0" y="1963541"/>
                </a:lnTo>
                <a:lnTo>
                  <a:pt x="0" y="0"/>
                </a:lnTo>
                <a:close/>
              </a:path>
            </a:pathLst>
          </a:cu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任意多边形 25"/>
          <p:cNvSpPr/>
          <p:nvPr/>
        </p:nvSpPr>
        <p:spPr>
          <a:xfrm>
            <a:off x="4661096" y="1792783"/>
            <a:ext cx="1582542" cy="1472656"/>
          </a:xfrm>
          <a:custGeom>
            <a:avLst/>
            <a:gdLst>
              <a:gd name="connsiteX0" fmla="*/ 0 w 2110056"/>
              <a:gd name="connsiteY0" fmla="*/ 0 h 1963541"/>
              <a:gd name="connsiteX1" fmla="*/ 2110056 w 2110056"/>
              <a:gd name="connsiteY1" fmla="*/ 0 h 1963541"/>
              <a:gd name="connsiteX2" fmla="*/ 2110056 w 2110056"/>
              <a:gd name="connsiteY2" fmla="*/ 1963541 h 1963541"/>
              <a:gd name="connsiteX3" fmla="*/ 0 w 2110056"/>
              <a:gd name="connsiteY3" fmla="*/ 1963541 h 1963541"/>
              <a:gd name="connsiteX4" fmla="*/ 0 w 2110056"/>
              <a:gd name="connsiteY4" fmla="*/ 0 h 196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056" h="1963541">
                <a:moveTo>
                  <a:pt x="0" y="0"/>
                </a:moveTo>
                <a:lnTo>
                  <a:pt x="2110056" y="0"/>
                </a:lnTo>
                <a:lnTo>
                  <a:pt x="2110056" y="1963541"/>
                </a:lnTo>
                <a:lnTo>
                  <a:pt x="0" y="1963541"/>
                </a:lnTo>
                <a:lnTo>
                  <a:pt x="0" y="0"/>
                </a:lnTo>
                <a:close/>
              </a:path>
            </a:pathLst>
          </a:cu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任意多边形 26"/>
          <p:cNvSpPr/>
          <p:nvPr/>
        </p:nvSpPr>
        <p:spPr>
          <a:xfrm>
            <a:off x="2845596" y="3474914"/>
            <a:ext cx="1607344" cy="1472656"/>
          </a:xfrm>
          <a:custGeom>
            <a:avLst/>
            <a:gdLst>
              <a:gd name="connsiteX0" fmla="*/ 0 w 2143125"/>
              <a:gd name="connsiteY0" fmla="*/ 0 h 1963541"/>
              <a:gd name="connsiteX1" fmla="*/ 2143125 w 2143125"/>
              <a:gd name="connsiteY1" fmla="*/ 0 h 1963541"/>
              <a:gd name="connsiteX2" fmla="*/ 2143125 w 2143125"/>
              <a:gd name="connsiteY2" fmla="*/ 1963541 h 1963541"/>
              <a:gd name="connsiteX3" fmla="*/ 0 w 2143125"/>
              <a:gd name="connsiteY3" fmla="*/ 1963541 h 1963541"/>
              <a:gd name="connsiteX4" fmla="*/ 0 w 2143125"/>
              <a:gd name="connsiteY4" fmla="*/ 0 h 196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25" h="1963541">
                <a:moveTo>
                  <a:pt x="0" y="0"/>
                </a:moveTo>
                <a:lnTo>
                  <a:pt x="2143125" y="0"/>
                </a:lnTo>
                <a:lnTo>
                  <a:pt x="2143125" y="1963541"/>
                </a:lnTo>
                <a:lnTo>
                  <a:pt x="0" y="1963541"/>
                </a:lnTo>
                <a:lnTo>
                  <a:pt x="0" y="0"/>
                </a:lnTo>
                <a:close/>
              </a:path>
            </a:pathLst>
          </a:cu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 name="任意多边形 27"/>
          <p:cNvSpPr/>
          <p:nvPr/>
        </p:nvSpPr>
        <p:spPr>
          <a:xfrm>
            <a:off x="4661096" y="3474914"/>
            <a:ext cx="1582542" cy="1472656"/>
          </a:xfrm>
          <a:custGeom>
            <a:avLst/>
            <a:gdLst>
              <a:gd name="connsiteX0" fmla="*/ 0 w 2110056"/>
              <a:gd name="connsiteY0" fmla="*/ 0 h 1963541"/>
              <a:gd name="connsiteX1" fmla="*/ 2110056 w 2110056"/>
              <a:gd name="connsiteY1" fmla="*/ 0 h 1963541"/>
              <a:gd name="connsiteX2" fmla="*/ 2110056 w 2110056"/>
              <a:gd name="connsiteY2" fmla="*/ 1963541 h 1963541"/>
              <a:gd name="connsiteX3" fmla="*/ 0 w 2110056"/>
              <a:gd name="connsiteY3" fmla="*/ 1963541 h 1963541"/>
              <a:gd name="connsiteX4" fmla="*/ 0 w 2110056"/>
              <a:gd name="connsiteY4" fmla="*/ 0 h 196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056" h="1963541">
                <a:moveTo>
                  <a:pt x="0" y="0"/>
                </a:moveTo>
                <a:lnTo>
                  <a:pt x="2110056" y="0"/>
                </a:lnTo>
                <a:lnTo>
                  <a:pt x="2110056" y="1963541"/>
                </a:lnTo>
                <a:lnTo>
                  <a:pt x="0" y="1963541"/>
                </a:lnTo>
                <a:lnTo>
                  <a:pt x="0" y="0"/>
                </a:lnTo>
                <a:close/>
              </a:path>
            </a:pathLst>
          </a:cu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任意多边形 28"/>
          <p:cNvSpPr/>
          <p:nvPr/>
        </p:nvSpPr>
        <p:spPr>
          <a:xfrm>
            <a:off x="498672" y="1792783"/>
            <a:ext cx="2346923" cy="1472656"/>
          </a:xfrm>
          <a:custGeom>
            <a:avLst/>
            <a:gdLst>
              <a:gd name="connsiteX0" fmla="*/ 0 w 3129230"/>
              <a:gd name="connsiteY0" fmla="*/ 0 h 1963541"/>
              <a:gd name="connsiteX1" fmla="*/ 3129230 w 3129230"/>
              <a:gd name="connsiteY1" fmla="*/ 0 h 1963541"/>
              <a:gd name="connsiteX2" fmla="*/ 3129230 w 3129230"/>
              <a:gd name="connsiteY2" fmla="*/ 1963541 h 1963541"/>
              <a:gd name="connsiteX3" fmla="*/ 0 w 3129230"/>
              <a:gd name="connsiteY3" fmla="*/ 1963541 h 1963541"/>
              <a:gd name="connsiteX4" fmla="*/ 0 w 3129230"/>
              <a:gd name="connsiteY4" fmla="*/ 0 h 196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230" h="1963541">
                <a:moveTo>
                  <a:pt x="0" y="0"/>
                </a:moveTo>
                <a:lnTo>
                  <a:pt x="3129230" y="0"/>
                </a:lnTo>
                <a:lnTo>
                  <a:pt x="3129230" y="1963541"/>
                </a:lnTo>
                <a:lnTo>
                  <a:pt x="0" y="1963541"/>
                </a:lnTo>
                <a:lnTo>
                  <a:pt x="0" y="0"/>
                </a:lnTo>
                <a:close/>
              </a:path>
            </a:pathLst>
          </a:custGeom>
          <a:solidFill>
            <a:schemeClr val="bg1">
              <a:lumMod val="9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任意多边形 29"/>
          <p:cNvSpPr/>
          <p:nvPr/>
        </p:nvSpPr>
        <p:spPr>
          <a:xfrm>
            <a:off x="6243639" y="1792783"/>
            <a:ext cx="2371724" cy="1472656"/>
          </a:xfrm>
          <a:custGeom>
            <a:avLst/>
            <a:gdLst>
              <a:gd name="connsiteX0" fmla="*/ 0 w 3162299"/>
              <a:gd name="connsiteY0" fmla="*/ 0 h 1963541"/>
              <a:gd name="connsiteX1" fmla="*/ 3162299 w 3162299"/>
              <a:gd name="connsiteY1" fmla="*/ 0 h 1963541"/>
              <a:gd name="connsiteX2" fmla="*/ 3162299 w 3162299"/>
              <a:gd name="connsiteY2" fmla="*/ 1963541 h 1963541"/>
              <a:gd name="connsiteX3" fmla="*/ 0 w 3162299"/>
              <a:gd name="connsiteY3" fmla="*/ 1963541 h 1963541"/>
              <a:gd name="connsiteX4" fmla="*/ 0 w 3162299"/>
              <a:gd name="connsiteY4" fmla="*/ 0 h 196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299" h="1963541">
                <a:moveTo>
                  <a:pt x="0" y="0"/>
                </a:moveTo>
                <a:lnTo>
                  <a:pt x="3162299" y="0"/>
                </a:lnTo>
                <a:lnTo>
                  <a:pt x="3162299" y="1963541"/>
                </a:lnTo>
                <a:lnTo>
                  <a:pt x="0" y="1963541"/>
                </a:lnTo>
                <a:lnTo>
                  <a:pt x="0" y="0"/>
                </a:lnTo>
                <a:close/>
              </a:path>
            </a:pathLst>
          </a:custGeom>
          <a:solidFill>
            <a:schemeClr val="bg1">
              <a:lumMod val="9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任意多边形 30"/>
          <p:cNvSpPr/>
          <p:nvPr/>
        </p:nvSpPr>
        <p:spPr>
          <a:xfrm>
            <a:off x="498672" y="3474914"/>
            <a:ext cx="2346923" cy="1472656"/>
          </a:xfrm>
          <a:custGeom>
            <a:avLst/>
            <a:gdLst>
              <a:gd name="connsiteX0" fmla="*/ 0 w 3129230"/>
              <a:gd name="connsiteY0" fmla="*/ 0 h 1963541"/>
              <a:gd name="connsiteX1" fmla="*/ 3129230 w 3129230"/>
              <a:gd name="connsiteY1" fmla="*/ 0 h 1963541"/>
              <a:gd name="connsiteX2" fmla="*/ 3129230 w 3129230"/>
              <a:gd name="connsiteY2" fmla="*/ 1963541 h 1963541"/>
              <a:gd name="connsiteX3" fmla="*/ 0 w 3129230"/>
              <a:gd name="connsiteY3" fmla="*/ 1963541 h 1963541"/>
              <a:gd name="connsiteX4" fmla="*/ 0 w 3129230"/>
              <a:gd name="connsiteY4" fmla="*/ 0 h 196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230" h="1963541">
                <a:moveTo>
                  <a:pt x="0" y="0"/>
                </a:moveTo>
                <a:lnTo>
                  <a:pt x="3129230" y="0"/>
                </a:lnTo>
                <a:lnTo>
                  <a:pt x="3129230" y="1963541"/>
                </a:lnTo>
                <a:lnTo>
                  <a:pt x="0" y="1963541"/>
                </a:lnTo>
                <a:lnTo>
                  <a:pt x="0" y="0"/>
                </a:lnTo>
                <a:close/>
              </a:path>
            </a:pathLst>
          </a:custGeom>
          <a:solidFill>
            <a:schemeClr val="bg1">
              <a:lumMod val="9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任意多边形 31"/>
          <p:cNvSpPr/>
          <p:nvPr/>
        </p:nvSpPr>
        <p:spPr>
          <a:xfrm>
            <a:off x="6243639" y="3474914"/>
            <a:ext cx="2371724" cy="1472656"/>
          </a:xfrm>
          <a:custGeom>
            <a:avLst/>
            <a:gdLst>
              <a:gd name="connsiteX0" fmla="*/ 0 w 3162299"/>
              <a:gd name="connsiteY0" fmla="*/ 0 h 1963541"/>
              <a:gd name="connsiteX1" fmla="*/ 3162299 w 3162299"/>
              <a:gd name="connsiteY1" fmla="*/ 0 h 1963541"/>
              <a:gd name="connsiteX2" fmla="*/ 3162299 w 3162299"/>
              <a:gd name="connsiteY2" fmla="*/ 1963541 h 1963541"/>
              <a:gd name="connsiteX3" fmla="*/ 0 w 3162299"/>
              <a:gd name="connsiteY3" fmla="*/ 1963541 h 1963541"/>
              <a:gd name="connsiteX4" fmla="*/ 0 w 3162299"/>
              <a:gd name="connsiteY4" fmla="*/ 0 h 196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299" h="1963541">
                <a:moveTo>
                  <a:pt x="0" y="0"/>
                </a:moveTo>
                <a:lnTo>
                  <a:pt x="3162299" y="0"/>
                </a:lnTo>
                <a:lnTo>
                  <a:pt x="3162299" y="1963541"/>
                </a:lnTo>
                <a:lnTo>
                  <a:pt x="0" y="1963541"/>
                </a:lnTo>
                <a:lnTo>
                  <a:pt x="0" y="0"/>
                </a:lnTo>
                <a:close/>
              </a:path>
            </a:pathLst>
          </a:custGeom>
          <a:solidFill>
            <a:schemeClr val="bg1">
              <a:lumMod val="9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椭圆 32"/>
          <p:cNvSpPr/>
          <p:nvPr/>
        </p:nvSpPr>
        <p:spPr>
          <a:xfrm>
            <a:off x="3601641" y="2397919"/>
            <a:ext cx="1885950" cy="1885950"/>
          </a:xfrm>
          <a:prstGeom prst="ellipse">
            <a:avLst/>
          </a:prstGeom>
          <a:solidFill>
            <a:srgbClr val="3D89BC"/>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4" name="矩形 33"/>
          <p:cNvSpPr/>
          <p:nvPr/>
        </p:nvSpPr>
        <p:spPr>
          <a:xfrm>
            <a:off x="3818533" y="2920053"/>
            <a:ext cx="1415772" cy="830997"/>
          </a:xfrm>
          <a:prstGeom prst="rect">
            <a:avLst/>
          </a:prstGeom>
        </p:spPr>
        <p:txBody>
          <a:bodyPr wrap="none">
            <a:spAutoFit/>
          </a:bodyPr>
          <a:lstStyle/>
          <a:p>
            <a:pPr algn="ctr"/>
            <a:r>
              <a:rPr lang="zh-CN" altLang="en-US" sz="2400" b="1" dirty="0" smtClean="0">
                <a:solidFill>
                  <a:schemeClr val="bg1"/>
                </a:solidFill>
              </a:rPr>
              <a:t>可视化的</a:t>
            </a:r>
            <a:endParaRPr lang="en-US" altLang="zh-CN" sz="2400" b="1" dirty="0" smtClean="0">
              <a:solidFill>
                <a:schemeClr val="bg1"/>
              </a:solidFill>
            </a:endParaRPr>
          </a:p>
          <a:p>
            <a:pPr algn="ctr"/>
            <a:r>
              <a:rPr lang="zh-CN" altLang="en-US" sz="2400" b="1" dirty="0" smtClean="0">
                <a:solidFill>
                  <a:schemeClr val="bg1"/>
                </a:solidFill>
              </a:rPr>
              <a:t>基本特征</a:t>
            </a:r>
            <a:endParaRPr lang="zh-CN" altLang="en-US" sz="2400" b="1" dirty="0">
              <a:solidFill>
                <a:schemeClr val="bg1"/>
              </a:solidFill>
            </a:endParaRPr>
          </a:p>
        </p:txBody>
      </p:sp>
      <p:sp>
        <p:nvSpPr>
          <p:cNvPr id="35" name="矩形 34"/>
          <p:cNvSpPr/>
          <p:nvPr/>
        </p:nvSpPr>
        <p:spPr>
          <a:xfrm>
            <a:off x="2980171" y="2295838"/>
            <a:ext cx="1120616" cy="369332"/>
          </a:xfrm>
          <a:prstGeom prst="rect">
            <a:avLst/>
          </a:prstGeom>
        </p:spPr>
        <p:txBody>
          <a:bodyPr wrap="square">
            <a:spAutoFit/>
          </a:bodyPr>
          <a:lstStyle/>
          <a:p>
            <a:r>
              <a:rPr lang="zh-CN" altLang="en-US" dirty="0" smtClean="0">
                <a:solidFill>
                  <a:schemeClr val="bg1"/>
                </a:solidFill>
              </a:rPr>
              <a:t>易懂性</a:t>
            </a:r>
            <a:endParaRPr lang="zh-CN" altLang="en-US" dirty="0">
              <a:solidFill>
                <a:schemeClr val="bg1"/>
              </a:solidFill>
            </a:endParaRPr>
          </a:p>
        </p:txBody>
      </p:sp>
      <p:sp>
        <p:nvSpPr>
          <p:cNvPr id="36" name="矩形 35"/>
          <p:cNvSpPr/>
          <p:nvPr/>
        </p:nvSpPr>
        <p:spPr>
          <a:xfrm>
            <a:off x="5313872" y="2295838"/>
            <a:ext cx="734028" cy="276999"/>
          </a:xfrm>
          <a:prstGeom prst="rect">
            <a:avLst/>
          </a:prstGeom>
        </p:spPr>
        <p:txBody>
          <a:bodyPr wrap="square" lIns="0" tIns="0" rIns="0" bIns="0">
            <a:spAutoFit/>
          </a:bodyPr>
          <a:lstStyle/>
          <a:p>
            <a:pPr algn="r"/>
            <a:r>
              <a:rPr lang="zh-CN" altLang="en-US" dirty="0" smtClean="0">
                <a:solidFill>
                  <a:schemeClr val="bg1"/>
                </a:solidFill>
              </a:rPr>
              <a:t>必然性</a:t>
            </a:r>
            <a:endParaRPr lang="zh-CN" altLang="en-US" dirty="0">
              <a:solidFill>
                <a:schemeClr val="bg1"/>
              </a:solidFill>
            </a:endParaRPr>
          </a:p>
        </p:txBody>
      </p:sp>
      <p:sp>
        <p:nvSpPr>
          <p:cNvPr id="37" name="矩形 36"/>
          <p:cNvSpPr/>
          <p:nvPr/>
        </p:nvSpPr>
        <p:spPr>
          <a:xfrm>
            <a:off x="2980171" y="4040769"/>
            <a:ext cx="1120616" cy="369332"/>
          </a:xfrm>
          <a:prstGeom prst="rect">
            <a:avLst/>
          </a:prstGeom>
        </p:spPr>
        <p:txBody>
          <a:bodyPr wrap="square">
            <a:spAutoFit/>
          </a:bodyPr>
          <a:lstStyle/>
          <a:p>
            <a:r>
              <a:rPr lang="zh-CN" altLang="en-US" dirty="0" smtClean="0">
                <a:solidFill>
                  <a:schemeClr val="bg1"/>
                </a:solidFill>
              </a:rPr>
              <a:t>片面性</a:t>
            </a:r>
            <a:endParaRPr lang="zh-CN" altLang="en-US" dirty="0">
              <a:solidFill>
                <a:schemeClr val="bg1"/>
              </a:solidFill>
            </a:endParaRPr>
          </a:p>
        </p:txBody>
      </p:sp>
      <p:sp>
        <p:nvSpPr>
          <p:cNvPr id="38" name="矩形 37"/>
          <p:cNvSpPr/>
          <p:nvPr/>
        </p:nvSpPr>
        <p:spPr>
          <a:xfrm>
            <a:off x="5307629" y="4135655"/>
            <a:ext cx="740271" cy="276999"/>
          </a:xfrm>
          <a:prstGeom prst="rect">
            <a:avLst/>
          </a:prstGeom>
        </p:spPr>
        <p:txBody>
          <a:bodyPr wrap="square" lIns="0" tIns="0" rIns="0" bIns="0">
            <a:spAutoFit/>
          </a:bodyPr>
          <a:lstStyle/>
          <a:p>
            <a:r>
              <a:rPr lang="zh-CN" altLang="en-US" dirty="0" smtClean="0">
                <a:solidFill>
                  <a:schemeClr val="bg1"/>
                </a:solidFill>
              </a:rPr>
              <a:t>专业性</a:t>
            </a:r>
            <a:endParaRPr lang="zh-CN" altLang="en-US" dirty="0">
              <a:solidFill>
                <a:schemeClr val="bg1"/>
              </a:solidFill>
            </a:endParaRPr>
          </a:p>
        </p:txBody>
      </p:sp>
      <p:sp>
        <p:nvSpPr>
          <p:cNvPr id="41" name="矩形 40"/>
          <p:cNvSpPr/>
          <p:nvPr/>
        </p:nvSpPr>
        <p:spPr>
          <a:xfrm>
            <a:off x="571260" y="3536413"/>
            <a:ext cx="2209763" cy="1344214"/>
          </a:xfrm>
          <a:prstGeom prst="rect">
            <a:avLst/>
          </a:prstGeom>
        </p:spPr>
        <p:txBody>
          <a:bodyPr wrap="square" lIns="0" tIns="0" rIns="0" bIns="0">
            <a:spAutoFit/>
          </a:bodyPr>
          <a:lstStyle/>
          <a:p>
            <a:pPr>
              <a:lnSpc>
                <a:spcPct val="150000"/>
              </a:lnSpc>
            </a:pPr>
            <a:r>
              <a:rPr lang="zh-CN" altLang="zh-CN" sz="1500" dirty="0">
                <a:solidFill>
                  <a:schemeClr val="tx1">
                    <a:lumMod val="75000"/>
                    <a:lumOff val="25000"/>
                  </a:schemeClr>
                </a:solidFill>
              </a:rPr>
              <a:t>数据可视化的片面性特征要求可视化模式不能替代数据本身，只能作为数据表达的一种特定</a:t>
            </a:r>
            <a:r>
              <a:rPr lang="zh-CN" altLang="zh-CN" sz="1500" dirty="0" smtClean="0">
                <a:solidFill>
                  <a:schemeClr val="tx1">
                    <a:lumMod val="75000"/>
                    <a:lumOff val="25000"/>
                  </a:schemeClr>
                </a:solidFill>
              </a:rPr>
              <a:t>形式</a:t>
            </a:r>
            <a:endParaRPr lang="zh-CN" altLang="zh-CN" sz="1500" dirty="0">
              <a:solidFill>
                <a:schemeClr val="tx1">
                  <a:lumMod val="75000"/>
                  <a:lumOff val="25000"/>
                </a:schemeClr>
              </a:solidFill>
            </a:endParaRPr>
          </a:p>
        </p:txBody>
      </p:sp>
      <p:sp>
        <p:nvSpPr>
          <p:cNvPr id="42" name="矩形 41"/>
          <p:cNvSpPr/>
          <p:nvPr/>
        </p:nvSpPr>
        <p:spPr>
          <a:xfrm>
            <a:off x="6292393" y="3534155"/>
            <a:ext cx="2344664" cy="1384995"/>
          </a:xfrm>
          <a:prstGeom prst="rect">
            <a:avLst/>
          </a:prstGeom>
        </p:spPr>
        <p:txBody>
          <a:bodyPr wrap="square" lIns="0" tIns="0" rIns="0" bIns="0">
            <a:spAutoFit/>
          </a:bodyPr>
          <a:lstStyle/>
          <a:p>
            <a:pPr>
              <a:lnSpc>
                <a:spcPct val="150000"/>
              </a:lnSpc>
            </a:pPr>
            <a:r>
              <a:rPr lang="zh-CN" altLang="zh-CN" sz="1500" dirty="0">
                <a:solidFill>
                  <a:schemeClr val="tx1">
                    <a:lumMod val="75000"/>
                    <a:lumOff val="25000"/>
                  </a:schemeClr>
                </a:solidFill>
              </a:rPr>
              <a:t>专业化特征是人们从可视化模型中提取专业知识的环节，它是数据可视化应用的最后</a:t>
            </a:r>
            <a:r>
              <a:rPr lang="zh-CN" altLang="zh-CN" sz="1500" dirty="0" smtClean="0">
                <a:solidFill>
                  <a:schemeClr val="tx1">
                    <a:lumMod val="75000"/>
                    <a:lumOff val="25000"/>
                  </a:schemeClr>
                </a:solidFill>
              </a:rPr>
              <a:t>流程</a:t>
            </a:r>
            <a:endParaRPr lang="zh-CN" altLang="zh-CN" sz="1500" dirty="0">
              <a:solidFill>
                <a:schemeClr val="tx1">
                  <a:lumMod val="75000"/>
                  <a:lumOff val="25000"/>
                </a:schemeClr>
              </a:solidFill>
            </a:endParaRPr>
          </a:p>
        </p:txBody>
      </p:sp>
      <p:sp>
        <p:nvSpPr>
          <p:cNvPr id="11" name="矩形 10"/>
          <p:cNvSpPr/>
          <p:nvPr/>
        </p:nvSpPr>
        <p:spPr>
          <a:xfrm>
            <a:off x="565369" y="1827055"/>
            <a:ext cx="2100194" cy="1384995"/>
          </a:xfrm>
          <a:prstGeom prst="rect">
            <a:avLst/>
          </a:prstGeom>
        </p:spPr>
        <p:txBody>
          <a:bodyPr wrap="square" lIns="0" tIns="0" rIns="0" bIns="0">
            <a:spAutoFit/>
          </a:bodyPr>
          <a:lstStyle/>
          <a:p>
            <a:pPr>
              <a:lnSpc>
                <a:spcPct val="150000"/>
              </a:lnSpc>
            </a:pPr>
            <a:r>
              <a:rPr lang="zh-CN" altLang="zh-CN" sz="1500" dirty="0">
                <a:solidFill>
                  <a:schemeClr val="tx1">
                    <a:lumMod val="75000"/>
                    <a:lumOff val="25000"/>
                  </a:schemeClr>
                </a:solidFill>
              </a:rPr>
              <a:t>可视化可以使得碎片化的数据转换为具有特定结构的知识，从而为决策支持提供</a:t>
            </a:r>
            <a:r>
              <a:rPr lang="zh-CN" altLang="zh-CN" sz="1500" dirty="0" smtClean="0">
                <a:solidFill>
                  <a:schemeClr val="tx1">
                    <a:lumMod val="75000"/>
                    <a:lumOff val="25000"/>
                  </a:schemeClr>
                </a:solidFill>
              </a:rPr>
              <a:t>帮助</a:t>
            </a:r>
            <a:endParaRPr lang="zh-CN" altLang="zh-CN" dirty="0"/>
          </a:p>
        </p:txBody>
      </p:sp>
      <p:sp>
        <p:nvSpPr>
          <p:cNvPr id="12" name="矩形 11"/>
          <p:cNvSpPr/>
          <p:nvPr/>
        </p:nvSpPr>
        <p:spPr>
          <a:xfrm>
            <a:off x="6292393" y="1816850"/>
            <a:ext cx="2322970" cy="1384995"/>
          </a:xfrm>
          <a:prstGeom prst="rect">
            <a:avLst/>
          </a:prstGeom>
        </p:spPr>
        <p:txBody>
          <a:bodyPr wrap="square" lIns="0" tIns="0" rIns="0" bIns="0">
            <a:spAutoFit/>
          </a:bodyPr>
          <a:lstStyle/>
          <a:p>
            <a:pPr>
              <a:lnSpc>
                <a:spcPct val="150000"/>
              </a:lnSpc>
            </a:pPr>
            <a:r>
              <a:rPr lang="zh-CN" altLang="zh-CN" sz="1500" dirty="0">
                <a:solidFill>
                  <a:schemeClr val="tx1">
                    <a:lumMod val="75000"/>
                    <a:lumOff val="25000"/>
                  </a:schemeClr>
                </a:solidFill>
              </a:rPr>
              <a:t>大数据所产生的数据</a:t>
            </a:r>
            <a:r>
              <a:rPr lang="zh-CN" altLang="zh-CN" sz="1500" dirty="0" smtClean="0">
                <a:solidFill>
                  <a:schemeClr val="tx1">
                    <a:lumMod val="75000"/>
                    <a:lumOff val="25000"/>
                  </a:schemeClr>
                </a:solidFill>
              </a:rPr>
              <a:t>量必然</a:t>
            </a:r>
            <a:r>
              <a:rPr lang="zh-CN" altLang="zh-CN" sz="1500" dirty="0">
                <a:solidFill>
                  <a:schemeClr val="tx1">
                    <a:lumMod val="75000"/>
                    <a:lumOff val="25000"/>
                  </a:schemeClr>
                </a:solidFill>
              </a:rPr>
              <a:t>要求人们对数据进行归纳总结，对数据的结构和形式进行转换</a:t>
            </a:r>
            <a:r>
              <a:rPr lang="zh-CN" altLang="zh-CN" sz="1500" dirty="0" smtClean="0">
                <a:solidFill>
                  <a:schemeClr val="tx1">
                    <a:lumMod val="75000"/>
                    <a:lumOff val="25000"/>
                  </a:schemeClr>
                </a:solidFill>
              </a:rPr>
              <a:t>处理</a:t>
            </a:r>
            <a:endParaRPr lang="zh-CN" altLang="zh-CN" sz="1500" dirty="0">
              <a:solidFill>
                <a:schemeClr val="tx1">
                  <a:lumMod val="75000"/>
                  <a:lumOff val="25000"/>
                </a:schemeClr>
              </a:solidFill>
            </a:endParaRPr>
          </a:p>
        </p:txBody>
      </p:sp>
      <p:pic>
        <p:nvPicPr>
          <p:cNvPr id="39"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3"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4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7" name="文本框 40"/>
          <p:cNvSpPr txBox="1"/>
          <p:nvPr/>
        </p:nvSpPr>
        <p:spPr>
          <a:xfrm>
            <a:off x="399253" y="843230"/>
            <a:ext cx="2590774" cy="369332"/>
          </a:xfrm>
          <a:prstGeom prst="rect">
            <a:avLst/>
          </a:prstGeom>
          <a:noFill/>
        </p:spPr>
        <p:txBody>
          <a:bodyPr wrap="none" rtlCol="0">
            <a:spAutoFit/>
          </a:bodyPr>
          <a:lstStyle/>
          <a:p>
            <a:r>
              <a:rPr lang="en-US" altLang="zh-CN" b="1" dirty="0" smtClean="0">
                <a:solidFill>
                  <a:srgbClr val="3D89BC"/>
                </a:solidFill>
              </a:rPr>
              <a:t>7.1.1</a:t>
            </a:r>
            <a:r>
              <a:rPr lang="zh-CN" altLang="en-US" b="1" dirty="0" smtClean="0">
                <a:solidFill>
                  <a:srgbClr val="3D89BC"/>
                </a:solidFill>
              </a:rPr>
              <a:t>可视化的基本特征</a:t>
            </a:r>
            <a:endParaRPr lang="zh-CN" altLang="en-US" b="1" dirty="0">
              <a:solidFill>
                <a:srgbClr val="3D89BC"/>
              </a:solidFill>
            </a:endParaRPr>
          </a:p>
        </p:txBody>
      </p:sp>
      <p:sp>
        <p:nvSpPr>
          <p:cNvPr id="48" name="椭圆 47"/>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68707" cy="415498"/>
          </a:xfrm>
          <a:prstGeom prst="rect">
            <a:avLst/>
          </a:prstGeom>
          <a:noFill/>
        </p:spPr>
        <p:txBody>
          <a:bodyPr wrap="none" rtlCol="0">
            <a:spAutoFit/>
          </a:bodyPr>
          <a:lstStyle/>
          <a:p>
            <a:r>
              <a:rPr lang="en-US" altLang="zh-CN" sz="2100" b="1" spc="225" dirty="0" smtClean="0">
                <a:solidFill>
                  <a:prstClr val="white"/>
                </a:solidFill>
              </a:rPr>
              <a:t>7.1</a:t>
            </a:r>
            <a:r>
              <a:rPr lang="zh-CN" altLang="en-US" sz="2100" b="1" spc="225" dirty="0" smtClean="0">
                <a:solidFill>
                  <a:prstClr val="white"/>
                </a:solidFill>
              </a:rPr>
              <a:t>数据可视化基础</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34604"/>
            <a:ext cx="2821606" cy="369332"/>
          </a:xfrm>
          <a:prstGeom prst="rect">
            <a:avLst/>
          </a:prstGeom>
          <a:noFill/>
        </p:spPr>
        <p:txBody>
          <a:bodyPr wrap="none" rtlCol="0">
            <a:spAutoFit/>
          </a:bodyPr>
          <a:lstStyle/>
          <a:p>
            <a:r>
              <a:rPr lang="en-US" altLang="zh-CN" b="1" dirty="0">
                <a:solidFill>
                  <a:srgbClr val="3D89BC"/>
                </a:solidFill>
              </a:rPr>
              <a:t>7.1.2</a:t>
            </a:r>
            <a:r>
              <a:rPr lang="zh-CN" altLang="en-US" b="1" dirty="0">
                <a:solidFill>
                  <a:srgbClr val="3D89BC"/>
                </a:solidFill>
              </a:rPr>
              <a:t>可视化的目标和作用</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矩形 38"/>
          <p:cNvSpPr/>
          <p:nvPr/>
        </p:nvSpPr>
        <p:spPr>
          <a:xfrm>
            <a:off x="357188" y="1419005"/>
            <a:ext cx="8507248" cy="584775"/>
          </a:xfrm>
          <a:prstGeom prst="rect">
            <a:avLst/>
          </a:prstGeom>
        </p:spPr>
        <p:txBody>
          <a:bodyPr wrap="square">
            <a:spAutoFit/>
          </a:bodyPr>
          <a:lstStyle/>
          <a:p>
            <a:r>
              <a:rPr lang="zh-CN" altLang="zh-CN" sz="1600" dirty="0" smtClean="0">
                <a:solidFill>
                  <a:schemeClr val="tx1">
                    <a:lumMod val="75000"/>
                    <a:lumOff val="25000"/>
                  </a:schemeClr>
                </a:solidFill>
              </a:rPr>
              <a:t>数据</a:t>
            </a:r>
            <a:r>
              <a:rPr lang="zh-CN" altLang="zh-CN" sz="1600" dirty="0">
                <a:solidFill>
                  <a:schemeClr val="tx1">
                    <a:lumMod val="75000"/>
                    <a:lumOff val="25000"/>
                  </a:schemeClr>
                </a:solidFill>
              </a:rPr>
              <a:t>可视化的作用主要包括数据表达、数据操作和数据分析</a:t>
            </a:r>
            <a:r>
              <a:rPr lang="en-US" altLang="zh-CN" sz="1600" dirty="0">
                <a:solidFill>
                  <a:schemeClr val="tx1">
                    <a:lumMod val="75000"/>
                    <a:lumOff val="25000"/>
                  </a:schemeClr>
                </a:solidFill>
              </a:rPr>
              <a:t>3</a:t>
            </a:r>
            <a:r>
              <a:rPr lang="zh-CN" altLang="zh-CN" sz="1600" dirty="0">
                <a:solidFill>
                  <a:schemeClr val="tx1">
                    <a:lumMod val="75000"/>
                    <a:lumOff val="25000"/>
                  </a:schemeClr>
                </a:solidFill>
              </a:rPr>
              <a:t>个方面，它是以可视化技术支持计算机辅助数据认识的</a:t>
            </a:r>
            <a:r>
              <a:rPr lang="en-US" altLang="zh-CN" sz="1600" dirty="0">
                <a:solidFill>
                  <a:schemeClr val="tx1">
                    <a:lumMod val="75000"/>
                    <a:lumOff val="25000"/>
                  </a:schemeClr>
                </a:solidFill>
              </a:rPr>
              <a:t>3</a:t>
            </a:r>
            <a:r>
              <a:rPr lang="zh-CN" altLang="zh-CN" sz="1600" dirty="0">
                <a:solidFill>
                  <a:schemeClr val="tx1">
                    <a:lumMod val="75000"/>
                    <a:lumOff val="25000"/>
                  </a:schemeClr>
                </a:solidFill>
              </a:rPr>
              <a:t>个基本阶段。</a:t>
            </a:r>
            <a:endParaRPr lang="zh-CN" altLang="zh-CN" sz="1600" dirty="0">
              <a:solidFill>
                <a:schemeClr val="tx1">
                  <a:lumMod val="75000"/>
                  <a:lumOff val="25000"/>
                </a:schemeClr>
              </a:solidFill>
            </a:endParaRPr>
          </a:p>
        </p:txBody>
      </p:sp>
      <p:sp>
        <p:nvSpPr>
          <p:cNvPr id="40" name="矩形 39"/>
          <p:cNvSpPr/>
          <p:nvPr/>
        </p:nvSpPr>
        <p:spPr>
          <a:xfrm>
            <a:off x="420852" y="2337593"/>
            <a:ext cx="1585748" cy="10414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数据表达</a:t>
            </a:r>
            <a:endParaRPr lang="zh-CN" altLang="en-US" b="1" dirty="0"/>
          </a:p>
        </p:txBody>
      </p:sp>
      <p:sp>
        <p:nvSpPr>
          <p:cNvPr id="43" name="矩形 42"/>
          <p:cNvSpPr/>
          <p:nvPr/>
        </p:nvSpPr>
        <p:spPr>
          <a:xfrm>
            <a:off x="2191648" y="2337593"/>
            <a:ext cx="6591705" cy="1041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dirty="0">
                <a:solidFill>
                  <a:schemeClr val="tx1">
                    <a:lumMod val="75000"/>
                    <a:lumOff val="25000"/>
                  </a:schemeClr>
                </a:solidFill>
              </a:rPr>
              <a:t>数据表达是通过计算机图形图像技术来更加友好地展示数据信息，方便人们阅读、理解和运用数据。常见的形式如文本、图表、图像、二维图形、三维模型、网络图、树结构、符号和电子地图等。</a:t>
            </a:r>
            <a:endParaRPr lang="zh-CN" altLang="zh-CN" sz="1400" dirty="0">
              <a:solidFill>
                <a:schemeClr val="tx1">
                  <a:lumMod val="75000"/>
                  <a:lumOff val="25000"/>
                </a:schemeClr>
              </a:solidFill>
            </a:endParaRPr>
          </a:p>
        </p:txBody>
      </p:sp>
      <p:sp>
        <p:nvSpPr>
          <p:cNvPr id="44" name="矩形 43"/>
          <p:cNvSpPr/>
          <p:nvPr/>
        </p:nvSpPr>
        <p:spPr>
          <a:xfrm>
            <a:off x="420852" y="3515121"/>
            <a:ext cx="1585748" cy="10414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数据操作</a:t>
            </a:r>
            <a:endParaRPr lang="zh-CN" altLang="en-US" sz="1600" b="1" dirty="0"/>
          </a:p>
        </p:txBody>
      </p:sp>
      <p:sp>
        <p:nvSpPr>
          <p:cNvPr id="45" name="矩形 44"/>
          <p:cNvSpPr/>
          <p:nvPr/>
        </p:nvSpPr>
        <p:spPr>
          <a:xfrm>
            <a:off x="2191648" y="3515121"/>
            <a:ext cx="6591705" cy="1041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dirty="0">
                <a:solidFill>
                  <a:schemeClr val="tx1">
                    <a:lumMod val="75000"/>
                    <a:lumOff val="25000"/>
                  </a:schemeClr>
                </a:solidFill>
              </a:rPr>
              <a:t>数据操作是以计算机提供的界面、接口、协议等条件为基础完成人与数据的交互需求，数据操作需要友好的人机交互技术、标准化的接口和协议支持来完成对多数据集合或者分布式的操作。</a:t>
            </a:r>
            <a:endParaRPr lang="zh-CN" altLang="en-US" sz="1400" dirty="0">
              <a:solidFill>
                <a:schemeClr val="tx1">
                  <a:lumMod val="75000"/>
                  <a:lumOff val="25000"/>
                </a:schemeClr>
              </a:solidFill>
            </a:endParaRPr>
          </a:p>
        </p:txBody>
      </p:sp>
      <p:sp>
        <p:nvSpPr>
          <p:cNvPr id="46" name="矩形 45"/>
          <p:cNvSpPr/>
          <p:nvPr/>
        </p:nvSpPr>
        <p:spPr>
          <a:xfrm>
            <a:off x="420852" y="4692650"/>
            <a:ext cx="1585748" cy="10414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数据分析</a:t>
            </a:r>
            <a:endParaRPr lang="zh-CN" altLang="en-US" sz="1600" b="1" dirty="0"/>
          </a:p>
        </p:txBody>
      </p:sp>
      <p:sp>
        <p:nvSpPr>
          <p:cNvPr id="47" name="矩形 46"/>
          <p:cNvSpPr/>
          <p:nvPr/>
        </p:nvSpPr>
        <p:spPr>
          <a:xfrm>
            <a:off x="2191648" y="4692650"/>
            <a:ext cx="6591705" cy="1041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dirty="0">
                <a:solidFill>
                  <a:schemeClr val="tx1">
                    <a:lumMod val="75000"/>
                    <a:lumOff val="25000"/>
                  </a:schemeClr>
                </a:solidFill>
              </a:rPr>
              <a:t>数据可视化可以有效地表达数据的各类特征，帮助人们推理和分析数据背后的客观规律，进而获得相关知识，提高人们认识数据的能力和利用数据的水平。</a:t>
            </a:r>
            <a:endParaRPr lang="zh-CN" altLang="zh-CN" sz="1400" dirty="0">
              <a:solidFill>
                <a:schemeClr val="tx1">
                  <a:lumMod val="75000"/>
                  <a:lumOff val="25000"/>
                </a:schemeClr>
              </a:solidFill>
            </a:endParaRPr>
          </a:p>
        </p:txBody>
      </p:sp>
      <p:pic>
        <p:nvPicPr>
          <p:cNvPr id="2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25"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68707" cy="415498"/>
          </a:xfrm>
          <a:prstGeom prst="rect">
            <a:avLst/>
          </a:prstGeom>
          <a:noFill/>
        </p:spPr>
        <p:txBody>
          <a:bodyPr wrap="none" rtlCol="0">
            <a:spAutoFit/>
          </a:bodyPr>
          <a:lstStyle/>
          <a:p>
            <a:r>
              <a:rPr lang="en-US" altLang="zh-CN" sz="2100" b="1" spc="225" dirty="0" smtClean="0">
                <a:solidFill>
                  <a:prstClr val="white"/>
                </a:solidFill>
              </a:rPr>
              <a:t>7.1</a:t>
            </a:r>
            <a:r>
              <a:rPr lang="zh-CN" altLang="en-US" sz="2100" b="1" spc="225" dirty="0" smtClean="0">
                <a:solidFill>
                  <a:prstClr val="white"/>
                </a:solidFill>
              </a:rPr>
              <a:t>数据可视化基础</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2359941" cy="369332"/>
          </a:xfrm>
          <a:prstGeom prst="rect">
            <a:avLst/>
          </a:prstGeom>
          <a:noFill/>
        </p:spPr>
        <p:txBody>
          <a:bodyPr wrap="none" rtlCol="0">
            <a:spAutoFit/>
          </a:bodyPr>
          <a:lstStyle/>
          <a:p>
            <a:r>
              <a:rPr lang="en-US" altLang="zh-CN" b="1" dirty="0" smtClean="0">
                <a:solidFill>
                  <a:srgbClr val="3D89BC"/>
                </a:solidFill>
              </a:rPr>
              <a:t>7.1.3</a:t>
            </a:r>
            <a:r>
              <a:rPr lang="zh-CN" altLang="en-US" b="1" dirty="0" smtClean="0">
                <a:solidFill>
                  <a:srgbClr val="3D89BC"/>
                </a:solidFill>
              </a:rPr>
              <a:t>数据可视化流程</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矩形 21"/>
          <p:cNvSpPr/>
          <p:nvPr/>
        </p:nvSpPr>
        <p:spPr>
          <a:xfrm>
            <a:off x="1021010" y="1383130"/>
            <a:ext cx="7609184" cy="338554"/>
          </a:xfrm>
          <a:prstGeom prst="rect">
            <a:avLst/>
          </a:prstGeom>
          <a:solidFill>
            <a:schemeClr val="bg1">
              <a:lumMod val="85000"/>
            </a:schemeClr>
          </a:solidFill>
        </p:spPr>
        <p:txBody>
          <a:bodyPr wrap="square">
            <a:spAutoFit/>
          </a:bodyPr>
          <a:lstStyle/>
          <a:p>
            <a:r>
              <a:rPr lang="zh-CN" altLang="en-US" sz="1600" b="1" dirty="0" smtClean="0">
                <a:solidFill>
                  <a:schemeClr val="tx1">
                    <a:lumMod val="75000"/>
                    <a:lumOff val="25000"/>
                  </a:schemeClr>
                </a:solidFill>
              </a:rPr>
              <a:t>数据获取</a:t>
            </a:r>
            <a:endParaRPr lang="zh-CN" altLang="en-US" sz="1600" b="1" dirty="0">
              <a:solidFill>
                <a:schemeClr val="tx1">
                  <a:lumMod val="75000"/>
                  <a:lumOff val="25000"/>
                </a:schemeClr>
              </a:solidFill>
            </a:endParaRPr>
          </a:p>
        </p:txBody>
      </p:sp>
      <p:sp>
        <p:nvSpPr>
          <p:cNvPr id="25" name="矩形 24"/>
          <p:cNvSpPr/>
          <p:nvPr/>
        </p:nvSpPr>
        <p:spPr>
          <a:xfrm>
            <a:off x="1021009" y="1784806"/>
            <a:ext cx="7704979" cy="523220"/>
          </a:xfrm>
          <a:prstGeom prst="rect">
            <a:avLst/>
          </a:prstGeom>
        </p:spPr>
        <p:txBody>
          <a:bodyPr wrap="square">
            <a:spAutoFit/>
          </a:bodyPr>
          <a:lstStyle/>
          <a:p>
            <a:r>
              <a:rPr lang="zh-CN" altLang="zh-CN" sz="1400" dirty="0" smtClean="0"/>
              <a:t>主动式</a:t>
            </a:r>
            <a:r>
              <a:rPr lang="zh-CN" altLang="zh-CN" sz="1400" dirty="0"/>
              <a:t>是以明确的数据需求为目的</a:t>
            </a:r>
            <a:r>
              <a:rPr lang="zh-CN" altLang="zh-CN" sz="1400" dirty="0" smtClean="0"/>
              <a:t>，如</a:t>
            </a:r>
            <a:r>
              <a:rPr lang="zh-CN" altLang="zh-CN" sz="1400" dirty="0"/>
              <a:t>卫星影像、测绘工程等；被动式是以数据平台为基础，由数据平台的活动者提供数据来源，如电子商务、网络论坛等。</a:t>
            </a:r>
            <a:endParaRPr lang="zh-CN" altLang="zh-CN" sz="1400" dirty="0"/>
          </a:p>
        </p:txBody>
      </p:sp>
      <p:sp>
        <p:nvSpPr>
          <p:cNvPr id="26" name="矩形 25"/>
          <p:cNvSpPr/>
          <p:nvPr/>
        </p:nvSpPr>
        <p:spPr>
          <a:xfrm>
            <a:off x="1021010" y="2544048"/>
            <a:ext cx="7609184" cy="338554"/>
          </a:xfrm>
          <a:prstGeom prst="rect">
            <a:avLst/>
          </a:prstGeom>
          <a:solidFill>
            <a:schemeClr val="bg1">
              <a:lumMod val="85000"/>
            </a:schemeClr>
          </a:solidFill>
        </p:spPr>
        <p:txBody>
          <a:bodyPr wrap="square">
            <a:spAutoFit/>
          </a:bodyPr>
          <a:lstStyle/>
          <a:p>
            <a:r>
              <a:rPr lang="zh-CN" altLang="en-US" sz="1600" b="1" dirty="0" smtClean="0">
                <a:solidFill>
                  <a:schemeClr val="tx1">
                    <a:lumMod val="75000"/>
                    <a:lumOff val="25000"/>
                  </a:schemeClr>
                </a:solidFill>
              </a:rPr>
              <a:t>数据处理</a:t>
            </a:r>
            <a:endParaRPr lang="zh-CN" altLang="en-US" sz="1600" b="1" dirty="0">
              <a:solidFill>
                <a:schemeClr val="tx1">
                  <a:lumMod val="75000"/>
                  <a:lumOff val="25000"/>
                </a:schemeClr>
              </a:solidFill>
            </a:endParaRPr>
          </a:p>
        </p:txBody>
      </p:sp>
      <p:sp>
        <p:nvSpPr>
          <p:cNvPr id="27" name="矩形 26"/>
          <p:cNvSpPr/>
          <p:nvPr/>
        </p:nvSpPr>
        <p:spPr>
          <a:xfrm>
            <a:off x="1021009" y="2932499"/>
            <a:ext cx="7704979" cy="523220"/>
          </a:xfrm>
          <a:prstGeom prst="rect">
            <a:avLst/>
          </a:prstGeom>
        </p:spPr>
        <p:txBody>
          <a:bodyPr wrap="square">
            <a:spAutoFit/>
          </a:bodyPr>
          <a:lstStyle/>
          <a:p>
            <a:r>
              <a:rPr lang="zh-CN" altLang="zh-CN" sz="1400" dirty="0"/>
              <a:t>数据处理是指对原始的数据进行质量分析、预处理和计算等步骤。数据处理的目标是保证数据的准确性、可用性。</a:t>
            </a:r>
            <a:endParaRPr lang="zh-CN" altLang="zh-CN" sz="1400" dirty="0"/>
          </a:p>
        </p:txBody>
      </p:sp>
      <p:sp>
        <p:nvSpPr>
          <p:cNvPr id="28" name="矩形 27"/>
          <p:cNvSpPr/>
          <p:nvPr/>
        </p:nvSpPr>
        <p:spPr>
          <a:xfrm>
            <a:off x="420852" y="1383131"/>
            <a:ext cx="530489" cy="958758"/>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atin typeface="Impact" panose="020B0806030902050204" pitchFamily="34" charset="0"/>
              </a:rPr>
              <a:t>1</a:t>
            </a:r>
            <a:endParaRPr lang="zh-CN" altLang="en-US" sz="3200" dirty="0">
              <a:latin typeface="Impact" panose="020B0806030902050204" pitchFamily="34" charset="0"/>
            </a:endParaRPr>
          </a:p>
        </p:txBody>
      </p:sp>
      <p:sp>
        <p:nvSpPr>
          <p:cNvPr id="29" name="矩形 28"/>
          <p:cNvSpPr/>
          <p:nvPr/>
        </p:nvSpPr>
        <p:spPr>
          <a:xfrm>
            <a:off x="420852" y="2544048"/>
            <a:ext cx="530489" cy="94469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atin typeface="Impact" panose="020B0806030902050204" pitchFamily="34" charset="0"/>
              </a:rPr>
              <a:t>2</a:t>
            </a:r>
            <a:endParaRPr lang="zh-CN" altLang="en-US" sz="3200" dirty="0">
              <a:latin typeface="Impact" panose="020B0806030902050204" pitchFamily="34" charset="0"/>
            </a:endParaRPr>
          </a:p>
        </p:txBody>
      </p:sp>
      <p:sp>
        <p:nvSpPr>
          <p:cNvPr id="30" name="矩形 29"/>
          <p:cNvSpPr/>
          <p:nvPr/>
        </p:nvSpPr>
        <p:spPr>
          <a:xfrm>
            <a:off x="1021010" y="3684366"/>
            <a:ext cx="7609184" cy="338554"/>
          </a:xfrm>
          <a:prstGeom prst="rect">
            <a:avLst/>
          </a:prstGeom>
          <a:solidFill>
            <a:schemeClr val="bg1">
              <a:lumMod val="85000"/>
            </a:schemeClr>
          </a:solidFill>
        </p:spPr>
        <p:txBody>
          <a:bodyPr wrap="square">
            <a:spAutoFit/>
          </a:bodyPr>
          <a:lstStyle/>
          <a:p>
            <a:r>
              <a:rPr lang="zh-CN" altLang="en-US" sz="1600" b="1" dirty="0" smtClean="0">
                <a:solidFill>
                  <a:schemeClr val="tx1">
                    <a:lumMod val="75000"/>
                    <a:lumOff val="25000"/>
                  </a:schemeClr>
                </a:solidFill>
              </a:rPr>
              <a:t>可视化模式</a:t>
            </a:r>
            <a:endParaRPr lang="zh-CN" altLang="en-US" sz="1600" b="1" dirty="0">
              <a:solidFill>
                <a:schemeClr val="tx1">
                  <a:lumMod val="75000"/>
                  <a:lumOff val="25000"/>
                </a:schemeClr>
              </a:solidFill>
            </a:endParaRPr>
          </a:p>
        </p:txBody>
      </p:sp>
      <p:sp>
        <p:nvSpPr>
          <p:cNvPr id="31" name="矩形 30"/>
          <p:cNvSpPr/>
          <p:nvPr/>
        </p:nvSpPr>
        <p:spPr>
          <a:xfrm>
            <a:off x="1021009" y="4116431"/>
            <a:ext cx="7704979" cy="523220"/>
          </a:xfrm>
          <a:prstGeom prst="rect">
            <a:avLst/>
          </a:prstGeom>
        </p:spPr>
        <p:txBody>
          <a:bodyPr wrap="square">
            <a:spAutoFit/>
          </a:bodyPr>
          <a:lstStyle/>
          <a:p>
            <a:r>
              <a:rPr lang="zh-CN" altLang="zh-CN" sz="1400" dirty="0"/>
              <a:t>可视化模式是数据的一种特殊展现形式，常见的可视化模式有标签云、序列分析、网络结构、电子地图等。可视化模式的选取决定了可视化方案的雏形。</a:t>
            </a:r>
            <a:endParaRPr lang="zh-CN" altLang="zh-CN" sz="1400" dirty="0"/>
          </a:p>
        </p:txBody>
      </p:sp>
      <p:sp>
        <p:nvSpPr>
          <p:cNvPr id="32" name="矩形 31"/>
          <p:cNvSpPr/>
          <p:nvPr/>
        </p:nvSpPr>
        <p:spPr>
          <a:xfrm>
            <a:off x="1021010" y="4842915"/>
            <a:ext cx="7609184" cy="338554"/>
          </a:xfrm>
          <a:prstGeom prst="rect">
            <a:avLst/>
          </a:prstGeom>
          <a:solidFill>
            <a:schemeClr val="bg1">
              <a:lumMod val="85000"/>
            </a:schemeClr>
          </a:solidFill>
        </p:spPr>
        <p:txBody>
          <a:bodyPr wrap="square">
            <a:spAutoFit/>
          </a:bodyPr>
          <a:lstStyle/>
          <a:p>
            <a:r>
              <a:rPr lang="zh-CN" altLang="en-US" sz="1600" b="1" dirty="0" smtClean="0">
                <a:solidFill>
                  <a:schemeClr val="tx1">
                    <a:lumMod val="75000"/>
                    <a:lumOff val="25000"/>
                  </a:schemeClr>
                </a:solidFill>
              </a:rPr>
              <a:t>可视化应用</a:t>
            </a:r>
            <a:endParaRPr lang="zh-CN" altLang="en-US" sz="1600" b="1" dirty="0">
              <a:solidFill>
                <a:schemeClr val="tx1">
                  <a:lumMod val="75000"/>
                  <a:lumOff val="25000"/>
                </a:schemeClr>
              </a:solidFill>
            </a:endParaRPr>
          </a:p>
        </p:txBody>
      </p:sp>
      <p:sp>
        <p:nvSpPr>
          <p:cNvPr id="33" name="矩形 32"/>
          <p:cNvSpPr/>
          <p:nvPr/>
        </p:nvSpPr>
        <p:spPr>
          <a:xfrm>
            <a:off x="1021009" y="5277861"/>
            <a:ext cx="7861734" cy="523220"/>
          </a:xfrm>
          <a:prstGeom prst="rect">
            <a:avLst/>
          </a:prstGeom>
        </p:spPr>
        <p:txBody>
          <a:bodyPr wrap="square">
            <a:spAutoFit/>
          </a:bodyPr>
          <a:lstStyle/>
          <a:p>
            <a:r>
              <a:rPr lang="zh-CN" altLang="zh-CN" sz="1400" dirty="0"/>
              <a:t>可视化应用主要根据用户的主观需求展开，最主要的应用方式是用来观察和展示，通过观察和人脑分析进行推理和认知，辅助人们发现新知识或者得到新结论。</a:t>
            </a:r>
            <a:endParaRPr lang="zh-CN" altLang="en-US" sz="1400" dirty="0">
              <a:solidFill>
                <a:schemeClr val="tx1">
                  <a:lumMod val="75000"/>
                  <a:lumOff val="25000"/>
                </a:schemeClr>
              </a:solidFill>
            </a:endParaRPr>
          </a:p>
        </p:txBody>
      </p:sp>
      <p:sp>
        <p:nvSpPr>
          <p:cNvPr id="34" name="矩形 33"/>
          <p:cNvSpPr/>
          <p:nvPr/>
        </p:nvSpPr>
        <p:spPr>
          <a:xfrm>
            <a:off x="420852" y="3684366"/>
            <a:ext cx="530489" cy="97790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atin typeface="Impact" panose="020B0806030902050204" pitchFamily="34" charset="0"/>
              </a:rPr>
              <a:t>3</a:t>
            </a:r>
            <a:endParaRPr lang="zh-CN" altLang="en-US" sz="3200" dirty="0">
              <a:latin typeface="Impact" panose="020B0806030902050204" pitchFamily="34" charset="0"/>
            </a:endParaRPr>
          </a:p>
        </p:txBody>
      </p:sp>
      <p:sp>
        <p:nvSpPr>
          <p:cNvPr id="35" name="矩形 34"/>
          <p:cNvSpPr/>
          <p:nvPr/>
        </p:nvSpPr>
        <p:spPr>
          <a:xfrm>
            <a:off x="420852" y="4842915"/>
            <a:ext cx="530489" cy="94828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atin typeface="Impact" panose="020B0806030902050204" pitchFamily="34" charset="0"/>
              </a:rPr>
              <a:t>4</a:t>
            </a:r>
            <a:endParaRPr lang="zh-CN" altLang="en-US" sz="3200" dirty="0">
              <a:latin typeface="Impact" panose="020B0806030902050204" pitchFamily="34" charset="0"/>
            </a:endParaRPr>
          </a:p>
        </p:txBody>
      </p:sp>
      <p:pic>
        <p:nvPicPr>
          <p:cNvPr id="36"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39"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966177"/>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01852" y="1169836"/>
              <a:ext cx="2140281" cy="523220"/>
            </a:xfrm>
            <a:prstGeom prst="rect">
              <a:avLst/>
            </a:prstGeom>
            <a:noFill/>
          </p:spPr>
          <p:txBody>
            <a:bodyPr wrap="none" rtlCol="0">
              <a:spAutoFit/>
            </a:bodyPr>
            <a:lstStyle/>
            <a:p>
              <a:pPr algn="ctr"/>
              <a:r>
                <a:rPr lang="zh-CN" altLang="en-US" sz="2800" dirty="0" smtClean="0">
                  <a:solidFill>
                    <a:schemeClr val="accent4"/>
                  </a:solidFill>
                </a:rPr>
                <a:t>第七章　大数据概念与应用</a:t>
              </a:r>
              <a:endParaRPr lang="zh-CN" altLang="en-US" sz="2800" dirty="0">
                <a:solidFill>
                  <a:schemeClr val="accent4"/>
                </a:solidFill>
              </a:endParaRPr>
            </a:p>
          </p:txBody>
        </p:sp>
      </p:grpSp>
      <p:grpSp>
        <p:nvGrpSpPr>
          <p:cNvPr id="2" name="组合 1"/>
          <p:cNvGrpSpPr/>
          <p:nvPr/>
        </p:nvGrpSpPr>
        <p:grpSpPr>
          <a:xfrm>
            <a:off x="1754534" y="2609237"/>
            <a:ext cx="5707197" cy="2068385"/>
            <a:chOff x="1807265" y="2462595"/>
            <a:chExt cx="5707197" cy="2068385"/>
          </a:xfrm>
        </p:grpSpPr>
        <p:grpSp>
          <p:nvGrpSpPr>
            <p:cNvPr id="67" name="组合 66"/>
            <p:cNvGrpSpPr/>
            <p:nvPr/>
          </p:nvGrpSpPr>
          <p:grpSpPr>
            <a:xfrm>
              <a:off x="1807265" y="2462595"/>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038011" cy="415498"/>
              </a:xfrm>
              <a:prstGeom prst="rect">
                <a:avLst/>
              </a:prstGeom>
            </p:spPr>
            <p:txBody>
              <a:bodyPr wrap="none">
                <a:spAutoFit/>
              </a:bodyPr>
              <a:lstStyle/>
              <a:p>
                <a:r>
                  <a:rPr lang="en-US" altLang="zh-CN" sz="2100" spc="225" dirty="0" smtClean="0">
                    <a:latin typeface="微软雅黑" panose="020B0503020204020204" pitchFamily="34" charset="-122"/>
                    <a:ea typeface="微软雅黑" panose="020B0503020204020204" pitchFamily="34" charset="-122"/>
                  </a:rPr>
                  <a:t>7.1</a:t>
                </a:r>
                <a:r>
                  <a:rPr lang="zh-CN" altLang="en-US" sz="2100" spc="225" dirty="0">
                    <a:latin typeface="微软雅黑" panose="020B0503020204020204" pitchFamily="34" charset="-122"/>
                    <a:ea typeface="微软雅黑" panose="020B0503020204020204" pitchFamily="34" charset="-122"/>
                  </a:rPr>
                  <a:t>　</a:t>
                </a:r>
                <a:r>
                  <a:rPr lang="zh-CN" altLang="en-US" sz="2100" spc="225" dirty="0" smtClean="0">
                    <a:latin typeface="微软雅黑" panose="020B0503020204020204" pitchFamily="34" charset="-122"/>
                    <a:ea typeface="微软雅黑" panose="020B0503020204020204" pitchFamily="34" charset="-122"/>
                  </a:rPr>
                  <a:t>数据可视化基础</a:t>
                </a:r>
                <a:endParaRPr lang="zh-CN" altLang="en-US" sz="2100" spc="225" dirty="0">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807265" y="301228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7.2</a:t>
                </a:r>
                <a:r>
                  <a:rPr lang="zh-CN" altLang="en-US" sz="2100" spc="225" dirty="0" smtClean="0">
                    <a:solidFill>
                      <a:schemeClr val="bg1"/>
                    </a:solidFill>
                    <a:latin typeface="微软雅黑" panose="020B0503020204020204" pitchFamily="34" charset="-122"/>
                    <a:ea typeface="微软雅黑" panose="020B0503020204020204" pitchFamily="34" charset="-122"/>
                  </a:rPr>
                  <a:t>　大数据可视化方法</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807265" y="35727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4230645"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大数据可视化软件与工具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2" name="组合 71"/>
            <p:cNvGrpSpPr/>
            <p:nvPr/>
          </p:nvGrpSpPr>
          <p:grpSpPr>
            <a:xfrm>
              <a:off x="1821063" y="4115482"/>
              <a:ext cx="5693399" cy="415498"/>
              <a:chOff x="1821063" y="3615174"/>
              <a:chExt cx="5693399" cy="415498"/>
            </a:xfrm>
          </p:grpSpPr>
          <p:sp>
            <p:nvSpPr>
              <p:cNvPr id="65" name="圆角矩形 64"/>
              <p:cNvSpPr/>
              <p:nvPr/>
            </p:nvSpPr>
            <p:spPr>
              <a:xfrm>
                <a:off x="1821063" y="361949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1350"/>
              </a:p>
            </p:txBody>
          </p:sp>
          <p:sp>
            <p:nvSpPr>
              <p:cNvPr id="66" name="矩形 65"/>
              <p:cNvSpPr/>
              <p:nvPr/>
            </p:nvSpPr>
            <p:spPr>
              <a:xfrm>
                <a:off x="1890538" y="3615174"/>
                <a:ext cx="780983" cy="415498"/>
              </a:xfrm>
              <a:prstGeom prst="rect">
                <a:avLst/>
              </a:prstGeom>
            </p:spPr>
            <p:txBody>
              <a:bodyPr wrap="none">
                <a:spAutoFit/>
              </a:bodyPr>
              <a:lstStyle/>
              <a:p>
                <a:pPr algn="just"/>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45" name="Imagen 5" descr="C:\Users\Design\Documents\Edu\Product Launch\shadown.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54388" y="6045791"/>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55"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66865" cy="415498"/>
          </a:xfrm>
          <a:prstGeom prst="rect">
            <a:avLst/>
          </a:prstGeom>
          <a:noFill/>
        </p:spPr>
        <p:txBody>
          <a:bodyPr wrap="none" rtlCol="0">
            <a:spAutoFit/>
          </a:bodyPr>
          <a:lstStyle/>
          <a:p>
            <a:r>
              <a:rPr lang="en-US" altLang="zh-CN" sz="2100" b="1" spc="225" dirty="0" smtClean="0">
                <a:solidFill>
                  <a:prstClr val="white"/>
                </a:solidFill>
              </a:rPr>
              <a:t>7.2</a:t>
            </a:r>
            <a:r>
              <a:rPr lang="zh-CN" altLang="en-US" sz="2100" b="1" spc="225" dirty="0" smtClean="0">
                <a:solidFill>
                  <a:prstClr val="white"/>
                </a:solidFill>
              </a:rPr>
              <a:t>大数据可视化方法</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第七章 大数据可视化</a:t>
            </a:r>
            <a:endParaRPr lang="zh-CN" altLang="en-US" sz="1350" dirty="0">
              <a:solidFill>
                <a:prstClr val="white"/>
              </a:solidFill>
            </a:endParaRPr>
          </a:p>
        </p:txBody>
      </p:sp>
      <p:sp>
        <p:nvSpPr>
          <p:cNvPr id="23" name="文本框 40"/>
          <p:cNvSpPr txBox="1"/>
          <p:nvPr/>
        </p:nvSpPr>
        <p:spPr>
          <a:xfrm>
            <a:off x="399253" y="800100"/>
            <a:ext cx="1898277" cy="369332"/>
          </a:xfrm>
          <a:prstGeom prst="rect">
            <a:avLst/>
          </a:prstGeom>
          <a:noFill/>
        </p:spPr>
        <p:txBody>
          <a:bodyPr wrap="none" rtlCol="0">
            <a:spAutoFit/>
          </a:bodyPr>
          <a:lstStyle/>
          <a:p>
            <a:r>
              <a:rPr lang="en-US" altLang="zh-CN" b="1" dirty="0" smtClean="0">
                <a:solidFill>
                  <a:srgbClr val="3D89BC"/>
                </a:solidFill>
              </a:rPr>
              <a:t>7.2.1</a:t>
            </a:r>
            <a:r>
              <a:rPr lang="zh-CN" altLang="en-US" b="1" dirty="0" smtClean="0">
                <a:solidFill>
                  <a:srgbClr val="3D89BC"/>
                </a:solidFill>
              </a:rPr>
              <a:t>文本可视化</a:t>
            </a:r>
            <a:endParaRPr lang="zh-CN" altLang="en-US"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6" name="组合 15"/>
          <p:cNvGrpSpPr/>
          <p:nvPr/>
        </p:nvGrpSpPr>
        <p:grpSpPr>
          <a:xfrm>
            <a:off x="1054662" y="2748106"/>
            <a:ext cx="4981575" cy="2710574"/>
            <a:chOff x="2035736" y="1480426"/>
            <a:chExt cx="4981575" cy="2710574"/>
          </a:xfrm>
        </p:grpSpPr>
        <p:pic>
          <p:nvPicPr>
            <p:cNvPr id="1028" name="图片 15" descr="说明: 说明: C:\Users\Administrator\Desktop\数据可视化图片\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20543" y="1480426"/>
              <a:ext cx="2596767" cy="12203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图片 11" descr="说明: 说明: C:\Users\Administrator\Desktop\数据可视化图片\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5737" y="1480426"/>
              <a:ext cx="2384806" cy="11770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图片 34" descr="说明: 说明: C:\Users\Administrator\Desktop\数据可视化图片\3.jpg"/>
            <p:cNvPicPr>
              <a:picLocks noChangeAspect="1" noChangeArrowheads="1"/>
            </p:cNvPicPr>
            <p:nvPr/>
          </p:nvPicPr>
          <p:blipFill>
            <a:blip r:embed="rId3">
              <a:extLst>
                <a:ext uri="{28A0092B-C50C-407E-A947-70E740481C1C}">
                  <a14:useLocalDpi xmlns:a14="http://schemas.microsoft.com/office/drawing/2010/main" val="0"/>
                </a:ext>
              </a:extLst>
            </a:blip>
            <a:srcRect r="12"/>
            <a:stretch>
              <a:fillRect/>
            </a:stretch>
          </p:blipFill>
          <p:spPr bwMode="auto">
            <a:xfrm>
              <a:off x="2035736" y="2657475"/>
              <a:ext cx="4981575" cy="1533525"/>
            </a:xfrm>
            <a:prstGeom prst="rect">
              <a:avLst/>
            </a:prstGeom>
            <a:noFill/>
            <a:extLst>
              <a:ext uri="{909E8E84-426E-40DD-AFC4-6F175D3DCCD1}">
                <a14:hiddenFill xmlns:a14="http://schemas.microsoft.com/office/drawing/2010/main">
                  <a:solidFill>
                    <a:srgbClr val="FFFFFF"/>
                  </a:solidFill>
                </a14:hiddenFill>
              </a:ext>
            </a:extLst>
          </p:spPr>
        </p:pic>
      </p:grpSp>
      <p:pic>
        <p:nvPicPr>
          <p:cNvPr id="1025" name="图片 33" descr="说明: 说明: C:\Users\Administrator\Desktop\数据可视化图片\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236" y="2748106"/>
            <a:ext cx="1962150" cy="18954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2" name="Rectangle 6"/>
          <p:cNvSpPr>
            <a:spLocks noChangeArrowheads="1"/>
          </p:cNvSpPr>
          <p:nvPr/>
        </p:nvSpPr>
        <p:spPr bwMode="auto">
          <a:xfrm>
            <a:off x="0" y="1638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4" name="Rectangle 8"/>
          <p:cNvSpPr>
            <a:spLocks noChangeArrowheads="1"/>
          </p:cNvSpPr>
          <p:nvPr/>
        </p:nvSpPr>
        <p:spPr bwMode="auto">
          <a:xfrm>
            <a:off x="0" y="4222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7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9"/>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28900" algn="ctr"/>
                <a:tab pos="5292725" algn="r"/>
              </a:tabLst>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 name="矩形 16"/>
          <p:cNvSpPr/>
          <p:nvPr/>
        </p:nvSpPr>
        <p:spPr>
          <a:xfrm>
            <a:off x="6036237" y="4656640"/>
            <a:ext cx="1962149" cy="802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6449517" y="4842217"/>
            <a:ext cx="1135589" cy="430887"/>
          </a:xfrm>
          <a:prstGeom prst="rect">
            <a:avLst/>
          </a:prstGeom>
          <a:noFill/>
        </p:spPr>
        <p:txBody>
          <a:bodyPr wrap="square" lIns="0" tIns="0" rIns="0" bIns="0" rtlCol="0">
            <a:spAutoFit/>
          </a:bodyPr>
          <a:lstStyle/>
          <a:p>
            <a:r>
              <a:rPr lang="zh-CN" altLang="en-US" sz="2800" b="1" dirty="0" smtClean="0">
                <a:solidFill>
                  <a:schemeClr val="bg1"/>
                </a:solidFill>
              </a:rPr>
              <a:t>标签云</a:t>
            </a:r>
            <a:endParaRPr lang="zh-CN" altLang="en-US" sz="2800" b="1" dirty="0">
              <a:solidFill>
                <a:schemeClr val="bg1"/>
              </a:solidFill>
            </a:endParaRPr>
          </a:p>
        </p:txBody>
      </p:sp>
      <p:pic>
        <p:nvPicPr>
          <p:cNvPr id="25"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41</a:t>
            </a:r>
            <a:endParaRPr lang="es-ES" altLang="zh-CN" sz="1200" b="1" dirty="0">
              <a:solidFill>
                <a:schemeClr val="bg1">
                  <a:lumMod val="50000"/>
                </a:schemeClr>
              </a:solidFill>
            </a:endParaRPr>
          </a:p>
        </p:txBody>
      </p:sp>
      <p:pic>
        <p:nvPicPr>
          <p:cNvPr id="28"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a:off x="357188" y="1614574"/>
            <a:ext cx="8130759" cy="738664"/>
          </a:xfrm>
          <a:prstGeom prst="rect">
            <a:avLst/>
          </a:prstGeom>
        </p:spPr>
        <p:txBody>
          <a:bodyPr wrap="square">
            <a:spAutoFit/>
          </a:bodyPr>
          <a:lstStyle/>
          <a:p>
            <a:r>
              <a:rPr lang="zh-CN" altLang="zh-CN" sz="1400" dirty="0"/>
              <a:t>如</a:t>
            </a:r>
            <a:r>
              <a:rPr lang="zh-CN" altLang="zh-CN" sz="1400" dirty="0" smtClean="0"/>
              <a:t>图所</a:t>
            </a:r>
            <a:r>
              <a:rPr lang="zh-CN" altLang="zh-CN" sz="1400" dirty="0"/>
              <a:t>示是一种称为标签云（</a:t>
            </a:r>
            <a:r>
              <a:rPr lang="en-US" altLang="zh-CN" sz="1400" dirty="0"/>
              <a:t>Word Clouds</a:t>
            </a:r>
            <a:r>
              <a:rPr lang="zh-CN" altLang="zh-CN" sz="1400" dirty="0"/>
              <a:t>或</a:t>
            </a:r>
            <a:r>
              <a:rPr lang="en-US" altLang="zh-CN" sz="1400" dirty="0"/>
              <a:t>Tag Clouds</a:t>
            </a:r>
            <a:r>
              <a:rPr lang="zh-CN" altLang="zh-CN" sz="1400" dirty="0"/>
              <a:t>）的典型的文本可视化技术。它将关键词根据词频或其他规则进行排序，按照一定规律进行布局排列，用大小、颜色、字体等图形属性对关键词进行可视化。一般用字号大小代表该关键词的重要性，该技术多用于快速识别网络媒体的主题热度。</a:t>
            </a:r>
            <a:endParaRPr lang="zh-CN" altLang="zh-CN" sz="1400" dirty="0"/>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10454</Words>
  <Application>WPS 演示</Application>
  <PresentationFormat>全屏显示(4:3)</PresentationFormat>
  <Paragraphs>1011</Paragraphs>
  <Slides>37</Slides>
  <Notes>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37</vt:i4>
      </vt:variant>
    </vt:vector>
  </HeadingPairs>
  <TitlesOfParts>
    <vt:vector size="49" baseType="lpstr">
      <vt:lpstr>Arial</vt:lpstr>
      <vt:lpstr>宋体</vt:lpstr>
      <vt:lpstr>Wingdings</vt:lpstr>
      <vt:lpstr>微软雅黑</vt:lpstr>
      <vt:lpstr>Impact</vt:lpstr>
      <vt:lpstr>Times New Roman</vt:lpstr>
      <vt:lpstr>Arial Unicode MS</vt:lpstr>
      <vt:lpstr>Calibri</vt:lpstr>
      <vt:lpstr>Times New Roman</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417</cp:revision>
  <dcterms:created xsi:type="dcterms:W3CDTF">2015-11-23T03:31:00Z</dcterms:created>
  <dcterms:modified xsi:type="dcterms:W3CDTF">2021-03-17T01:30:11Z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