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705" r:id="rId3"/>
    <p:sldId id="446" r:id="rId4"/>
    <p:sldId id="671" r:id="rId5"/>
    <p:sldId id="672" r:id="rId6"/>
    <p:sldId id="673" r:id="rId7"/>
    <p:sldId id="733" r:id="rId8"/>
    <p:sldId id="674" r:id="rId9"/>
    <p:sldId id="675" r:id="rId10"/>
    <p:sldId id="676" r:id="rId11"/>
    <p:sldId id="734" r:id="rId12"/>
    <p:sldId id="678" r:id="rId13"/>
    <p:sldId id="679" r:id="rId14"/>
    <p:sldId id="735" r:id="rId15"/>
    <p:sldId id="681" r:id="rId16"/>
    <p:sldId id="682" r:id="rId17"/>
    <p:sldId id="683" r:id="rId18"/>
    <p:sldId id="736" r:id="rId19"/>
    <p:sldId id="706" r:id="rId20"/>
    <p:sldId id="751" r:id="rId21"/>
    <p:sldId id="752" r:id="rId22"/>
    <p:sldId id="754" r:id="rId23"/>
    <p:sldId id="711" r:id="rId2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E6E6E6"/>
    <a:srgbClr val="3D89BC"/>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2" autoAdjust="0"/>
    <p:restoredTop sz="96429" autoAdjust="0"/>
  </p:normalViewPr>
  <p:slideViewPr>
    <p:cSldViewPr snapToGrid="0" showGuides="1">
      <p:cViewPr varScale="1">
        <p:scale>
          <a:sx n="70" d="100"/>
          <a:sy n="70" d="100"/>
        </p:scale>
        <p:origin x="1584" y="66"/>
      </p:cViewPr>
      <p:guideLst>
        <p:guide orient="horz" pos="4029"/>
        <p:guide orient="horz" pos="1424"/>
        <p:guide orient="horz" pos="656"/>
        <p:guide pos="1880"/>
        <p:guide pos="175"/>
        <p:guide pos="5537"/>
        <p:guide pos="1194"/>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22"/>
        <p:guide pos="217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hyperlink" Target="http://www.chinarobots.cn/" TargetMode="External"/><Relationship Id="rId7" Type="http://schemas.openxmlformats.org/officeDocument/2006/relationships/image" Target="../media/image16.png"/><Relationship Id="rId6" Type="http://schemas.openxmlformats.org/officeDocument/2006/relationships/hyperlink" Target="http://www.chinaaiworld.cn/" TargetMode="External"/><Relationship Id="rId5" Type="http://schemas.openxmlformats.org/officeDocument/2006/relationships/image" Target="../media/image15.png"/><Relationship Id="rId4" Type="http://schemas.openxmlformats.org/officeDocument/2006/relationships/hyperlink" Target="http://www.chinacloud.cn/" TargetMode="External"/><Relationship Id="rId3" Type="http://schemas.openxmlformats.org/officeDocument/2006/relationships/image" Target="../media/image14.png"/><Relationship Id="rId29" Type="http://schemas.openxmlformats.org/officeDocument/2006/relationships/slideLayout" Target="../slideLayouts/slideLayout2.xml"/><Relationship Id="rId28" Type="http://schemas.openxmlformats.org/officeDocument/2006/relationships/image" Target="../media/image29.png"/><Relationship Id="rId27" Type="http://schemas.openxmlformats.org/officeDocument/2006/relationships/image" Target="../media/image28.png"/><Relationship Id="rId26" Type="http://schemas.openxmlformats.org/officeDocument/2006/relationships/image" Target="../media/image27.jpeg"/><Relationship Id="rId25" Type="http://schemas.openxmlformats.org/officeDocument/2006/relationships/image" Target="../media/image26.jpeg"/><Relationship Id="rId24" Type="http://schemas.openxmlformats.org/officeDocument/2006/relationships/image" Target="../media/image25.png"/><Relationship Id="rId23" Type="http://schemas.openxmlformats.org/officeDocument/2006/relationships/hyperlink" Target="http://www.envicloud.cn/" TargetMode="External"/><Relationship Id="rId22" Type="http://schemas.openxmlformats.org/officeDocument/2006/relationships/image" Target="../media/image24.png"/><Relationship Id="rId21" Type="http://schemas.openxmlformats.org/officeDocument/2006/relationships/image" Target="../media/image23.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2.png"/><Relationship Id="rId18" Type="http://schemas.openxmlformats.org/officeDocument/2006/relationships/hyperlink" Target="http://www.netofthings.cn/" TargetMode="External"/><Relationship Id="rId17" Type="http://schemas.openxmlformats.org/officeDocument/2006/relationships/image" Target="../media/image21.png"/><Relationship Id="rId16" Type="http://schemas.openxmlformats.org/officeDocument/2006/relationships/hyperlink" Target="http://www.thebigdata.cn/" TargetMode="External"/><Relationship Id="rId15" Type="http://schemas.openxmlformats.org/officeDocument/2006/relationships/image" Target="../media/image20.png"/><Relationship Id="rId14" Type="http://schemas.openxmlformats.org/officeDocument/2006/relationships/hyperlink" Target="http://www.worldstor.cn/" TargetMode="External"/><Relationship Id="rId13" Type="http://schemas.openxmlformats.org/officeDocument/2006/relationships/image" Target="../media/image19.png"/><Relationship Id="rId12" Type="http://schemas.openxmlformats.org/officeDocument/2006/relationships/hyperlink" Target="http://www.pm25.org.cn/" TargetMode="External"/><Relationship Id="rId11" Type="http://schemas.openxmlformats.org/officeDocument/2006/relationships/image" Target="../media/image18.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3.png"/><Relationship Id="rId7" Type="http://schemas.openxmlformats.org/officeDocument/2006/relationships/tags" Target="../tags/tag4.xml"/><Relationship Id="rId6" Type="http://schemas.openxmlformats.org/officeDocument/2006/relationships/image" Target="../media/image32.png"/><Relationship Id="rId55" Type="http://schemas.openxmlformats.org/officeDocument/2006/relationships/slideLayout" Target="../slideLayouts/slideLayout2.xml"/><Relationship Id="rId54" Type="http://schemas.openxmlformats.org/officeDocument/2006/relationships/image" Target="../media/image60.png"/><Relationship Id="rId53" Type="http://schemas.openxmlformats.org/officeDocument/2006/relationships/tags" Target="../tags/tag23.xml"/><Relationship Id="rId52" Type="http://schemas.openxmlformats.org/officeDocument/2006/relationships/image" Target="../media/image59.png"/><Relationship Id="rId51" Type="http://schemas.openxmlformats.org/officeDocument/2006/relationships/image" Target="../media/image58.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57.png"/><Relationship Id="rId48" Type="http://schemas.openxmlformats.org/officeDocument/2006/relationships/image" Target="../media/image56.png"/><Relationship Id="rId47" Type="http://schemas.openxmlformats.org/officeDocument/2006/relationships/image" Target="../media/image55.png"/><Relationship Id="rId46" Type="http://schemas.openxmlformats.org/officeDocument/2006/relationships/image" Target="../media/image54.png"/><Relationship Id="rId45" Type="http://schemas.openxmlformats.org/officeDocument/2006/relationships/image" Target="../media/image53.png"/><Relationship Id="rId44" Type="http://schemas.openxmlformats.org/officeDocument/2006/relationships/image" Target="../media/image52.png"/><Relationship Id="rId43" Type="http://schemas.openxmlformats.org/officeDocument/2006/relationships/image" Target="../media/image51.png"/><Relationship Id="rId42" Type="http://schemas.openxmlformats.org/officeDocument/2006/relationships/image" Target="../media/image50.png"/><Relationship Id="rId41" Type="http://schemas.openxmlformats.org/officeDocument/2006/relationships/tags" Target="../tags/tag21.xml"/><Relationship Id="rId40" Type="http://schemas.openxmlformats.org/officeDocument/2006/relationships/image" Target="../media/image49.png"/><Relationship Id="rId4" Type="http://schemas.openxmlformats.org/officeDocument/2006/relationships/image" Target="../media/image31.png"/><Relationship Id="rId39" Type="http://schemas.openxmlformats.org/officeDocument/2006/relationships/tags" Target="../tags/tag20.xml"/><Relationship Id="rId38" Type="http://schemas.openxmlformats.org/officeDocument/2006/relationships/image" Target="../media/image48.png"/><Relationship Id="rId37" Type="http://schemas.openxmlformats.org/officeDocument/2006/relationships/tags" Target="../tags/tag19.xml"/><Relationship Id="rId36" Type="http://schemas.openxmlformats.org/officeDocument/2006/relationships/image" Target="../media/image47.png"/><Relationship Id="rId35" Type="http://schemas.openxmlformats.org/officeDocument/2006/relationships/tags" Target="../tags/tag18.xml"/><Relationship Id="rId34" Type="http://schemas.openxmlformats.org/officeDocument/2006/relationships/image" Target="../media/image46.png"/><Relationship Id="rId33" Type="http://schemas.openxmlformats.org/officeDocument/2006/relationships/tags" Target="../tags/tag17.xml"/><Relationship Id="rId32" Type="http://schemas.openxmlformats.org/officeDocument/2006/relationships/image" Target="../media/image45.png"/><Relationship Id="rId31" Type="http://schemas.openxmlformats.org/officeDocument/2006/relationships/tags" Target="../tags/tag16.xml"/><Relationship Id="rId30" Type="http://schemas.openxmlformats.org/officeDocument/2006/relationships/image" Target="../media/image44.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43.png"/><Relationship Id="rId27" Type="http://schemas.openxmlformats.org/officeDocument/2006/relationships/tags" Target="../tags/tag14.xml"/><Relationship Id="rId26" Type="http://schemas.openxmlformats.org/officeDocument/2006/relationships/image" Target="../media/image42.png"/><Relationship Id="rId25" Type="http://schemas.openxmlformats.org/officeDocument/2006/relationships/tags" Target="../tags/tag13.xml"/><Relationship Id="rId24" Type="http://schemas.openxmlformats.org/officeDocument/2006/relationships/image" Target="../media/image41.png"/><Relationship Id="rId23" Type="http://schemas.openxmlformats.org/officeDocument/2006/relationships/tags" Target="../tags/tag12.xml"/><Relationship Id="rId22" Type="http://schemas.openxmlformats.org/officeDocument/2006/relationships/image" Target="../media/image40.png"/><Relationship Id="rId21" Type="http://schemas.openxmlformats.org/officeDocument/2006/relationships/tags" Target="../tags/tag11.xml"/><Relationship Id="rId20" Type="http://schemas.openxmlformats.org/officeDocument/2006/relationships/image" Target="../media/image39.png"/><Relationship Id="rId2" Type="http://schemas.openxmlformats.org/officeDocument/2006/relationships/image" Target="../media/image30.png"/><Relationship Id="rId19" Type="http://schemas.openxmlformats.org/officeDocument/2006/relationships/tags" Target="../tags/tag10.xml"/><Relationship Id="rId18" Type="http://schemas.openxmlformats.org/officeDocument/2006/relationships/image" Target="../media/image38.png"/><Relationship Id="rId17" Type="http://schemas.openxmlformats.org/officeDocument/2006/relationships/tags" Target="../tags/tag9.xml"/><Relationship Id="rId16" Type="http://schemas.openxmlformats.org/officeDocument/2006/relationships/image" Target="../media/image37.png"/><Relationship Id="rId15" Type="http://schemas.openxmlformats.org/officeDocument/2006/relationships/tags" Target="../tags/tag8.xml"/><Relationship Id="rId14" Type="http://schemas.openxmlformats.org/officeDocument/2006/relationships/image" Target="../media/image36.png"/><Relationship Id="rId13" Type="http://schemas.openxmlformats.org/officeDocument/2006/relationships/tags" Target="../tags/tag7.xml"/><Relationship Id="rId12" Type="http://schemas.openxmlformats.org/officeDocument/2006/relationships/image" Target="../media/image35.png"/><Relationship Id="rId11" Type="http://schemas.openxmlformats.org/officeDocument/2006/relationships/tags" Target="../tags/tag6.xml"/><Relationship Id="rId10" Type="http://schemas.openxmlformats.org/officeDocument/2006/relationships/image" Target="../media/image34.png"/><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2" y="1169836"/>
              <a:ext cx="1798227" cy="523220"/>
            </a:xfrm>
            <a:prstGeom prst="rect">
              <a:avLst/>
            </a:prstGeom>
            <a:noFill/>
          </p:spPr>
          <p:txBody>
            <a:bodyPr wrap="none" rtlCol="0">
              <a:spAutoFit/>
            </a:bodyPr>
            <a:lstStyle/>
            <a:p>
              <a:pPr algn="ctr"/>
              <a:r>
                <a:rPr lang="zh-CN" altLang="en-US" sz="2800" dirty="0" smtClean="0">
                  <a:solidFill>
                    <a:schemeClr val="accent4"/>
                  </a:solidFill>
                </a:rPr>
                <a:t>第十章　人机协同系统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523722" cy="415498"/>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人机协同系统概述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310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运行机制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6278"/>
            <a:chOff x="1807265" y="3400693"/>
            <a:chExt cx="5693399" cy="426278"/>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331087" cy="415498"/>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10.3</a:t>
              </a:r>
              <a:r>
                <a:rPr lang="zh-CN" altLang="en-US" sz="2100" spc="225" dirty="0" smtClean="0">
                  <a:solidFill>
                    <a:schemeClr val="bg1"/>
                  </a:solidFill>
                  <a:latin typeface="微软雅黑" panose="020B0503020204020204" pitchFamily="34" charset="-122"/>
                  <a:ea typeface="微软雅黑" panose="020B0503020204020204" pitchFamily="34" charset="-122"/>
                </a:rPr>
                <a:t>　智能迁移</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71577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773430" cy="414020"/>
            </a:xfrm>
            <a:prstGeom prst="rect">
              <a:avLst/>
            </a:prstGeom>
          </p:spPr>
          <p:txBody>
            <a:bodyPr wrap="squar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r>
              <a:rPr lang="en-US" altLang="zh-CN" sz="2100" spc="225" dirty="0" smtClean="0">
                <a:solidFill>
                  <a:prstClr val="white"/>
                </a:solidFill>
              </a:rPr>
              <a:t>10.3 </a:t>
            </a:r>
            <a:r>
              <a:rPr lang="zh-CN" altLang="en-US" sz="2100" spc="225" dirty="0" smtClean="0">
                <a:solidFill>
                  <a:prstClr val="white"/>
                </a:solidFill>
              </a:rPr>
              <a:t>智能迁移</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00917" y="1628593"/>
            <a:ext cx="7943436" cy="360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 所谓</a:t>
            </a:r>
            <a:r>
              <a:rPr lang="zh-CN" altLang="en-US" sz="1600" dirty="0"/>
              <a:t>的专家系统，通常认为是“一个智能计算机程序系统，其内部含有大量的某个领域专家水平的知识与经验，能够利用人类专家的知识和解决问题的方法来处理该领域的问题。⋯⋯简言之，专家系统是一种模拟人类专家解决专业领域问题的计算机程序系统”。 </a:t>
            </a:r>
            <a:endParaRPr lang="zh-CN" altLang="en-US" sz="1600" dirty="0"/>
          </a:p>
          <a:p>
            <a:r>
              <a:rPr lang="zh-CN" altLang="en-US" sz="1600" dirty="0" smtClean="0"/>
              <a:t>     最早</a:t>
            </a:r>
            <a:r>
              <a:rPr lang="zh-CN" altLang="en-US" sz="1600" dirty="0"/>
              <a:t>的专家系统是由费根鲍姆等于</a:t>
            </a:r>
            <a:r>
              <a:rPr lang="en-US" altLang="zh-CN" sz="1600" dirty="0"/>
              <a:t>1968</a:t>
            </a:r>
            <a:r>
              <a:rPr lang="zh-CN" altLang="en-US" sz="1600" dirty="0"/>
              <a:t>年研发的</a:t>
            </a:r>
            <a:r>
              <a:rPr lang="en-US" altLang="zh-CN" sz="1600" dirty="0"/>
              <a:t>DENDRAL</a:t>
            </a:r>
            <a:r>
              <a:rPr lang="zh-CN" altLang="en-US" sz="1600" dirty="0"/>
              <a:t>，能够进行质谱数据分析，并推断化学分子的结构，基本达到了化学专家的水平。早期的专家系统架构简单、功能单一，人机交互界面生硬，缺乏自主学习能力。专家系统中的计算机通常只能负责数据计算和部分推理任务，而数据库的修改、推理机的设计运行、人机交互界面的优化等工作通常只能由设计运行人员来负责。随着技术的不断进步，专家系统开始逐渐向多任务、协同运行、机器学习等方向发展，并引入了不确定推理、蒙特卡洛模拟（</a:t>
            </a:r>
            <a:r>
              <a:rPr lang="en-US" altLang="zh-CN" sz="1600" dirty="0"/>
              <a:t>Monte Carlo Simulation</a:t>
            </a:r>
            <a:r>
              <a:rPr lang="zh-CN" altLang="en-US" sz="1600" dirty="0"/>
              <a:t>）算法等最新的推理机制和算法，并且具备了一定的自我纠错功能。</a:t>
            </a:r>
            <a:r>
              <a:rPr lang="en-US" altLang="zh-CN" sz="1600" dirty="0" err="1"/>
              <a:t>AlphaGo</a:t>
            </a:r>
            <a:r>
              <a:rPr lang="zh-CN" altLang="en-US" sz="1600" dirty="0"/>
              <a:t>就是其中的最新代表</a:t>
            </a:r>
            <a:r>
              <a:rPr lang="zh-CN" altLang="en-US" sz="1600" dirty="0" smtClean="0"/>
              <a:t>。</a:t>
            </a:r>
            <a:endParaRPr lang="zh-CN" alt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r>
              <a:rPr lang="en-US" altLang="zh-CN" sz="2100" spc="225" dirty="0" smtClean="0">
                <a:solidFill>
                  <a:prstClr val="white"/>
                </a:solidFill>
              </a:rPr>
              <a:t>10.3 </a:t>
            </a:r>
            <a:r>
              <a:rPr lang="zh-CN" altLang="en-US" sz="2100" spc="225" dirty="0" smtClean="0">
                <a:solidFill>
                  <a:prstClr val="white"/>
                </a:solidFill>
              </a:rPr>
              <a:t>智能迁移</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00282" y="1628593"/>
            <a:ext cx="7943436" cy="360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t>      棋类</a:t>
            </a:r>
            <a:r>
              <a:rPr lang="zh-CN" altLang="en-US" sz="1600" dirty="0"/>
              <a:t>游戏是人工智能重要的研究领域之一，到目前为止，人工智能在国际象棋、中国象棋、跳棋等棋类游戏中均可以战胜（或者至少保证和棋）世界顶尖的人类棋手。在</a:t>
            </a:r>
            <a:r>
              <a:rPr lang="en-US" altLang="zh-CN" sz="1600" dirty="0" err="1"/>
              <a:t>AlphaGo</a:t>
            </a:r>
            <a:r>
              <a:rPr lang="zh-CN" altLang="en-US" sz="1600" dirty="0"/>
              <a:t>出现之前，人工智能专家已经研发了各种基于不同算法和推理机制的围棋对弈专家系统，如</a:t>
            </a:r>
            <a:r>
              <a:rPr lang="en-US" altLang="zh-CN" sz="1600" dirty="0"/>
              <a:t>Crazy Stone</a:t>
            </a:r>
            <a:r>
              <a:rPr lang="zh-CN" altLang="en-US" sz="1600" dirty="0"/>
              <a:t>、</a:t>
            </a:r>
            <a:r>
              <a:rPr lang="en-US" altLang="zh-CN" sz="1600" dirty="0"/>
              <a:t>Zen</a:t>
            </a:r>
            <a:r>
              <a:rPr lang="zh-CN" altLang="en-US" sz="1600" dirty="0"/>
              <a:t>、</a:t>
            </a:r>
            <a:r>
              <a:rPr lang="en-US" altLang="zh-CN" sz="1600" dirty="0"/>
              <a:t>Silver Star</a:t>
            </a:r>
            <a:r>
              <a:rPr lang="zh-CN" altLang="en-US" sz="1600" dirty="0"/>
              <a:t>等，但是这些专家系统均不能战胜顶尖的人类棋手。围棋的规则虽然简单，但是下法却非常复杂，如果加上打劫（围棋术语），则局面将更加复杂；据统计，围棋盘上可能形成的局面高达</a:t>
            </a:r>
            <a:r>
              <a:rPr lang="en-US" altLang="zh-CN" sz="1600" dirty="0"/>
              <a:t>3361</a:t>
            </a:r>
            <a:r>
              <a:rPr lang="zh-CN" altLang="en-US" sz="1600" dirty="0"/>
              <a:t>，比目前宇宙中所有原子数（</a:t>
            </a:r>
            <a:r>
              <a:rPr lang="en-US" altLang="zh-CN" sz="1600" dirty="0"/>
              <a:t>1080</a:t>
            </a:r>
            <a:r>
              <a:rPr lang="zh-CN" altLang="en-US" sz="1600" dirty="0"/>
              <a:t>）都多。以目前超级计算机的计算能力及人工智能的发展水平还远远不能穷举围棋的所有可能性。</a:t>
            </a:r>
            <a:r>
              <a:rPr lang="en-US" altLang="zh-CN" sz="1600" dirty="0" err="1"/>
              <a:t>AlphaGo</a:t>
            </a:r>
            <a:r>
              <a:rPr lang="zh-CN" altLang="en-US" sz="1600" dirty="0"/>
              <a:t>的出现，则完全突破了这一局面。</a:t>
            </a:r>
            <a:r>
              <a:rPr lang="en-US" altLang="zh-CN" sz="1600" dirty="0" err="1"/>
              <a:t>AlphaGo</a:t>
            </a:r>
            <a:r>
              <a:rPr lang="zh-CN" altLang="en-US" sz="1600" dirty="0"/>
              <a:t>是由</a:t>
            </a:r>
            <a:r>
              <a:rPr lang="en-US" altLang="zh-CN" sz="1600" dirty="0"/>
              <a:t>Google</a:t>
            </a:r>
            <a:r>
              <a:rPr lang="zh-CN" altLang="en-US" sz="1600" dirty="0"/>
              <a:t>旗下的</a:t>
            </a:r>
            <a:r>
              <a:rPr lang="en-US" altLang="zh-CN" sz="1600" dirty="0"/>
              <a:t>DeepMind</a:t>
            </a:r>
            <a:r>
              <a:rPr lang="zh-CN" altLang="en-US" sz="1600" dirty="0"/>
              <a:t>公司研发的围棋对弈专家系统。</a:t>
            </a:r>
            <a:r>
              <a:rPr lang="en-US" altLang="zh-CN" sz="1600" dirty="0"/>
              <a:t>2015</a:t>
            </a:r>
            <a:r>
              <a:rPr lang="zh-CN" altLang="en-US" sz="1600" dirty="0"/>
              <a:t>年</a:t>
            </a:r>
            <a:r>
              <a:rPr lang="en-US" altLang="zh-CN" sz="1600" dirty="0"/>
              <a:t>10</a:t>
            </a:r>
            <a:r>
              <a:rPr lang="zh-CN" altLang="en-US" sz="1600" dirty="0"/>
              <a:t>月，</a:t>
            </a:r>
            <a:r>
              <a:rPr lang="en-US" altLang="zh-CN" sz="1600" dirty="0" err="1"/>
              <a:t>AlphaGo</a:t>
            </a:r>
            <a:r>
              <a:rPr lang="zh-CN" altLang="en-US" sz="1600" dirty="0"/>
              <a:t>以</a:t>
            </a:r>
            <a:r>
              <a:rPr lang="en-US" altLang="zh-CN" sz="1600" dirty="0"/>
              <a:t>5:0</a:t>
            </a:r>
            <a:r>
              <a:rPr lang="zh-CN" altLang="en-US" sz="1600" dirty="0"/>
              <a:t>的战绩击败了欧洲围棋冠军樊麾二段；</a:t>
            </a:r>
            <a:r>
              <a:rPr lang="en-US" altLang="zh-CN" sz="1600" dirty="0"/>
              <a:t>2016</a:t>
            </a:r>
            <a:r>
              <a:rPr lang="zh-CN" altLang="en-US" sz="1600" dirty="0"/>
              <a:t>年</a:t>
            </a:r>
            <a:r>
              <a:rPr lang="en-US" altLang="zh-CN" sz="1600" dirty="0"/>
              <a:t>3</a:t>
            </a:r>
            <a:r>
              <a:rPr lang="zh-CN" altLang="en-US" sz="1600" dirty="0"/>
              <a:t>月，又以</a:t>
            </a:r>
            <a:r>
              <a:rPr lang="en-US" altLang="zh-CN" sz="1600" dirty="0"/>
              <a:t>4:1</a:t>
            </a:r>
            <a:r>
              <a:rPr lang="zh-CN" altLang="en-US" sz="1600" dirty="0"/>
              <a:t>的战绩击败了拥有</a:t>
            </a:r>
            <a:r>
              <a:rPr lang="en-US" altLang="zh-CN" sz="1600" dirty="0"/>
              <a:t>14</a:t>
            </a:r>
            <a:r>
              <a:rPr lang="zh-CN" altLang="en-US" sz="1600" dirty="0"/>
              <a:t>个世界围棋冠军头衔的李世石九段，震惊了全世界。可以说，这是一次人工智能的巨大胜利。</a:t>
            </a:r>
            <a:endParaRPr lang="zh-CN" alt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2" y="1169836"/>
              <a:ext cx="1798227" cy="523220"/>
            </a:xfrm>
            <a:prstGeom prst="rect">
              <a:avLst/>
            </a:prstGeom>
            <a:noFill/>
          </p:spPr>
          <p:txBody>
            <a:bodyPr wrap="none" rtlCol="0">
              <a:spAutoFit/>
            </a:bodyPr>
            <a:lstStyle/>
            <a:p>
              <a:pPr algn="ctr"/>
              <a:r>
                <a:rPr lang="zh-CN" altLang="en-US" sz="2800" dirty="0" smtClean="0">
                  <a:solidFill>
                    <a:schemeClr val="accent4"/>
                  </a:solidFill>
                </a:rPr>
                <a:t>第十章　人机协同系统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523722" cy="415498"/>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人机协同系统概述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310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运行机制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3310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智能迁移</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28328"/>
            <a:ext cx="5693399" cy="424801"/>
            <a:chOff x="1807265" y="3866296"/>
            <a:chExt cx="5693399" cy="424801"/>
          </a:xfrm>
          <a:solidFill>
            <a:srgbClr val="3D89BC"/>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715770" cy="41402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10.4</a:t>
              </a:r>
              <a:r>
                <a:rPr lang="zh-CN" altLang="en-US" sz="2100" spc="225" dirty="0" smtClean="0">
                  <a:solidFill>
                    <a:schemeClr val="bg1"/>
                  </a:solidFill>
                  <a:latin typeface="微软雅黑" panose="020B0503020204020204" pitchFamily="34" charset="-122"/>
                  <a:ea typeface="微软雅黑" panose="020B0503020204020204" pitchFamily="34" charset="-122"/>
                </a:rPr>
                <a:t>　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773430" cy="414020"/>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527810" cy="414020"/>
          </a:xfrm>
          <a:prstGeom prst="rect">
            <a:avLst/>
          </a:prstGeom>
          <a:noFill/>
        </p:spPr>
        <p:txBody>
          <a:bodyPr wrap="none" rtlCol="0">
            <a:spAutoFit/>
          </a:bodyPr>
          <a:lstStyle/>
          <a:p>
            <a:r>
              <a:rPr lang="en-US" altLang="zh-CN" sz="2100" spc="225" dirty="0" smtClean="0">
                <a:solidFill>
                  <a:prstClr val="white"/>
                </a:solidFill>
              </a:rPr>
              <a:t>10.4 </a:t>
            </a:r>
            <a:r>
              <a:rPr lang="zh-CN" altLang="en-US" sz="2100" spc="225" dirty="0" smtClean="0">
                <a:solidFill>
                  <a:prstClr val="white"/>
                </a:solidFill>
              </a:rPr>
              <a:t>案例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00282" y="1808915"/>
            <a:ext cx="7943436" cy="32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t>案例背景：</a:t>
            </a:r>
            <a:endParaRPr lang="zh-CN" altLang="en-US" sz="1600" dirty="0" smtClean="0"/>
          </a:p>
          <a:p>
            <a:r>
              <a:rPr lang="zh-CN" altLang="en-US" sz="1600" dirty="0" smtClean="0"/>
              <a:t>      与</a:t>
            </a:r>
            <a:r>
              <a:rPr lang="zh-CN" altLang="en-US" sz="1600" dirty="0"/>
              <a:t>跨国公司大陆集团的合作是该行业中绝佳的转型案例。作为汽车领域的龙头企业，大陆集团是迄今为止自动化程度最高的制造商，并率先向工业 </a:t>
            </a:r>
            <a:r>
              <a:rPr lang="en-US" altLang="zh-CN" sz="1600" dirty="0"/>
              <a:t>4.0 </a:t>
            </a:r>
            <a:r>
              <a:rPr lang="zh-CN" altLang="en-US" sz="1600" dirty="0"/>
              <a:t>迈进。在 </a:t>
            </a:r>
            <a:r>
              <a:rPr lang="en-US" altLang="zh-CN" sz="1600" dirty="0"/>
              <a:t>2016 </a:t>
            </a:r>
            <a:r>
              <a:rPr lang="zh-CN" altLang="en-US" sz="1600" dirty="0"/>
              <a:t>年，该公司决定购买多台</a:t>
            </a:r>
            <a:r>
              <a:rPr lang="en-US" altLang="zh-CN" sz="1600" dirty="0"/>
              <a:t>UR10</a:t>
            </a:r>
            <a:r>
              <a:rPr lang="zh-CN" altLang="en-US" sz="1600" dirty="0"/>
              <a:t>协作机器人，进行</a:t>
            </a:r>
            <a:r>
              <a:rPr lang="en-US" altLang="zh-CN" sz="1600" dirty="0"/>
              <a:t>PCB</a:t>
            </a:r>
            <a:r>
              <a:rPr lang="zh-CN" altLang="en-US" sz="1600" dirty="0"/>
              <a:t>板的自动化制造和加工，与手动操作相比，转换时间缩短了</a:t>
            </a:r>
            <a:r>
              <a:rPr lang="en-US" altLang="zh-CN" sz="1600" dirty="0"/>
              <a:t>50%</a:t>
            </a:r>
            <a:r>
              <a:rPr lang="zh-CN" altLang="en-US" sz="1600" dirty="0"/>
              <a:t>（从</a:t>
            </a:r>
            <a:r>
              <a:rPr lang="en-US" altLang="zh-CN" sz="1600" dirty="0"/>
              <a:t>40</a:t>
            </a:r>
            <a:r>
              <a:rPr lang="zh-CN" altLang="en-US" sz="1600" dirty="0"/>
              <a:t>分钟缩短到</a:t>
            </a:r>
            <a:r>
              <a:rPr lang="en-US" altLang="zh-CN" sz="1600" dirty="0"/>
              <a:t>20</a:t>
            </a:r>
            <a:r>
              <a:rPr lang="zh-CN" altLang="en-US" sz="1600" dirty="0"/>
              <a:t>分钟）。</a:t>
            </a:r>
            <a:endParaRPr lang="zh-CN" altLang="en-US" sz="1600" dirty="0"/>
          </a:p>
          <a:p>
            <a:r>
              <a:rPr lang="zh-CN" altLang="en-US" sz="1600" dirty="0" smtClean="0"/>
              <a:t>      作为</a:t>
            </a:r>
            <a:r>
              <a:rPr lang="zh-CN" altLang="en-US" sz="1600" dirty="0"/>
              <a:t>一家不断成长的公司，大陆集团在汽车行业拥有</a:t>
            </a:r>
            <a:r>
              <a:rPr lang="en-US" altLang="zh-CN" sz="1600" dirty="0"/>
              <a:t>25</a:t>
            </a:r>
            <a:r>
              <a:rPr lang="zh-CN" altLang="en-US" sz="1600" dirty="0"/>
              <a:t>年的历史，并一直专注于创新，并因此在与其他顶级公司的竞争中赢得了许多重要项目。西班牙大陆汽车的工厂经理 </a:t>
            </a:r>
            <a:r>
              <a:rPr lang="en-US" altLang="zh-CN" sz="1600" dirty="0"/>
              <a:t>Cyril </a:t>
            </a:r>
            <a:r>
              <a:rPr lang="en-US" altLang="zh-CN" sz="1600" dirty="0" err="1"/>
              <a:t>Hogard</a:t>
            </a:r>
            <a:r>
              <a:rPr lang="en-US" altLang="zh-CN" sz="1600" dirty="0"/>
              <a:t> </a:t>
            </a:r>
            <a:r>
              <a:rPr lang="zh-CN" altLang="en-US" sz="1600" dirty="0"/>
              <a:t>谈起引入</a:t>
            </a:r>
            <a:r>
              <a:rPr lang="en-US" altLang="zh-CN" sz="1600" dirty="0"/>
              <a:t>UR</a:t>
            </a:r>
            <a:r>
              <a:rPr lang="zh-CN" altLang="en-US" sz="1600" dirty="0"/>
              <a:t>协作机器人的初衷时表示：公司在行业竞争激烈的背景下运营，主要挑战之一是提高生产率。两年前第一次听说协作机器人时，他立即确信，协作机器人将凭借其集成简便、维护成本低和能提高生产力的优势，成为大陆汽车在工业 </a:t>
            </a:r>
            <a:r>
              <a:rPr lang="en-US" altLang="zh-CN" sz="1600" dirty="0"/>
              <a:t>4.0 </a:t>
            </a:r>
            <a:r>
              <a:rPr lang="zh-CN" altLang="en-US" sz="1600" dirty="0"/>
              <a:t>中发展的基石。</a:t>
            </a:r>
            <a:endParaRPr lang="zh-CN" alt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527810" cy="414020"/>
          </a:xfrm>
          <a:prstGeom prst="rect">
            <a:avLst/>
          </a:prstGeom>
          <a:noFill/>
        </p:spPr>
        <p:txBody>
          <a:bodyPr wrap="none" rtlCol="0">
            <a:spAutoFit/>
          </a:bodyPr>
          <a:lstStyle/>
          <a:p>
            <a:r>
              <a:rPr lang="en-US" altLang="zh-CN" sz="2100" spc="225" dirty="0" smtClean="0">
                <a:solidFill>
                  <a:prstClr val="white"/>
                </a:solidFill>
              </a:rPr>
              <a:t>10.4 </a:t>
            </a:r>
            <a:r>
              <a:rPr lang="zh-CN" altLang="en-US" sz="2100" spc="225" dirty="0" smtClean="0">
                <a:solidFill>
                  <a:prstClr val="white"/>
                </a:solidFill>
              </a:rPr>
              <a:t>案例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00282" y="1718744"/>
            <a:ext cx="7943436" cy="34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t>解决方案：      </a:t>
            </a:r>
            <a:endParaRPr lang="zh-CN" altLang="en-US" sz="1600" dirty="0" smtClean="0"/>
          </a:p>
          <a:p>
            <a:r>
              <a:rPr lang="zh-CN" altLang="en-US" sz="1600" dirty="0" smtClean="0"/>
              <a:t>      西班牙大陆汽车公司</a:t>
            </a:r>
            <a:r>
              <a:rPr lang="zh-CN" altLang="en-US" sz="1600" dirty="0"/>
              <a:t>选择优傲机器人，在制造过程中执行</a:t>
            </a:r>
            <a:r>
              <a:rPr lang="en-US" altLang="zh-CN" sz="1600" dirty="0"/>
              <a:t>PCB</a:t>
            </a:r>
            <a:r>
              <a:rPr lang="zh-CN" altLang="en-US" sz="1600" dirty="0"/>
              <a:t>板和组件的上下料及检测任务，这是一项单调和重复的任务，同时需要高度精确。</a:t>
            </a:r>
            <a:endParaRPr lang="zh-CN" altLang="en-US" sz="1600" dirty="0"/>
          </a:p>
          <a:p>
            <a:r>
              <a:rPr lang="zh-CN" altLang="en-US" sz="1600" dirty="0" smtClean="0"/>
              <a:t>      项目</a:t>
            </a:r>
            <a:r>
              <a:rPr lang="zh-CN" altLang="en-US" sz="1600" dirty="0"/>
              <a:t>初期，大陆汽车安装了两台</a:t>
            </a:r>
            <a:r>
              <a:rPr lang="en-US" altLang="zh-CN" sz="1600" dirty="0"/>
              <a:t>UR10</a:t>
            </a:r>
            <a:r>
              <a:rPr lang="zh-CN" altLang="en-US" sz="1600" dirty="0"/>
              <a:t>机器人用于装卸</a:t>
            </a:r>
            <a:r>
              <a:rPr lang="en-US" altLang="zh-CN" sz="1600" dirty="0"/>
              <a:t>PCB</a:t>
            </a:r>
            <a:r>
              <a:rPr lang="zh-CN" altLang="en-US" sz="1600" dirty="0"/>
              <a:t>板和组件装配。目前已增加到</a:t>
            </a:r>
            <a:r>
              <a:rPr lang="en-US" altLang="zh-CN" sz="1600" dirty="0"/>
              <a:t>6</a:t>
            </a:r>
            <a:r>
              <a:rPr lang="zh-CN" altLang="en-US" sz="1600" dirty="0"/>
              <a:t>台</a:t>
            </a:r>
            <a:r>
              <a:rPr lang="en-US" altLang="zh-CN" sz="1600" dirty="0"/>
              <a:t>UR10</a:t>
            </a:r>
            <a:r>
              <a:rPr lang="zh-CN" altLang="en-US" sz="1600" dirty="0"/>
              <a:t>协作机器人，另有</a:t>
            </a:r>
            <a:r>
              <a:rPr lang="en-US" altLang="zh-CN" sz="1600" dirty="0"/>
              <a:t>3</a:t>
            </a:r>
            <a:r>
              <a:rPr lang="zh-CN" altLang="en-US" sz="1600" dirty="0"/>
              <a:t>个</a:t>
            </a:r>
            <a:r>
              <a:rPr lang="en-US" altLang="zh-CN" sz="1600" dirty="0"/>
              <a:t>UR10</a:t>
            </a:r>
            <a:r>
              <a:rPr lang="zh-CN" altLang="en-US" sz="1600" dirty="0"/>
              <a:t>项目正在进行中。</a:t>
            </a:r>
            <a:endParaRPr lang="zh-CN" altLang="en-US" sz="1600" dirty="0"/>
          </a:p>
          <a:p>
            <a:r>
              <a:rPr lang="zh-CN" altLang="en-US" sz="1600" dirty="0" smtClean="0"/>
              <a:t>      大陆</a:t>
            </a:r>
            <a:r>
              <a:rPr lang="zh-CN" altLang="en-US" sz="1600" dirty="0"/>
              <a:t>汽车的工程师们积极地投入到项目开发中，当开始第一个项目时大家知道这意味着大陆汽车正在使用具有更现代机器人理念的协作型机器人从事开创性的技术工作，也预示着以自动化和工业物联网（</a:t>
            </a:r>
            <a:r>
              <a:rPr lang="en-US" altLang="zh-CN" sz="1600" dirty="0"/>
              <a:t>IIOT</a:t>
            </a:r>
            <a:r>
              <a:rPr lang="zh-CN" altLang="en-US" sz="1600" dirty="0"/>
              <a:t>）为核心的智能工厂的出现。</a:t>
            </a:r>
            <a:endParaRPr lang="zh-CN" altLang="en-US" sz="1600" dirty="0"/>
          </a:p>
          <a:p>
            <a:r>
              <a:rPr lang="zh-CN" altLang="en-US" sz="1600" dirty="0" smtClean="0"/>
              <a:t>      负责</a:t>
            </a:r>
            <a:r>
              <a:rPr lang="en-US" altLang="zh-CN" sz="1600" dirty="0"/>
              <a:t>UR</a:t>
            </a:r>
            <a:r>
              <a:rPr lang="zh-CN" altLang="en-US" sz="1600" dirty="0"/>
              <a:t>机器人应用的是工程师 </a:t>
            </a:r>
            <a:r>
              <a:rPr lang="en-US" altLang="zh-CN" sz="1600" dirty="0"/>
              <a:t>Víctor </a:t>
            </a:r>
            <a:r>
              <a:rPr lang="en-US" altLang="zh-CN" sz="1600" dirty="0" err="1"/>
              <a:t>Cantón</a:t>
            </a:r>
            <a:r>
              <a:rPr lang="zh-CN" altLang="en-US" sz="1600" dirty="0"/>
              <a:t>，尽管之前并没有机器人技术方面的经验，他仍然接受了挑战。在几个星期内，他就理解了</a:t>
            </a:r>
            <a:r>
              <a:rPr lang="en-US" altLang="zh-CN" sz="1600" dirty="0"/>
              <a:t>UR</a:t>
            </a:r>
            <a:r>
              <a:rPr lang="zh-CN" altLang="en-US" sz="1600" dirty="0"/>
              <a:t>协作机器人的基础知识，并能够开始编程。项目的早期阶段，在实验室内已经使用一台优傲机器人进行测试、节拍计算和运动路径的规划，为简化和加快现场实施做准备</a:t>
            </a:r>
            <a:r>
              <a:rPr lang="zh-CN" altLang="en-US" sz="1600" dirty="0" smtClean="0"/>
              <a:t>。</a:t>
            </a:r>
            <a:endParaRPr lang="zh-CN" alt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527810" cy="414020"/>
          </a:xfrm>
          <a:prstGeom prst="rect">
            <a:avLst/>
          </a:prstGeom>
          <a:noFill/>
        </p:spPr>
        <p:txBody>
          <a:bodyPr wrap="none" rtlCol="0">
            <a:spAutoFit/>
          </a:bodyPr>
          <a:lstStyle/>
          <a:p>
            <a:r>
              <a:rPr lang="en-US" altLang="zh-CN" sz="2100" spc="225" dirty="0" smtClean="0">
                <a:solidFill>
                  <a:prstClr val="white"/>
                </a:solidFill>
              </a:rPr>
              <a:t>10.4 </a:t>
            </a:r>
            <a:r>
              <a:rPr lang="zh-CN" altLang="en-US" sz="2100" spc="225" dirty="0" smtClean="0">
                <a:solidFill>
                  <a:prstClr val="white"/>
                </a:solidFill>
              </a:rPr>
              <a:t>案例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00282" y="1448869"/>
            <a:ext cx="7943436" cy="39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优点：</a:t>
            </a:r>
            <a:endParaRPr lang="zh-CN" altLang="en-US" sz="1600" dirty="0" smtClean="0"/>
          </a:p>
          <a:p>
            <a:r>
              <a:rPr lang="zh-CN" altLang="en-US" sz="1600" dirty="0" smtClean="0"/>
              <a:t>      大陆</a:t>
            </a:r>
            <a:r>
              <a:rPr lang="zh-CN" altLang="en-US" sz="1600" dirty="0"/>
              <a:t>集团的团队对于</a:t>
            </a:r>
            <a:r>
              <a:rPr lang="en-US" altLang="zh-CN" sz="1600" dirty="0"/>
              <a:t>UR</a:t>
            </a:r>
            <a:r>
              <a:rPr lang="zh-CN" altLang="en-US" sz="1600" dirty="0"/>
              <a:t>协作机器人在其生产线上的使用结果非常满意，产品优势在操作过程中显露无遗。</a:t>
            </a:r>
            <a:endParaRPr lang="zh-CN" altLang="en-US" sz="1600" dirty="0"/>
          </a:p>
          <a:p>
            <a:r>
              <a:rPr lang="zh-CN" altLang="en-US" sz="1600" dirty="0" smtClean="0"/>
              <a:t>      （</a:t>
            </a:r>
            <a:r>
              <a:rPr lang="en-US" altLang="zh-CN" sz="1600" dirty="0"/>
              <a:t>1</a:t>
            </a:r>
            <a:r>
              <a:rPr lang="zh-CN" altLang="en-US" sz="1600" dirty="0"/>
              <a:t>）控制及灵活性：编程非常简单；所有的电子设备和机器人控制器被集成在中央控制器中，使它们在不需要外部专家的帮助下就可以重新编程。</a:t>
            </a:r>
            <a:endParaRPr lang="zh-CN" altLang="en-US" sz="1600" dirty="0"/>
          </a:p>
          <a:p>
            <a:r>
              <a:rPr lang="zh-CN" altLang="en-US" sz="1600" dirty="0" smtClean="0"/>
              <a:t>      （</a:t>
            </a:r>
            <a:r>
              <a:rPr lang="en-US" altLang="zh-CN" sz="1600" dirty="0"/>
              <a:t>2</a:t>
            </a:r>
            <a:r>
              <a:rPr lang="zh-CN" altLang="en-US" sz="1600" dirty="0"/>
              <a:t>）减少团队负担：协作机器人的到来意味着操作员的角色改变，操作员不再需要执行繁复的工作任务，如将组件从一个工作站移动到下一个工作站。他们现在可以专注于提高生产的技能任务。</a:t>
            </a:r>
            <a:endParaRPr lang="zh-CN" altLang="en-US" sz="1600" dirty="0"/>
          </a:p>
          <a:p>
            <a:r>
              <a:rPr lang="zh-CN" altLang="en-US" sz="1600" dirty="0" smtClean="0"/>
              <a:t>      （</a:t>
            </a:r>
            <a:r>
              <a:rPr lang="en-US" altLang="zh-CN" sz="1600" dirty="0"/>
              <a:t>3</a:t>
            </a:r>
            <a:r>
              <a:rPr lang="zh-CN" altLang="en-US" sz="1600" dirty="0"/>
              <a:t>）降低成本：大陆集团在车间内实现自动化移动零部件，与手动操作相比，将转换时间缩短了 </a:t>
            </a:r>
            <a:r>
              <a:rPr lang="en-US" altLang="zh-CN" sz="1600" dirty="0"/>
              <a:t>50%</a:t>
            </a:r>
            <a:r>
              <a:rPr lang="zh-CN" altLang="en-US" sz="1600" dirty="0"/>
              <a:t>（从</a:t>
            </a:r>
            <a:r>
              <a:rPr lang="en-US" altLang="zh-CN" sz="1600" dirty="0"/>
              <a:t>40</a:t>
            </a:r>
            <a:r>
              <a:rPr lang="zh-CN" altLang="en-US" sz="1600" dirty="0"/>
              <a:t>分钟缩短到</a:t>
            </a:r>
            <a:r>
              <a:rPr lang="en-US" altLang="zh-CN" sz="1600" dirty="0"/>
              <a:t>20</a:t>
            </a:r>
            <a:r>
              <a:rPr lang="zh-CN" altLang="en-US" sz="1600" dirty="0"/>
              <a:t>分钟），降低了运营成本。</a:t>
            </a:r>
            <a:endParaRPr lang="zh-CN" altLang="en-US" sz="1600" dirty="0"/>
          </a:p>
          <a:p>
            <a:r>
              <a:rPr lang="zh-CN" altLang="en-US" sz="1600" dirty="0" smtClean="0"/>
              <a:t>      （</a:t>
            </a:r>
            <a:r>
              <a:rPr lang="en-US" altLang="zh-CN" sz="1600" dirty="0"/>
              <a:t>4</a:t>
            </a:r>
            <a:r>
              <a:rPr lang="zh-CN" altLang="en-US" sz="1600" dirty="0"/>
              <a:t>）安全：大陆集团的团队对于协作机器人相关的安全措施非常满意。例如，操作者可以在任何时间进入单元，并且当操作者靠近机器人时，机器人由于附加传感器停止而立即停止操作。</a:t>
            </a:r>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2" y="1169836"/>
              <a:ext cx="1798227" cy="523220"/>
            </a:xfrm>
            <a:prstGeom prst="rect">
              <a:avLst/>
            </a:prstGeom>
            <a:noFill/>
          </p:spPr>
          <p:txBody>
            <a:bodyPr wrap="none" rtlCol="0">
              <a:spAutoFit/>
            </a:bodyPr>
            <a:lstStyle/>
            <a:p>
              <a:pPr algn="ctr"/>
              <a:r>
                <a:rPr lang="zh-CN" altLang="en-US" sz="2800" dirty="0" smtClean="0">
                  <a:solidFill>
                    <a:schemeClr val="accent4"/>
                  </a:solidFill>
                </a:rPr>
                <a:t>第十章　人机协同系统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523722" cy="415498"/>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人机协同系统概述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310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运行机制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3310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智能迁移</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71577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24336"/>
            <a:ext cx="5693399" cy="424800"/>
            <a:chOff x="1807265" y="3866296"/>
            <a:chExt cx="5693399" cy="394200"/>
          </a:xfrm>
          <a:solidFill>
            <a:srgbClr val="3D89BC"/>
          </a:solidFill>
        </p:grpSpPr>
        <p:sp>
          <p:nvSpPr>
            <p:cNvPr id="45" name="圆角矩形 44"/>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773430" cy="360000"/>
            </a:xfrm>
            <a:prstGeom prst="rect">
              <a:avLst/>
            </a:prstGeom>
            <a:grpFill/>
          </p:spPr>
          <p:txBody>
            <a:bodyPr wrap="square">
              <a:spAutoFit/>
            </a:bodyPr>
            <a:lstStyle/>
            <a:p>
              <a:r>
                <a:rPr lang="zh-CN" sz="2100" spc="225" dirty="0" smtClean="0">
                  <a:solidFill>
                    <a:schemeClr val="bg1"/>
                  </a:solidFill>
                  <a:latin typeface="微软雅黑" panose="020B0503020204020204" pitchFamily="34" charset="-122"/>
                  <a:ea typeface="微软雅黑" panose="020B0503020204020204" pitchFamily="34" charset="-122"/>
                </a:rPr>
                <a:t>习题</a:t>
              </a:r>
              <a:endParaRPr lang="zh-CN" sz="2100" spc="225"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2160000"/>
            <a:ext cx="8648700" cy="1419860"/>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1．什么是人机协同系统？</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2．人机协同系统和无人机系统的区别与联系是什么？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3．简述人机协同系统的智能迁移过程。</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4．简述人机协同系统运行机制的步骤。</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2" y="1169836"/>
              <a:ext cx="1798227" cy="523220"/>
            </a:xfrm>
            <a:prstGeom prst="rect">
              <a:avLst/>
            </a:prstGeom>
            <a:noFill/>
          </p:spPr>
          <p:txBody>
            <a:bodyPr wrap="none" rtlCol="0">
              <a:spAutoFit/>
            </a:bodyPr>
            <a:lstStyle/>
            <a:p>
              <a:pPr algn="ctr"/>
              <a:r>
                <a:rPr lang="zh-CN" altLang="en-US" sz="2800" dirty="0" smtClean="0">
                  <a:solidFill>
                    <a:schemeClr val="accent4"/>
                  </a:solidFill>
                </a:rPr>
                <a:t>第十章　人机协同系统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523722"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人机协同系统概述</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310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运行机制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3310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智能迁移</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71577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773430" cy="414020"/>
            </a:xfrm>
            <a:prstGeom prst="rect">
              <a:avLst/>
            </a:prstGeom>
          </p:spPr>
          <p:txBody>
            <a:bodyPr wrap="squar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rPr>
              <a:t>10.1 </a:t>
            </a:r>
            <a:r>
              <a:rPr lang="zh-CN" altLang="en-US" sz="2100" spc="225" dirty="0" smtClean="0">
                <a:solidFill>
                  <a:prstClr val="white"/>
                </a:solidFill>
              </a:rPr>
              <a:t>人机协同系统概述</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63302" y="1622786"/>
            <a:ext cx="7524238" cy="23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人</a:t>
            </a:r>
            <a:r>
              <a:rPr lang="zh-CN" altLang="en-US" sz="1600" dirty="0"/>
              <a:t>机协同系统又称为人机结合系统</a:t>
            </a:r>
            <a:r>
              <a:rPr lang="en-US" altLang="zh-CN" sz="1600" dirty="0"/>
              <a:t>( Human</a:t>
            </a:r>
            <a:r>
              <a:rPr lang="zh-CN" altLang="en-US" sz="1600" dirty="0"/>
              <a:t>－</a:t>
            </a:r>
            <a:r>
              <a:rPr lang="en-US" altLang="zh-CN" sz="1600" dirty="0"/>
              <a:t>Computer Associative Systems) </a:t>
            </a:r>
            <a:r>
              <a:rPr lang="zh-CN" altLang="en-US" sz="1600" dirty="0"/>
              <a:t>、人机整合系统</a:t>
            </a:r>
            <a:r>
              <a:rPr lang="en-US" altLang="zh-CN" sz="1600" dirty="0"/>
              <a:t>( Human</a:t>
            </a:r>
            <a:r>
              <a:rPr lang="zh-CN" altLang="en-US" sz="1600" dirty="0"/>
              <a:t>－</a:t>
            </a:r>
            <a:r>
              <a:rPr lang="en-US" altLang="zh-CN" sz="1600" dirty="0"/>
              <a:t>Computer Integrated Systems)</a:t>
            </a:r>
            <a:r>
              <a:rPr lang="zh-CN" altLang="en-US" sz="1600" dirty="0"/>
              <a:t>。通常认为，人机协同系统是由人和计算机（含嵌入式控制系统）共同组成的一个系统，其中计算机主要负责处理大量的数据计算以及部分推理工作</a:t>
            </a:r>
            <a:r>
              <a:rPr lang="en-US" altLang="zh-CN" sz="1600" dirty="0"/>
              <a:t>(</a:t>
            </a:r>
            <a:r>
              <a:rPr lang="zh-CN" altLang="en-US" sz="1600" dirty="0"/>
              <a:t>例如演绎推理、归纳推理、类比推理等</a:t>
            </a:r>
            <a:r>
              <a:rPr lang="en-US" altLang="zh-CN" sz="1600" dirty="0"/>
              <a:t>)</a:t>
            </a:r>
            <a:r>
              <a:rPr lang="zh-CN" altLang="en-US" sz="1600" dirty="0"/>
              <a:t>，在计算力不够的部分，比如选择、决策以及评价等工作，则需要由人来负责，从而充分发挥出人的灵活性与创造性，人与计算机相互协同，密切协作，可以更为高效地处理各种复杂的问题。</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1730375" cy="337185"/>
          </a:xfrm>
          <a:prstGeom prst="rect">
            <a:avLst/>
          </a:prstGeom>
        </p:spPr>
        <p:txBody>
          <a:bodyPr wrap="none">
            <a:spAutoFit/>
          </a:bodyPr>
          <a:p>
            <a:r>
              <a:rPr lang="en-US" altLang="zh-CN" sz="1600" b="1" dirty="0" smtClean="0">
                <a:solidFill>
                  <a:srgbClr val="3D89BC"/>
                </a:solidFill>
              </a:rPr>
              <a:t>1</a:t>
            </a:r>
            <a:r>
              <a:rPr lang="zh-CN" altLang="zh-CN" sz="1600" b="1" dirty="0" smtClean="0">
                <a:solidFill>
                  <a:srgbClr val="3D89BC"/>
                </a:solidFill>
              </a:rPr>
              <a:t>．智能系统概述</a:t>
            </a:r>
            <a:endParaRPr lang="zh-CN" altLang="zh-CN" sz="1600" b="1" dirty="0">
              <a:solidFill>
                <a:srgbClr val="3D89BC"/>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737235"/>
          </a:xfrm>
          <a:prstGeom prst="rect">
            <a:avLst/>
          </a:prstGeom>
          <a:noFill/>
        </p:spPr>
        <p:txBody>
          <a:bodyPr wrap="none" rtlCol="0">
            <a:spAutoFit/>
          </a:bodyPr>
          <a:lstStyle/>
          <a:p>
            <a:pPr algn="l"/>
            <a:r>
              <a:rPr lang="en-US" altLang="zh-CN" sz="2100" spc="225" dirty="0" smtClean="0">
                <a:solidFill>
                  <a:prstClr val="white"/>
                </a:solidFill>
                <a:sym typeface="+mn-ea"/>
              </a:rPr>
              <a:t>10.1 </a:t>
            </a:r>
            <a:r>
              <a:rPr lang="zh-CN" altLang="en-US" sz="2100" spc="225" dirty="0" smtClean="0">
                <a:solidFill>
                  <a:prstClr val="white"/>
                </a:solidFill>
                <a:sym typeface="+mn-ea"/>
              </a:rPr>
              <a:t>人机协同系统概述</a:t>
            </a:r>
            <a:endParaRPr lang="zh-CN" altLang="en-US" sz="2100" spc="225" dirty="0" smtClean="0">
              <a:solidFill>
                <a:prstClr val="white"/>
              </a:solidFill>
            </a:endParaRPr>
          </a:p>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26026" y="1622787"/>
            <a:ext cx="7598979" cy="30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在</a:t>
            </a:r>
            <a:r>
              <a:rPr lang="zh-CN" altLang="en-US" sz="1600" dirty="0"/>
              <a:t>国内，已经有不少学者和专家对人机协同系统</a:t>
            </a:r>
            <a:r>
              <a:rPr lang="en-US" altLang="zh-CN" sz="1600" dirty="0"/>
              <a:t>(</a:t>
            </a:r>
            <a:r>
              <a:rPr lang="zh-CN" altLang="en-US" sz="1600" dirty="0"/>
              <a:t>或人机结合系统</a:t>
            </a:r>
            <a:r>
              <a:rPr lang="en-US" altLang="zh-CN" sz="1600" dirty="0"/>
              <a:t>)</a:t>
            </a:r>
            <a:r>
              <a:rPr lang="zh-CN" altLang="en-US" sz="1600" dirty="0"/>
              <a:t>进行了研究。</a:t>
            </a:r>
            <a:r>
              <a:rPr lang="en-US" altLang="zh-CN" sz="1600" dirty="0"/>
              <a:t>1984</a:t>
            </a:r>
            <a:r>
              <a:rPr lang="zh-CN" altLang="en-US" sz="1600" dirty="0"/>
              <a:t>年，张守刚、刘海波在讨论机器求解问题时就已经提出，在机器推理和求解问题的过程中，必须由人来参与。如何将问题形式化，如何将推理规则及程序放到机器中，以及如何解决机器在求解问题时遇到的难题，都需要人来处理。“机器求解问题，实际上是人、机求解问题系统。人的智能加上物化的智能、机器智能所构成的人、智能机系统将是今后智能系统发展的一个重要方向。”</a:t>
            </a:r>
            <a:r>
              <a:rPr lang="en-US" altLang="zh-CN" sz="1600" dirty="0"/>
              <a:t>[2] 1988</a:t>
            </a:r>
            <a:r>
              <a:rPr lang="zh-CN" altLang="en-US" sz="1600" dirty="0"/>
              <a:t>年，马希文提出了人与机器结合的观点，人利用机器，机器辅助人，共同完成一项复杂的工作。</a:t>
            </a:r>
            <a:r>
              <a:rPr lang="en-US" altLang="zh-CN" sz="1600" dirty="0"/>
              <a:t>[3]1990</a:t>
            </a:r>
            <a:r>
              <a:rPr lang="zh-CN" altLang="en-US" sz="1600" dirty="0"/>
              <a:t>年，钱学森在研究系统科学和工程时，第一次提出了“综合集成工程” </a:t>
            </a:r>
            <a:r>
              <a:rPr lang="en-US" altLang="zh-CN" sz="1600" dirty="0"/>
              <a:t>( Meta—synthetic Engineering) </a:t>
            </a:r>
            <a:r>
              <a:rPr lang="zh-CN" altLang="en-US" sz="1600" dirty="0"/>
              <a:t>的构想。所谓的“综合集成工程”，是对开放复杂巨系统的研究基础上提炼、概括和总结出来的一种工程研究方法</a:t>
            </a:r>
            <a:r>
              <a:rPr lang="zh-CN" altLang="en-US" sz="1600" dirty="0" smtClean="0"/>
              <a:t>。</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1323975" cy="337185"/>
          </a:xfrm>
          <a:prstGeom prst="rect">
            <a:avLst/>
          </a:prstGeom>
        </p:spPr>
        <p:txBody>
          <a:bodyPr wrap="none">
            <a:spAutoFit/>
          </a:bodyPr>
          <a:p>
            <a:r>
              <a:rPr lang="en-US" altLang="zh-CN" sz="1600" b="1" dirty="0" smtClean="0">
                <a:solidFill>
                  <a:srgbClr val="3D89BC"/>
                </a:solidFill>
              </a:rPr>
              <a:t>2</a:t>
            </a:r>
            <a:r>
              <a:rPr lang="zh-CN" altLang="zh-CN" sz="1600" b="1" dirty="0" smtClean="0">
                <a:solidFill>
                  <a:srgbClr val="3D89BC"/>
                </a:solidFill>
              </a:rPr>
              <a:t>．中外研究</a:t>
            </a:r>
            <a:endParaRPr lang="zh-CN" altLang="zh-CN" sz="1600" b="1" dirty="0">
              <a:solidFill>
                <a:srgbClr val="3D89B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737235"/>
          </a:xfrm>
          <a:prstGeom prst="rect">
            <a:avLst/>
          </a:prstGeom>
          <a:noFill/>
        </p:spPr>
        <p:txBody>
          <a:bodyPr wrap="none" rtlCol="0">
            <a:spAutoFit/>
          </a:bodyPr>
          <a:lstStyle/>
          <a:p>
            <a:pPr algn="l"/>
            <a:r>
              <a:rPr lang="en-US" altLang="zh-CN" sz="2100" spc="225" dirty="0" smtClean="0">
                <a:solidFill>
                  <a:prstClr val="white"/>
                </a:solidFill>
                <a:sym typeface="+mn-ea"/>
              </a:rPr>
              <a:t>10.1 </a:t>
            </a:r>
            <a:r>
              <a:rPr lang="zh-CN" altLang="en-US" sz="2100" spc="225" dirty="0" smtClean="0">
                <a:solidFill>
                  <a:prstClr val="white"/>
                </a:solidFill>
                <a:sym typeface="+mn-ea"/>
              </a:rPr>
              <a:t>人机协同系统概述</a:t>
            </a:r>
            <a:endParaRPr lang="zh-CN" altLang="en-US" sz="2100" spc="225" dirty="0" smtClean="0">
              <a:solidFill>
                <a:prstClr val="white"/>
              </a:solidFill>
            </a:endParaRPr>
          </a:p>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522967" y="1628501"/>
            <a:ext cx="8097158" cy="360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 在</a:t>
            </a:r>
            <a:r>
              <a:rPr lang="zh-CN" altLang="en-US" sz="1600" dirty="0"/>
              <a:t>国外，也有大量学者对人机结合或人机协同系统进行了研究。其中，比较有代表性的有，</a:t>
            </a:r>
            <a:r>
              <a:rPr lang="en-US" altLang="zh-CN" sz="1600" dirty="0"/>
              <a:t>1991</a:t>
            </a:r>
            <a:r>
              <a:rPr lang="zh-CN" altLang="en-US" sz="1600" dirty="0"/>
              <a:t>年，美国著名人工智能与计算机学家费根鲍姆</a:t>
            </a:r>
            <a:r>
              <a:rPr lang="en-US" altLang="zh-CN" sz="1600" dirty="0"/>
              <a:t>(Edward Albert </a:t>
            </a:r>
            <a:r>
              <a:rPr lang="en-US" altLang="zh-CN" sz="1600" dirty="0" err="1"/>
              <a:t>Feigenbaum</a:t>
            </a:r>
            <a:r>
              <a:rPr lang="en-US" altLang="zh-CN" sz="1600" dirty="0"/>
              <a:t>) </a:t>
            </a:r>
            <a:r>
              <a:rPr lang="zh-CN" altLang="en-US" sz="1600" dirty="0"/>
              <a:t>与里南</a:t>
            </a:r>
            <a:r>
              <a:rPr lang="en-US" altLang="zh-CN" sz="1600" dirty="0"/>
              <a:t>(Douglas </a:t>
            </a:r>
            <a:r>
              <a:rPr lang="en-US" altLang="zh-CN" sz="1600" dirty="0" err="1"/>
              <a:t>Lenat</a:t>
            </a:r>
            <a:r>
              <a:rPr lang="en-US" altLang="zh-CN" sz="1600" dirty="0"/>
              <a:t>)</a:t>
            </a:r>
            <a:r>
              <a:rPr lang="zh-CN" altLang="en-US" sz="1600" dirty="0"/>
              <a:t>提出了“人机合作预测”</a:t>
            </a:r>
            <a:r>
              <a:rPr lang="en-US" altLang="zh-CN" sz="1600" dirty="0"/>
              <a:t>(Man</a:t>
            </a:r>
            <a:r>
              <a:rPr lang="zh-CN" altLang="en-US" sz="1600" dirty="0"/>
              <a:t>－</a:t>
            </a:r>
            <a:r>
              <a:rPr lang="en-US" altLang="zh-CN" sz="1600" dirty="0"/>
              <a:t>Machine Synergy Prediction)</a:t>
            </a:r>
            <a:r>
              <a:rPr lang="zh-CN" altLang="en-US" sz="1600" dirty="0"/>
              <a:t>的概念，他们认为人与计算机之间可以成为一种同事的关系，人与计算机所需要做的工作就是执行自己所最精通的工作。</a:t>
            </a:r>
            <a:r>
              <a:rPr lang="en-US" altLang="zh-CN" sz="1600" dirty="0"/>
              <a:t>2014</a:t>
            </a:r>
            <a:r>
              <a:rPr lang="zh-CN" altLang="en-US" sz="1600" dirty="0"/>
              <a:t>年，美国学者艾萨克森</a:t>
            </a:r>
            <a:r>
              <a:rPr lang="en-US" altLang="zh-CN" sz="1600" dirty="0"/>
              <a:t>(Walter Isaacson)</a:t>
            </a:r>
            <a:r>
              <a:rPr lang="zh-CN" altLang="en-US" sz="1600" dirty="0"/>
              <a:t>指出，当下最重大的创新来自于人的灵感与计算处理能力的结合。“人类和计算机共同发挥各自的才能，共同合作，总会比计算 机单独行事更具创造力。</a:t>
            </a:r>
            <a:r>
              <a:rPr lang="en-US" altLang="zh-CN" sz="1600" dirty="0"/>
              <a:t>……</a:t>
            </a:r>
            <a:r>
              <a:rPr lang="zh-CN" altLang="en-US" sz="1600" dirty="0"/>
              <a:t>人类与机器相结合的 做法，则会持续不断地产生出令人惊叹的创新。 </a:t>
            </a:r>
            <a:r>
              <a:rPr lang="en-US" altLang="zh-CN" sz="1600" dirty="0"/>
              <a:t>……</a:t>
            </a:r>
            <a:r>
              <a:rPr lang="zh-CN" altLang="en-US" sz="1600" dirty="0"/>
              <a:t>数字时代举足轻重的先驱们也是这么想的，比 如万尼瓦尔</a:t>
            </a:r>
            <a:r>
              <a:rPr lang="en-US" altLang="zh-CN" sz="1600" dirty="0"/>
              <a:t>·</a:t>
            </a:r>
            <a:r>
              <a:rPr lang="zh-CN" altLang="en-US" sz="1600" dirty="0"/>
              <a:t>布什</a:t>
            </a:r>
            <a:r>
              <a:rPr lang="en-US" altLang="zh-CN" sz="1600" dirty="0"/>
              <a:t>( </a:t>
            </a:r>
            <a:r>
              <a:rPr lang="en-US" altLang="zh-CN" sz="1600" dirty="0" err="1"/>
              <a:t>Vannevar</a:t>
            </a:r>
            <a:r>
              <a:rPr lang="en-US" altLang="zh-CN" sz="1600" dirty="0"/>
              <a:t> Bush) </a:t>
            </a:r>
            <a:r>
              <a:rPr lang="zh-CN" altLang="en-US" sz="1600" dirty="0"/>
              <a:t>、利克里德</a:t>
            </a:r>
            <a:r>
              <a:rPr lang="en-US" altLang="zh-CN" sz="1600" dirty="0"/>
              <a:t>( Joseph Carl </a:t>
            </a:r>
            <a:r>
              <a:rPr lang="en-US" altLang="zh-CN" sz="1600" dirty="0" err="1"/>
              <a:t>Robnett</a:t>
            </a:r>
            <a:r>
              <a:rPr lang="en-US" altLang="zh-CN" sz="1600" dirty="0"/>
              <a:t> </a:t>
            </a:r>
            <a:r>
              <a:rPr lang="en-US" altLang="zh-CN" sz="1600" dirty="0" err="1"/>
              <a:t>Licklider</a:t>
            </a:r>
            <a:r>
              <a:rPr lang="en-US" altLang="zh-CN" sz="1600" dirty="0"/>
              <a:t>) </a:t>
            </a:r>
            <a:r>
              <a:rPr lang="zh-CN" altLang="en-US" sz="1600" dirty="0"/>
              <a:t>和道格</a:t>
            </a:r>
            <a:r>
              <a:rPr lang="en-US" altLang="zh-CN" sz="1600" dirty="0"/>
              <a:t>·</a:t>
            </a:r>
            <a:r>
              <a:rPr lang="zh-CN" altLang="en-US" sz="1600" dirty="0"/>
              <a:t>恩格尔巴特 </a:t>
            </a:r>
            <a:r>
              <a:rPr lang="en-US" altLang="zh-CN" sz="1600" dirty="0"/>
              <a:t>( Doug </a:t>
            </a:r>
            <a:r>
              <a:rPr lang="en-US" altLang="zh-CN" sz="1600" dirty="0" err="1"/>
              <a:t>Engelbart</a:t>
            </a:r>
            <a:r>
              <a:rPr lang="en-US" altLang="zh-CN" sz="1600" dirty="0"/>
              <a:t> ) </a:t>
            </a:r>
            <a:r>
              <a:rPr lang="zh-CN" altLang="en-US" sz="1600" dirty="0"/>
              <a:t>。‘人脑和计算机将会非常紧密地 结合起来，二者的协同合作将会产生一种人脑未曾 想到过的思考方式，能够产生我们当前所熟知的信 息处理机器所不能实现的数据处理方式。</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452232" y="889323"/>
            <a:ext cx="1323975" cy="337185"/>
          </a:xfrm>
          <a:prstGeom prst="rect">
            <a:avLst/>
          </a:prstGeom>
        </p:spPr>
        <p:txBody>
          <a:bodyPr wrap="none">
            <a:spAutoFit/>
          </a:bodyPr>
          <a:p>
            <a:r>
              <a:rPr lang="en-US" altLang="zh-CN" sz="1600" b="1" dirty="0" smtClean="0">
                <a:solidFill>
                  <a:srgbClr val="3D89BC"/>
                </a:solidFill>
              </a:rPr>
              <a:t>2</a:t>
            </a:r>
            <a:r>
              <a:rPr lang="zh-CN" altLang="zh-CN" sz="1600" b="1" dirty="0" smtClean="0">
                <a:solidFill>
                  <a:srgbClr val="3D89BC"/>
                </a:solidFill>
              </a:rPr>
              <a:t>．中外研究</a:t>
            </a:r>
            <a:endParaRPr lang="zh-CN" altLang="zh-CN" sz="1600" b="1" dirty="0">
              <a:solidFill>
                <a:srgbClr val="3D89BC"/>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2" y="1169836"/>
              <a:ext cx="1798227" cy="523220"/>
            </a:xfrm>
            <a:prstGeom prst="rect">
              <a:avLst/>
            </a:prstGeom>
            <a:noFill/>
          </p:spPr>
          <p:txBody>
            <a:bodyPr wrap="none" rtlCol="0">
              <a:spAutoFit/>
            </a:bodyPr>
            <a:lstStyle/>
            <a:p>
              <a:pPr algn="ctr"/>
              <a:r>
                <a:rPr lang="zh-CN" altLang="en-US" sz="2800" dirty="0" smtClean="0">
                  <a:solidFill>
                    <a:schemeClr val="accent4"/>
                  </a:solidFill>
                </a:rPr>
                <a:t>第十章　人机协同系统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523722" cy="415498"/>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人机协同系统概述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31087"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10.2</a:t>
              </a:r>
              <a:r>
                <a:rPr lang="zh-CN" altLang="en-US" sz="2100" spc="225" dirty="0" smtClean="0">
                  <a:solidFill>
                    <a:schemeClr val="bg1"/>
                  </a:solidFill>
                  <a:latin typeface="微软雅黑" panose="020B0503020204020204" pitchFamily="34" charset="-122"/>
                  <a:ea typeface="微软雅黑" panose="020B0503020204020204" pitchFamily="34" charset="-122"/>
                </a:rPr>
                <a:t>　运行机制</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3310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智能迁移</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71577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773430" cy="414020"/>
            </a:xfrm>
            <a:prstGeom prst="rect">
              <a:avLst/>
            </a:prstGeom>
          </p:spPr>
          <p:txBody>
            <a:bodyPr wrap="squar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r>
              <a:rPr lang="en-US" altLang="zh-CN" sz="2100" spc="225" dirty="0" smtClean="0">
                <a:solidFill>
                  <a:prstClr val="white"/>
                </a:solidFill>
              </a:rPr>
              <a:t>10.2 </a:t>
            </a:r>
            <a:r>
              <a:rPr lang="zh-CN" altLang="en-US" sz="2100" spc="225" dirty="0" smtClean="0">
                <a:solidFill>
                  <a:prstClr val="white"/>
                </a:solidFill>
              </a:rPr>
              <a:t>运行机制</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835660" y="5630545"/>
            <a:ext cx="7472045" cy="368300"/>
          </a:xfrm>
          <a:prstGeom prst="rect">
            <a:avLst/>
          </a:prstGeom>
        </p:spPr>
        <p:txBody>
          <a:bodyPr wrap="square">
            <a:spAutoFit/>
          </a:bodyPr>
          <a:lstStyle/>
          <a:p>
            <a:pPr algn="ctr"/>
            <a:r>
              <a:rPr lang="zh-CN" altLang="en-US" dirty="0" smtClean="0">
                <a:solidFill>
                  <a:schemeClr val="tx1">
                    <a:lumMod val="75000"/>
                    <a:lumOff val="25000"/>
                  </a:schemeClr>
                </a:solidFill>
              </a:rPr>
              <a:t>人机协同系统结构</a:t>
            </a:r>
            <a:endParaRPr lang="zh-CN" altLang="en-US" dirty="0" smtClean="0">
              <a:solidFill>
                <a:schemeClr val="tx1">
                  <a:lumMod val="75000"/>
                  <a:lumOff val="25000"/>
                </a:schemeClr>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197" y="2032415"/>
            <a:ext cx="7471606" cy="3598141"/>
          </a:xfrm>
          <a:prstGeom prst="rect">
            <a:avLst/>
          </a:prstGeom>
        </p:spPr>
      </p:pic>
      <p:sp>
        <p:nvSpPr>
          <p:cNvPr id="22" name="矩形 21"/>
          <p:cNvSpPr/>
          <p:nvPr/>
        </p:nvSpPr>
        <p:spPr>
          <a:xfrm>
            <a:off x="835660" y="1487805"/>
            <a:ext cx="7472045" cy="4089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t>      </a:t>
            </a:r>
            <a:r>
              <a:rPr lang="zh-CN" altLang="en-US" sz="1600" dirty="0"/>
              <a:t>人机协同系统的组成可以分为三大部分：人、人机交互接口、计算机。</a:t>
            </a:r>
            <a:endParaRPr lang="zh-CN" altLang="en-US" sz="1600" dirty="0"/>
          </a:p>
        </p:txBody>
      </p:sp>
      <p:sp>
        <p:nvSpPr>
          <p:cNvPr id="13" name="矩形 12"/>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．人机协同系统的结构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r>
              <a:rPr lang="en-US" altLang="zh-CN" sz="2100" spc="225" dirty="0" smtClean="0">
                <a:solidFill>
                  <a:prstClr val="white"/>
                </a:solidFill>
              </a:rPr>
              <a:t>10.2 </a:t>
            </a:r>
            <a:r>
              <a:rPr lang="zh-CN" altLang="en-US" sz="2100" spc="225" dirty="0" smtClean="0">
                <a:solidFill>
                  <a:prstClr val="white"/>
                </a:solidFill>
              </a:rPr>
              <a:t>运行机制</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53839" y="1701618"/>
            <a:ext cx="7943436" cy="28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t>      </a:t>
            </a:r>
            <a:r>
              <a:rPr lang="zh-CN" altLang="en-US" sz="1600" dirty="0"/>
              <a:t>（</a:t>
            </a:r>
            <a:r>
              <a:rPr lang="en-US" altLang="zh-CN" sz="1600" dirty="0"/>
              <a:t>1</a:t>
            </a:r>
            <a:r>
              <a:rPr lang="zh-CN" altLang="en-US" sz="1600" dirty="0"/>
              <a:t>）人。人通过观测得到的数据，进行分析、推理和判断得到的结果，经过人机交互接口传输给计算机。对计算机输出的结果进行再次加工，如进行结果的评估与决策。</a:t>
            </a:r>
            <a:endParaRPr lang="zh-CN" altLang="en-US" sz="1600" dirty="0"/>
          </a:p>
          <a:p>
            <a:r>
              <a:rPr lang="zh-CN" altLang="en-US" sz="1600" dirty="0"/>
              <a:t>      （</a:t>
            </a:r>
            <a:r>
              <a:rPr lang="en-US" altLang="zh-CN" sz="1600" dirty="0"/>
              <a:t>2</a:t>
            </a:r>
            <a:r>
              <a:rPr lang="zh-CN" altLang="en-US" sz="1600" dirty="0"/>
              <a:t>）人机交互接口。人与计算机进行信息交互的接口界面。人机交互接口应当尽可能提供全面、透彻、灵活的直观信息；人与计算机可以通过计算机语言、自然语言及图形等方式进行对话。</a:t>
            </a:r>
            <a:endParaRPr lang="zh-CN" altLang="en-US" sz="1600" dirty="0"/>
          </a:p>
          <a:p>
            <a:r>
              <a:rPr lang="zh-CN" altLang="en-US" sz="1600" dirty="0"/>
              <a:t>      （</a:t>
            </a:r>
            <a:r>
              <a:rPr lang="en-US" altLang="zh-CN" sz="1600" dirty="0"/>
              <a:t>3</a:t>
            </a:r>
            <a:r>
              <a:rPr lang="zh-CN" altLang="en-US" sz="1600" dirty="0"/>
              <a:t>）计算机。计算机可以分为数据库、规则库、进程方法库及推理机。数据库是概念、事实、状态，以及假设、证据、目标等的集合。规则库是规则、指示等因果关系或函数关系的集合。进程方法库是问题分解、评价、搜索、匹配和文件链接等过程和步骤的集合。推理机则主要用来实现推理功能。计算机中，关于数据和知识的存储应当保证安全可靠，不受扰动和破坏。</a:t>
            </a:r>
            <a:endParaRPr lang="zh-CN" altLang="en-US" sz="1600" dirty="0"/>
          </a:p>
        </p:txBody>
      </p:sp>
      <p:sp>
        <p:nvSpPr>
          <p:cNvPr id="13" name="矩形 12"/>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．人机协同系统的结构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r>
              <a:rPr lang="en-US" altLang="zh-CN" sz="2100" spc="225" dirty="0" smtClean="0">
                <a:solidFill>
                  <a:prstClr val="white"/>
                </a:solidFill>
              </a:rPr>
              <a:t>10.2 </a:t>
            </a:r>
            <a:r>
              <a:rPr lang="zh-CN" altLang="en-US" sz="2100" spc="225" dirty="0" smtClean="0">
                <a:solidFill>
                  <a:prstClr val="white"/>
                </a:solidFill>
              </a:rPr>
              <a:t>运行机制</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第十章 人机协同系统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00282" y="1610813"/>
            <a:ext cx="7943436" cy="28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t>      </a:t>
            </a:r>
            <a:r>
              <a:rPr lang="zh-CN" altLang="en-US" sz="1600" dirty="0"/>
              <a:t>人机协同系统的运行机制可以分为以下</a:t>
            </a:r>
            <a:r>
              <a:rPr lang="zh-CN" altLang="en-US" sz="1600" dirty="0" smtClean="0"/>
              <a:t>步骤：</a:t>
            </a:r>
            <a:endParaRPr lang="en-US" altLang="zh-CN" sz="1600" dirty="0" smtClean="0"/>
          </a:p>
          <a:p>
            <a:r>
              <a:rPr lang="zh-CN" altLang="en-US" sz="1600" dirty="0"/>
              <a:t>      （</a:t>
            </a:r>
            <a:r>
              <a:rPr lang="en-US" altLang="zh-CN" sz="1600" dirty="0"/>
              <a:t>1</a:t>
            </a:r>
            <a:r>
              <a:rPr lang="zh-CN" altLang="en-US" sz="1600" dirty="0"/>
              <a:t>）人把观测到的数据，经过分析、推理和判断之后的结果通过人机交互接口输入计算机。</a:t>
            </a:r>
            <a:endParaRPr lang="zh-CN" altLang="en-US" sz="1600" dirty="0"/>
          </a:p>
          <a:p>
            <a:r>
              <a:rPr lang="zh-CN" altLang="en-US" sz="1600" dirty="0"/>
              <a:t>      （</a:t>
            </a:r>
            <a:r>
              <a:rPr lang="en-US" altLang="zh-CN" sz="1600" dirty="0"/>
              <a:t>2</a:t>
            </a:r>
            <a:r>
              <a:rPr lang="zh-CN" altLang="en-US" sz="1600" dirty="0"/>
              <a:t>）计算机通过数据库、规则库、进程方法库，对输入的结果进行分析、搜索、匹配和评价，并传输给推理机进行数据推理，推理机再把推理的结果反馈给人。</a:t>
            </a:r>
            <a:endParaRPr lang="zh-CN" altLang="en-US" sz="1600" dirty="0"/>
          </a:p>
          <a:p>
            <a:r>
              <a:rPr lang="zh-CN" altLang="en-US" sz="1600" dirty="0"/>
              <a:t>      （</a:t>
            </a:r>
            <a:r>
              <a:rPr lang="en-US" altLang="zh-CN" sz="1600" dirty="0"/>
              <a:t>3</a:t>
            </a:r>
            <a:r>
              <a:rPr lang="zh-CN" altLang="en-US" sz="1600" dirty="0"/>
              <a:t>）人机协同推理：如果有些算法或模型已知时，则通过人机交互接口确定某些参数，选择某些多目标决策的满意解。</a:t>
            </a:r>
            <a:endParaRPr lang="zh-CN" altLang="en-US" sz="1600" dirty="0"/>
          </a:p>
          <a:p>
            <a:r>
              <a:rPr lang="zh-CN" altLang="en-US" sz="1600" dirty="0"/>
              <a:t>      （</a:t>
            </a:r>
            <a:r>
              <a:rPr lang="en-US" altLang="zh-CN" sz="1600" dirty="0"/>
              <a:t>4</a:t>
            </a:r>
            <a:r>
              <a:rPr lang="zh-CN" altLang="en-US" sz="1600" dirty="0"/>
              <a:t>）如果算法或模型未知，则基于人的自身经验，对结果进行评价和选择，实现最终的推理与决策。</a:t>
            </a:r>
            <a:endParaRPr lang="zh-CN" altLang="en-US" dirty="0"/>
          </a:p>
        </p:txBody>
      </p:sp>
      <p:sp>
        <p:nvSpPr>
          <p:cNvPr id="13" name="矩形 12"/>
          <p:cNvSpPr/>
          <p:nvPr/>
        </p:nvSpPr>
        <p:spPr>
          <a:xfrm>
            <a:off x="452232" y="889323"/>
            <a:ext cx="27463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．人机协同系统的运行机制</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4990</Words>
  <Application>WPS 演示</Application>
  <PresentationFormat>全屏显示(4:3)</PresentationFormat>
  <Paragraphs>325</Paragraphs>
  <Slides>22</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473</cp:revision>
  <dcterms:created xsi:type="dcterms:W3CDTF">2015-11-23T03:31:00Z</dcterms:created>
  <dcterms:modified xsi:type="dcterms:W3CDTF">2021-03-17T01:18:44Z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