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2" r:id="rId6"/>
  </p:sldMasterIdLst>
  <p:notesMasterIdLst>
    <p:notesMasterId r:id="rId9"/>
  </p:notesMasterIdLst>
  <p:sldIdLst>
    <p:sldId id="257" r:id="rId7"/>
    <p:sldId id="380" r:id="rId8"/>
    <p:sldId id="511" r:id="rId10"/>
    <p:sldId id="520" r:id="rId11"/>
    <p:sldId id="505" r:id="rId12"/>
    <p:sldId id="515" r:id="rId13"/>
    <p:sldId id="506" r:id="rId14"/>
    <p:sldId id="516" r:id="rId15"/>
    <p:sldId id="524" r:id="rId16"/>
    <p:sldId id="525" r:id="rId17"/>
    <p:sldId id="526" r:id="rId18"/>
    <p:sldId id="507" r:id="rId19"/>
    <p:sldId id="517" r:id="rId20"/>
    <p:sldId id="508" r:id="rId21"/>
    <p:sldId id="518" r:id="rId22"/>
    <p:sldId id="509" r:id="rId23"/>
    <p:sldId id="519" r:id="rId24"/>
    <p:sldId id="510" r:id="rId25"/>
    <p:sldId id="499" r:id="rId26"/>
    <p:sldId id="541" r:id="rId27"/>
    <p:sldId id="542" r:id="rId28"/>
    <p:sldId id="544" r:id="rId29"/>
    <p:sldId id="504" r:id="rId3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p:scale>
          <a:sx n="70" d="100"/>
          <a:sy n="70" d="100"/>
        </p:scale>
        <p:origin x="-1308" y="-216"/>
      </p:cViewPr>
      <p:guideLst>
        <p:guide orient="horz" pos="2146"/>
        <p:guide pos="28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3.xml"/><Relationship Id="rId2" Type="http://schemas.openxmlformats.org/officeDocument/2006/relationships/image" Target="../media/image7.emf"/><Relationship Id="rId1"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3.xml"/><Relationship Id="rId2" Type="http://schemas.openxmlformats.org/officeDocument/2006/relationships/image" Target="../media/image8.emf"/><Relationship Id="rId1"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3.xml"/><Relationship Id="rId2" Type="http://schemas.openxmlformats.org/officeDocument/2006/relationships/image" Target="../media/image9.emf"/><Relationship Id="rId1"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8" Type="http://schemas.openxmlformats.org/officeDocument/2006/relationships/slideLayout" Target="../slideLayouts/slideLayout3.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hyperlink" Target="http://www.chinarobots.cn/" TargetMode="External"/><Relationship Id="rId7" Type="http://schemas.openxmlformats.org/officeDocument/2006/relationships/image" Target="../media/image18.png"/><Relationship Id="rId6" Type="http://schemas.openxmlformats.org/officeDocument/2006/relationships/hyperlink" Target="http://www.chinaaiworld.cn/" TargetMode="External"/><Relationship Id="rId5" Type="http://schemas.openxmlformats.org/officeDocument/2006/relationships/image" Target="../media/image17.png"/><Relationship Id="rId4" Type="http://schemas.openxmlformats.org/officeDocument/2006/relationships/hyperlink" Target="http://www.chinacloud.cn/" TargetMode="External"/><Relationship Id="rId3" Type="http://schemas.openxmlformats.org/officeDocument/2006/relationships/image" Target="../media/image16.png"/><Relationship Id="rId29" Type="http://schemas.openxmlformats.org/officeDocument/2006/relationships/slideLayout" Target="../slideLayouts/slideLayout2.xml"/><Relationship Id="rId28" Type="http://schemas.openxmlformats.org/officeDocument/2006/relationships/image" Target="../media/image31.png"/><Relationship Id="rId27" Type="http://schemas.openxmlformats.org/officeDocument/2006/relationships/image" Target="../media/image30.png"/><Relationship Id="rId26" Type="http://schemas.openxmlformats.org/officeDocument/2006/relationships/image" Target="../media/image29.jpeg"/><Relationship Id="rId25" Type="http://schemas.openxmlformats.org/officeDocument/2006/relationships/image" Target="../media/image28.jpeg"/><Relationship Id="rId24" Type="http://schemas.openxmlformats.org/officeDocument/2006/relationships/image" Target="../media/image27.png"/><Relationship Id="rId23" Type="http://schemas.openxmlformats.org/officeDocument/2006/relationships/hyperlink" Target="http://www.envicloud.cn/" TargetMode="External"/><Relationship Id="rId22" Type="http://schemas.openxmlformats.org/officeDocument/2006/relationships/image" Target="../media/image26.png"/><Relationship Id="rId21" Type="http://schemas.openxmlformats.org/officeDocument/2006/relationships/image" Target="../media/image2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4.png"/><Relationship Id="rId18" Type="http://schemas.openxmlformats.org/officeDocument/2006/relationships/hyperlink" Target="http://www.netofthings.cn/" TargetMode="External"/><Relationship Id="rId17" Type="http://schemas.openxmlformats.org/officeDocument/2006/relationships/image" Target="../media/image23.png"/><Relationship Id="rId16" Type="http://schemas.openxmlformats.org/officeDocument/2006/relationships/hyperlink" Target="http://www.thebigdata.cn/" TargetMode="External"/><Relationship Id="rId15" Type="http://schemas.openxmlformats.org/officeDocument/2006/relationships/image" Target="../media/image22.png"/><Relationship Id="rId14" Type="http://schemas.openxmlformats.org/officeDocument/2006/relationships/hyperlink" Target="http://www.worldstor.cn/" TargetMode="External"/><Relationship Id="rId13" Type="http://schemas.openxmlformats.org/officeDocument/2006/relationships/image" Target="../media/image21.png"/><Relationship Id="rId12" Type="http://schemas.openxmlformats.org/officeDocument/2006/relationships/hyperlink" Target="http://www.pm25.org.cn/" TargetMode="External"/><Relationship Id="rId11" Type="http://schemas.openxmlformats.org/officeDocument/2006/relationships/image" Target="../media/image2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2.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35.png"/><Relationship Id="rId7" Type="http://schemas.openxmlformats.org/officeDocument/2006/relationships/tags" Target="../tags/tag37.xml"/><Relationship Id="rId6" Type="http://schemas.openxmlformats.org/officeDocument/2006/relationships/image" Target="../media/image34.png"/><Relationship Id="rId55" Type="http://schemas.openxmlformats.org/officeDocument/2006/relationships/slideLayout" Target="../slideLayouts/slideLayout2.xml"/><Relationship Id="rId54" Type="http://schemas.openxmlformats.org/officeDocument/2006/relationships/image" Target="../media/image62.png"/><Relationship Id="rId53" Type="http://schemas.openxmlformats.org/officeDocument/2006/relationships/tags" Target="../tags/tag56.xml"/><Relationship Id="rId52" Type="http://schemas.openxmlformats.org/officeDocument/2006/relationships/image" Target="../media/image61.png"/><Relationship Id="rId51" Type="http://schemas.openxmlformats.org/officeDocument/2006/relationships/image" Target="../media/image60.png"/><Relationship Id="rId50" Type="http://schemas.openxmlformats.org/officeDocument/2006/relationships/tags" Target="../tags/tag55.xml"/><Relationship Id="rId5" Type="http://schemas.openxmlformats.org/officeDocument/2006/relationships/tags" Target="../tags/tag36.xml"/><Relationship Id="rId49" Type="http://schemas.openxmlformats.org/officeDocument/2006/relationships/image" Target="../media/image59.png"/><Relationship Id="rId48" Type="http://schemas.openxmlformats.org/officeDocument/2006/relationships/image" Target="../media/image58.png"/><Relationship Id="rId47" Type="http://schemas.openxmlformats.org/officeDocument/2006/relationships/image" Target="../media/image57.png"/><Relationship Id="rId46" Type="http://schemas.openxmlformats.org/officeDocument/2006/relationships/image" Target="../media/image56.png"/><Relationship Id="rId45" Type="http://schemas.openxmlformats.org/officeDocument/2006/relationships/image" Target="../media/image55.png"/><Relationship Id="rId44" Type="http://schemas.openxmlformats.org/officeDocument/2006/relationships/image" Target="../media/image54.png"/><Relationship Id="rId43" Type="http://schemas.openxmlformats.org/officeDocument/2006/relationships/image" Target="../media/image53.png"/><Relationship Id="rId42" Type="http://schemas.openxmlformats.org/officeDocument/2006/relationships/image" Target="../media/image52.png"/><Relationship Id="rId41" Type="http://schemas.openxmlformats.org/officeDocument/2006/relationships/tags" Target="../tags/tag54.xml"/><Relationship Id="rId40" Type="http://schemas.openxmlformats.org/officeDocument/2006/relationships/image" Target="../media/image51.png"/><Relationship Id="rId4" Type="http://schemas.openxmlformats.org/officeDocument/2006/relationships/image" Target="../media/image33.png"/><Relationship Id="rId39" Type="http://schemas.openxmlformats.org/officeDocument/2006/relationships/tags" Target="../tags/tag53.xml"/><Relationship Id="rId38" Type="http://schemas.openxmlformats.org/officeDocument/2006/relationships/image" Target="../media/image50.png"/><Relationship Id="rId37" Type="http://schemas.openxmlformats.org/officeDocument/2006/relationships/tags" Target="../tags/tag52.xml"/><Relationship Id="rId36" Type="http://schemas.openxmlformats.org/officeDocument/2006/relationships/image" Target="../media/image49.png"/><Relationship Id="rId35" Type="http://schemas.openxmlformats.org/officeDocument/2006/relationships/tags" Target="../tags/tag51.xml"/><Relationship Id="rId34" Type="http://schemas.openxmlformats.org/officeDocument/2006/relationships/image" Target="../media/image48.png"/><Relationship Id="rId33" Type="http://schemas.openxmlformats.org/officeDocument/2006/relationships/tags" Target="../tags/tag50.xml"/><Relationship Id="rId32" Type="http://schemas.openxmlformats.org/officeDocument/2006/relationships/image" Target="../media/image47.png"/><Relationship Id="rId31" Type="http://schemas.openxmlformats.org/officeDocument/2006/relationships/tags" Target="../tags/tag49.xml"/><Relationship Id="rId30" Type="http://schemas.openxmlformats.org/officeDocument/2006/relationships/image" Target="../media/image46.png"/><Relationship Id="rId3" Type="http://schemas.openxmlformats.org/officeDocument/2006/relationships/tags" Target="../tags/tag35.xml"/><Relationship Id="rId29" Type="http://schemas.openxmlformats.org/officeDocument/2006/relationships/tags" Target="../tags/tag48.xml"/><Relationship Id="rId28" Type="http://schemas.openxmlformats.org/officeDocument/2006/relationships/image" Target="../media/image45.png"/><Relationship Id="rId27" Type="http://schemas.openxmlformats.org/officeDocument/2006/relationships/tags" Target="../tags/tag47.xml"/><Relationship Id="rId26" Type="http://schemas.openxmlformats.org/officeDocument/2006/relationships/image" Target="../media/image44.png"/><Relationship Id="rId25" Type="http://schemas.openxmlformats.org/officeDocument/2006/relationships/tags" Target="../tags/tag46.xml"/><Relationship Id="rId24" Type="http://schemas.openxmlformats.org/officeDocument/2006/relationships/image" Target="../media/image43.png"/><Relationship Id="rId23" Type="http://schemas.openxmlformats.org/officeDocument/2006/relationships/tags" Target="../tags/tag45.xml"/><Relationship Id="rId22" Type="http://schemas.openxmlformats.org/officeDocument/2006/relationships/image" Target="../media/image42.png"/><Relationship Id="rId21" Type="http://schemas.openxmlformats.org/officeDocument/2006/relationships/tags" Target="../tags/tag44.xml"/><Relationship Id="rId20" Type="http://schemas.openxmlformats.org/officeDocument/2006/relationships/image" Target="../media/image41.png"/><Relationship Id="rId2" Type="http://schemas.openxmlformats.org/officeDocument/2006/relationships/image" Target="../media/image32.png"/><Relationship Id="rId19" Type="http://schemas.openxmlformats.org/officeDocument/2006/relationships/tags" Target="../tags/tag43.xml"/><Relationship Id="rId18" Type="http://schemas.openxmlformats.org/officeDocument/2006/relationships/image" Target="../media/image40.png"/><Relationship Id="rId17" Type="http://schemas.openxmlformats.org/officeDocument/2006/relationships/tags" Target="../tags/tag42.xml"/><Relationship Id="rId16" Type="http://schemas.openxmlformats.org/officeDocument/2006/relationships/image" Target="../media/image39.png"/><Relationship Id="rId15" Type="http://schemas.openxmlformats.org/officeDocument/2006/relationships/tags" Target="../tags/tag41.xml"/><Relationship Id="rId14" Type="http://schemas.openxmlformats.org/officeDocument/2006/relationships/image" Target="../media/image38.png"/><Relationship Id="rId13" Type="http://schemas.openxmlformats.org/officeDocument/2006/relationships/tags" Target="../tags/tag40.xml"/><Relationship Id="rId12" Type="http://schemas.openxmlformats.org/officeDocument/2006/relationships/image" Target="../media/image37.png"/><Relationship Id="rId11" Type="http://schemas.openxmlformats.org/officeDocument/2006/relationships/tags" Target="../tags/tag39.xml"/><Relationship Id="rId10" Type="http://schemas.openxmlformats.org/officeDocument/2006/relationships/image" Target="../media/image36.png"/><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3.xml"/><Relationship Id="rId2" Type="http://schemas.openxmlformats.org/officeDocument/2006/relationships/image" Target="../media/image5.emf"/><Relationship Id="rId1"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3.xml"/><Relationship Id="rId2" Type="http://schemas.openxmlformats.org/officeDocument/2006/relationships/image" Target="../media/image6.emf"/><Relationship Id="rId1"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sz="8000" b="1" spc="300" dirty="0">
                <a:ln w="11430"/>
                <a:solidFill>
                  <a:srgbClr val="3D89BC"/>
                </a:solidFill>
                <a:latin typeface="微软雅黑" panose="020B0503020204020204" pitchFamily="34" charset="-122"/>
                <a:ea typeface="微软雅黑" panose="020B0503020204020204" pitchFamily="34" charset="-122"/>
              </a:rPr>
              <a:t>数据标注工程</a:t>
            </a:r>
            <a:endParaRPr lang="zh-CN" sz="8000" b="1" spc="300" dirty="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0" name="矩形 19"/>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1" name="矩形 20"/>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6" name="TextBox 6"/>
          <p:cNvSpPr txBox="1"/>
          <p:nvPr/>
        </p:nvSpPr>
        <p:spPr>
          <a:xfrm>
            <a:off x="1670340" y="261492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a:t>
            </a:r>
            <a:r>
              <a:rPr lang="zh-CN" altLang="en-US" sz="1600" dirty="0">
                <a:solidFill>
                  <a:schemeClr val="tx1">
                    <a:lumMod val="75000"/>
                    <a:lumOff val="25000"/>
                  </a:schemeClr>
                </a:solidFill>
              </a:rPr>
              <a:t>主编                          </a:t>
            </a:r>
            <a:r>
              <a:rPr lang="zh-CN" altLang="en-US" sz="1600" dirty="0" smtClean="0">
                <a:solidFill>
                  <a:schemeClr val="tx1">
                    <a:lumMod val="75000"/>
                    <a:lumOff val="25000"/>
                  </a:schemeClr>
                </a:solidFill>
              </a:rPr>
              <a:t>  </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3106564" y="2386552"/>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340210" y="272361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5.3 数据安全管理与质量管理体系</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5.3.3 溯源体系建设</a:t>
            </a:r>
            <a:endParaRPr lang="zh-CN" altLang="en-US" sz="2000" dirty="0"/>
          </a:p>
        </p:txBody>
      </p:sp>
      <p:sp>
        <p:nvSpPr>
          <p:cNvPr id="9" name="文本框 8"/>
          <p:cNvSpPr txBox="1"/>
          <p:nvPr/>
        </p:nvSpPr>
        <p:spPr>
          <a:xfrm>
            <a:off x="972185" y="1808480"/>
            <a:ext cx="7200000" cy="3412490"/>
          </a:xfrm>
          <a:prstGeom prst="rect">
            <a:avLst/>
          </a:prstGeom>
          <a:noFill/>
        </p:spPr>
        <p:txBody>
          <a:bodyPr wrap="square" rtlCol="0">
            <a:spAutoFit/>
          </a:bodyPr>
          <a:p>
            <a:pPr>
              <a:lnSpc>
                <a:spcPct val="120000"/>
              </a:lnSpc>
              <a:spcBef>
                <a:spcPts val="0"/>
              </a:spcBef>
              <a:spcAft>
                <a:spcPts val="0"/>
              </a:spcAft>
            </a:pPr>
            <a:r>
              <a:rPr lang="en-US" altLang="zh-CN">
                <a:solidFill>
                  <a:schemeClr val="tx1">
                    <a:lumMod val="75000"/>
                    <a:lumOff val="25000"/>
                  </a:schemeClr>
                </a:solidFill>
              </a:rPr>
              <a:t>        </a:t>
            </a:r>
            <a:r>
              <a:rPr lang="zh-CN" altLang="en-US">
                <a:solidFill>
                  <a:schemeClr val="tx1">
                    <a:lumMod val="75000"/>
                    <a:lumOff val="25000"/>
                  </a:schemeClr>
                </a:solidFill>
              </a:rPr>
              <a:t>溯源体系需要对数据从预处理阶段到最终交付期间所有经手的办公人员都进行记录。当发生数据泄漏后，可以清楚的了解到哪些办公人员接触过该数据，并负责哪些环节，这样可以快速锁定调查范围，追查数据泄漏源以及追究责任。</a:t>
            </a:r>
            <a:endParaRPr lang="zh-CN" altLang="en-US">
              <a:solidFill>
                <a:schemeClr val="tx1">
                  <a:lumMod val="75000"/>
                  <a:lumOff val="25000"/>
                </a:schemeClr>
              </a:solidFill>
            </a:endParaRPr>
          </a:p>
          <a:p>
            <a:pPr>
              <a:lnSpc>
                <a:spcPct val="120000"/>
              </a:lnSpc>
              <a:spcBef>
                <a:spcPts val="0"/>
              </a:spcBef>
              <a:spcAft>
                <a:spcPts val="0"/>
              </a:spcAft>
            </a:pPr>
            <a:r>
              <a:rPr lang="zh-CN" altLang="en-US">
                <a:solidFill>
                  <a:schemeClr val="tx1">
                    <a:lumMod val="75000"/>
                    <a:lumOff val="25000"/>
                  </a:schemeClr>
                </a:solidFill>
              </a:rPr>
              <a:t>        为了更好建设溯源体系，可以使用智能水印技术对数据标注每个环节进行记录。智能水印是通过算法进行制作并在数据上进行记录，只有在特定算法下才能够识别，肉眼无法察觉。通过智能水印技术可以将数据加工阶段各环节责任人在数据中进行记录，当发生数据泄漏问题后，可以根据智能水印，直接找到泄漏环节与责任人，快速锁定调查范围。</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5.3 数据安全管理与质量管理体系</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5.3.4 质量管理体系建设</a:t>
            </a:r>
            <a:endParaRPr lang="zh-CN" altLang="en-US" sz="2000" dirty="0"/>
          </a:p>
        </p:txBody>
      </p:sp>
      <p:graphicFrame>
        <p:nvGraphicFramePr>
          <p:cNvPr id="2" name="对象 1"/>
          <p:cNvGraphicFramePr/>
          <p:nvPr/>
        </p:nvGraphicFramePr>
        <p:xfrm>
          <a:off x="4456113" y="728940"/>
          <a:ext cx="3957955" cy="5400040"/>
        </p:xfrm>
        <a:graphic>
          <a:graphicData uri="http://schemas.openxmlformats.org/presentationml/2006/ole">
            <mc:AlternateContent xmlns:mc="http://schemas.openxmlformats.org/markup-compatibility/2006">
              <mc:Choice xmlns:v="urn:schemas-microsoft-com:vml" Requires="v">
                <p:oleObj spid="_x0000_s3" name="" r:id="rId1" imgW="2448560" imgH="5400675" progId="Word.Document.8">
                  <p:embed/>
                </p:oleObj>
              </mc:Choice>
              <mc:Fallback>
                <p:oleObj name="" r:id="rId1" imgW="2448560" imgH="5400675" progId="Word.Document.8">
                  <p:embed/>
                  <p:pic>
                    <p:nvPicPr>
                      <p:cNvPr id="0" name="图片 2"/>
                      <p:cNvPicPr/>
                      <p:nvPr/>
                    </p:nvPicPr>
                    <p:blipFill>
                      <a:blip r:embed="rId2"/>
                      <a:srcRect b="12410"/>
                      <a:stretch>
                        <a:fillRect/>
                      </a:stretch>
                    </p:blipFill>
                    <p:spPr>
                      <a:xfrm>
                        <a:off x="4456113" y="728940"/>
                        <a:ext cx="3957955" cy="5400040"/>
                      </a:xfrm>
                      <a:prstGeom prst="rect">
                        <a:avLst/>
                      </a:prstGeom>
                    </p:spPr>
                  </p:pic>
                </p:oleObj>
              </mc:Fallback>
            </mc:AlternateContent>
          </a:graphicData>
        </a:graphic>
      </p:graphicFrame>
      <p:sp>
        <p:nvSpPr>
          <p:cNvPr id="9" name="文本框 8"/>
          <p:cNvSpPr txBox="1"/>
          <p:nvPr/>
        </p:nvSpPr>
        <p:spPr>
          <a:xfrm>
            <a:off x="791845" y="1919605"/>
            <a:ext cx="3600000" cy="2416175"/>
          </a:xfrm>
          <a:prstGeom prst="rect">
            <a:avLst/>
          </a:prstGeom>
          <a:noFill/>
        </p:spPr>
        <p:txBody>
          <a:bodyPr wrap="square" rtlCol="0">
            <a:spAutoFit/>
          </a:bodyPr>
          <a:p>
            <a:pPr>
              <a:lnSpc>
                <a:spcPct val="120000"/>
              </a:lnSpc>
              <a:spcBef>
                <a:spcPts val="0"/>
              </a:spcBef>
              <a:spcAft>
                <a:spcPts val="0"/>
              </a:spcAft>
            </a:pPr>
            <a:r>
              <a:rPr lang="zh-CN" altLang="en-US">
                <a:solidFill>
                  <a:schemeClr val="tx1">
                    <a:lumMod val="75000"/>
                    <a:lumOff val="25000"/>
                  </a:schemeClr>
                </a:solidFill>
              </a:rPr>
              <a:t>整套质量管理体系采用了实时检验、全样检验、以及多重抽样检验，只有在三种检验方法均合格后，数据才能交付，如果标注出现不合格情况，都需要进行返工改正，通过此体系，能大大保证数据标注的质量。</a:t>
            </a:r>
            <a:endParaRPr lang="en-US" altLang="zh-CN">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数据标注工厂设计</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数据标注管理架构</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数据安全管理与质量管理体系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a:solidFill>
                    <a:schemeClr val="tx1">
                      <a:lumMod val="75000"/>
                      <a:lumOff val="25000"/>
                    </a:schemeClr>
                  </a:solidFill>
                </a:rPr>
                <a:t> 数据标注订单管理</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5.6</a:t>
              </a:r>
              <a:r>
                <a:rPr lang="zh-CN" altLang="en-US" sz="2100" spc="225" dirty="0">
                  <a:solidFill>
                    <a:schemeClr val="tx1">
                      <a:lumMod val="75000"/>
                      <a:lumOff val="25000"/>
                    </a:schemeClr>
                  </a:solidFill>
                </a:rPr>
                <a:t> 数据标注客户关系管理</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0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5.7</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accent1">
                    <a:lumMod val="75000"/>
                  </a:schemeClr>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bg1"/>
                  </a:solidFill>
                </a:rPr>
                <a:t>5.4</a:t>
              </a:r>
              <a:r>
                <a:rPr lang="zh-CN" altLang="en-US" sz="2100" spc="225" dirty="0">
                  <a:solidFill>
                    <a:schemeClr val="bg1"/>
                  </a:solidFill>
                </a:rPr>
                <a:t> </a:t>
              </a:r>
              <a:r>
                <a:rPr sz="2100" spc="225" dirty="0">
                  <a:solidFill>
                    <a:schemeClr val="bg1"/>
                  </a:solidFill>
                </a:rPr>
                <a:t>数据标注项目评估</a:t>
              </a:r>
              <a:endParaRPr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5.4 数据标注项目评估</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graphicFrame>
        <p:nvGraphicFramePr>
          <p:cNvPr id="7" name="对象 6"/>
          <p:cNvGraphicFramePr/>
          <p:nvPr/>
        </p:nvGraphicFramePr>
        <p:xfrm>
          <a:off x="1922780" y="725170"/>
          <a:ext cx="4323715" cy="5407660"/>
        </p:xfrm>
        <a:graphic>
          <a:graphicData uri="http://schemas.openxmlformats.org/presentationml/2006/ole">
            <mc:AlternateContent xmlns:mc="http://schemas.openxmlformats.org/markup-compatibility/2006">
              <mc:Choice xmlns:v="urn:schemas-microsoft-com:vml" Requires="v">
                <p:oleObj spid="_x0000_s9" name="" r:id="rId1" imgW="2802890" imgH="5405755" progId="Word.Document.8">
                  <p:embed/>
                </p:oleObj>
              </mc:Choice>
              <mc:Fallback>
                <p:oleObj name="" r:id="rId1" imgW="2802890" imgH="5405755" progId="Word.Document.8">
                  <p:embed/>
                  <p:pic>
                    <p:nvPicPr>
                      <p:cNvPr id="0" name="图片 8"/>
                      <p:cNvPicPr/>
                      <p:nvPr/>
                    </p:nvPicPr>
                    <p:blipFill>
                      <a:blip r:embed="rId2"/>
                      <a:stretch>
                        <a:fillRect/>
                      </a:stretch>
                    </p:blipFill>
                    <p:spPr>
                      <a:xfrm>
                        <a:off x="1922780" y="725170"/>
                        <a:ext cx="4323715" cy="5407660"/>
                      </a:xfrm>
                      <a:prstGeom prst="rect">
                        <a:avLst/>
                      </a:prstGeom>
                    </p:spPr>
                  </p:pic>
                </p:oleObj>
              </mc:Fallback>
            </mc:AlternateContent>
          </a:graphicData>
        </a:graphic>
      </p:graphicFrame>
      <p:sp>
        <p:nvSpPr>
          <p:cNvPr id="10" name="文本框 9"/>
          <p:cNvSpPr txBox="1"/>
          <p:nvPr/>
        </p:nvSpPr>
        <p:spPr>
          <a:xfrm>
            <a:off x="4006850" y="822325"/>
            <a:ext cx="3600000" cy="2748280"/>
          </a:xfrm>
          <a:prstGeom prst="rect">
            <a:avLst/>
          </a:prstGeom>
          <a:noFill/>
        </p:spPr>
        <p:txBody>
          <a:bodyPr wrap="square" rtlCol="0">
            <a:spAutoFit/>
          </a:bodyPr>
          <a:p>
            <a:pPr>
              <a:lnSpc>
                <a:spcPct val="120000"/>
              </a:lnSpc>
              <a:spcBef>
                <a:spcPts val="0"/>
              </a:spcBef>
              <a:spcAft>
                <a:spcPts val="0"/>
              </a:spcAft>
            </a:pPr>
            <a:r>
              <a:rPr lang="zh-CN" altLang="en-US">
                <a:solidFill>
                  <a:schemeClr val="tx1">
                    <a:lumMod val="75000"/>
                    <a:lumOff val="25000"/>
                  </a:schemeClr>
                </a:solidFill>
              </a:rPr>
              <a:t>以图像标注为例，当接到数据标注项目后，需要先对项目的验收标准进行沟通确认，一般会先用10张图片进行标注，然后沟通验收标准。当验收标准确认后，需要选择5-10名熟练的标注员，每人进行10张左右的数据标注，按照验收标准进行质量检验并验收。</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数据标注工厂设计</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数据标注管理架构</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数据安全管理与质量管理体系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bg1"/>
                  </a:solidFill>
                </a:rPr>
                <a:t>5.5</a:t>
              </a:r>
              <a:r>
                <a:rPr lang="zh-CN" altLang="en-US" sz="2100" spc="225" dirty="0">
                  <a:solidFill>
                    <a:schemeClr val="bg1"/>
                  </a:solidFill>
                </a:rPr>
                <a:t> 数据标注订单管理</a:t>
              </a:r>
              <a:endParaRPr lang="zh-CN" altLang="en-US"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5.6</a:t>
              </a:r>
              <a:r>
                <a:rPr lang="zh-CN" altLang="en-US" sz="2100" spc="225" dirty="0">
                  <a:solidFill>
                    <a:schemeClr val="tx1">
                      <a:lumMod val="75000"/>
                      <a:lumOff val="25000"/>
                    </a:schemeClr>
                  </a:solidFill>
                </a:rPr>
                <a:t> 数据标注客户关系管理</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0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5.7</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a:solidFill>
                    <a:schemeClr val="tx1">
                      <a:lumMod val="75000"/>
                      <a:lumOff val="25000"/>
                    </a:schemeClr>
                  </a:solidFill>
                </a:rPr>
                <a:t> </a:t>
              </a:r>
              <a:r>
                <a:rPr sz="2100" spc="225" dirty="0">
                  <a:solidFill>
                    <a:schemeClr val="tx1">
                      <a:lumMod val="75000"/>
                      <a:lumOff val="25000"/>
                    </a:schemeClr>
                  </a:solidFill>
                </a:rPr>
                <a:t>数据标注项目评估</a:t>
              </a:r>
              <a:endParaRPr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5.5 数据标注订单管理</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graphicFrame>
        <p:nvGraphicFramePr>
          <p:cNvPr id="10" name="对象 9"/>
          <p:cNvGraphicFramePr/>
          <p:nvPr/>
        </p:nvGraphicFramePr>
        <p:xfrm>
          <a:off x="2409825" y="735965"/>
          <a:ext cx="4323715" cy="5385435"/>
        </p:xfrm>
        <a:graphic>
          <a:graphicData uri="http://schemas.openxmlformats.org/presentationml/2006/ole">
            <mc:AlternateContent xmlns:mc="http://schemas.openxmlformats.org/markup-compatibility/2006">
              <mc:Choice xmlns:v="urn:schemas-microsoft-com:vml" Requires="v">
                <p:oleObj spid="_x0000_s11" name="" r:id="rId1" imgW="2698750" imgH="5382895" progId="Word.Document.8">
                  <p:embed/>
                </p:oleObj>
              </mc:Choice>
              <mc:Fallback>
                <p:oleObj name="" r:id="rId1" imgW="2698750" imgH="5382895" progId="Word.Document.8">
                  <p:embed/>
                  <p:pic>
                    <p:nvPicPr>
                      <p:cNvPr id="0" name="图片 10"/>
                      <p:cNvPicPr/>
                      <p:nvPr/>
                    </p:nvPicPr>
                    <p:blipFill>
                      <a:blip r:embed="rId2"/>
                      <a:stretch>
                        <a:fillRect/>
                      </a:stretch>
                    </p:blipFill>
                    <p:spPr>
                      <a:xfrm>
                        <a:off x="2409825" y="735965"/>
                        <a:ext cx="4323715" cy="5385435"/>
                      </a:xfrm>
                      <a:prstGeom prst="rect">
                        <a:avLst/>
                      </a:prstGeom>
                    </p:spPr>
                  </p:pic>
                </p:oleObj>
              </mc:Fallback>
            </mc:AlternateContent>
          </a:graphicData>
        </a:graphic>
      </p:graphicFrame>
      <p:sp>
        <p:nvSpPr>
          <p:cNvPr id="12" name="文本占位符 11"/>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数据标注订单管理流程图</a:t>
            </a:r>
            <a:endParaRPr lang="zh-CN" altLang="en-US" sz="20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数据标注工厂设计</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数据标注管理架构</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数据安全管理与质量管理体系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a:solidFill>
                    <a:schemeClr val="tx1">
                      <a:lumMod val="75000"/>
                      <a:lumOff val="25000"/>
                    </a:schemeClr>
                  </a:solidFill>
                </a:rPr>
                <a:t> 数据标注订单管理</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bg1"/>
                  </a:solidFill>
                </a:rPr>
                <a:t>5.6</a:t>
              </a:r>
              <a:r>
                <a:rPr lang="zh-CN" altLang="en-US" sz="2100" spc="225" dirty="0">
                  <a:solidFill>
                    <a:schemeClr val="bg1"/>
                  </a:solidFill>
                </a:rPr>
                <a:t> 数据标注客户关系管理</a:t>
              </a:r>
              <a:endParaRPr lang="zh-CN" altLang="en-US" sz="2100" spc="225" dirty="0">
                <a:solidFill>
                  <a:schemeClr val="bg1"/>
                </a:solidFill>
              </a:endParaRPr>
            </a:p>
          </p:txBody>
        </p:sp>
      </p:grpSp>
      <p:grpSp>
        <p:nvGrpSpPr>
          <p:cNvPr id="39" name="组合 38"/>
          <p:cNvGrpSpPr/>
          <p:nvPr/>
        </p:nvGrpSpPr>
        <p:grpSpPr>
          <a:xfrm>
            <a:off x="1770454" y="540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5.7</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a:solidFill>
                    <a:schemeClr val="tx1">
                      <a:lumMod val="75000"/>
                      <a:lumOff val="25000"/>
                    </a:schemeClr>
                  </a:solidFill>
                </a:rPr>
                <a:t> </a:t>
              </a:r>
              <a:r>
                <a:rPr sz="2100" spc="225" dirty="0">
                  <a:solidFill>
                    <a:schemeClr val="tx1">
                      <a:lumMod val="75000"/>
                      <a:lumOff val="25000"/>
                    </a:schemeClr>
                  </a:solidFill>
                </a:rPr>
                <a:t>数据标注项目评估</a:t>
              </a:r>
              <a:endParaRPr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772535" cy="414020"/>
          </a:xfrm>
          <a:prstGeom prst="rect">
            <a:avLst/>
          </a:prstGeom>
          <a:noFill/>
        </p:spPr>
        <p:txBody>
          <a:bodyPr wrap="square" rtlCol="0">
            <a:spAutoFit/>
          </a:bodyPr>
          <a:lstStyle/>
          <a:p>
            <a:r>
              <a:rPr sz="2100" b="1" spc="225" dirty="0">
                <a:solidFill>
                  <a:prstClr val="white"/>
                </a:solidFill>
              </a:rPr>
              <a:t>5.6 数据标注客户关系管理</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7" name="文本占位符 6"/>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想要成功实施客户关系管理就需要做好以下工作：</a:t>
            </a:r>
            <a:endParaRPr lang="zh-CN" altLang="en-US" sz="2000" dirty="0"/>
          </a:p>
        </p:txBody>
      </p:sp>
      <p:sp>
        <p:nvSpPr>
          <p:cNvPr id="50" name="TextBox 49"/>
          <p:cNvSpPr txBox="1"/>
          <p:nvPr>
            <p:custDataLst>
              <p:tags r:id="rId1"/>
            </p:custDataLst>
          </p:nvPr>
        </p:nvSpPr>
        <p:spPr>
          <a:xfrm>
            <a:off x="1928542" y="3222899"/>
            <a:ext cx="919480" cy="521970"/>
          </a:xfrm>
          <a:prstGeom prst="rect">
            <a:avLst/>
          </a:prstGeom>
          <a:noFill/>
        </p:spPr>
        <p:txBody>
          <a:bodyPr wrap="square" rtlCol="0">
            <a:sp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01</a:t>
            </a:r>
            <a:r>
              <a:rPr kumimoji="0" lang="en-US" sz="2800" b="0" i="0" u="none" strike="noStrike" kern="120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st</a:t>
            </a:r>
            <a:endParaRPr kumimoji="0" lang="en-US" sz="2800" b="0" i="0" u="none" strike="noStrike" kern="120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0" name="Freeform 5"/>
          <p:cNvSpPr/>
          <p:nvPr>
            <p:custDataLst>
              <p:tags r:id="rId2"/>
            </p:custDataLst>
          </p:nvPr>
        </p:nvSpPr>
        <p:spPr bwMode="auto">
          <a:xfrm>
            <a:off x="1563322" y="3850414"/>
            <a:ext cx="1444322" cy="488995"/>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文本框 10"/>
          <p:cNvSpPr txBox="1"/>
          <p:nvPr>
            <p:custDataLst>
              <p:tags r:id="rId3"/>
            </p:custDataLst>
          </p:nvPr>
        </p:nvSpPr>
        <p:spPr>
          <a:xfrm>
            <a:off x="1563322" y="4522797"/>
            <a:ext cx="1607457" cy="488995"/>
          </a:xfrm>
          <a:prstGeom prst="rect">
            <a:avLst/>
          </a:prstGeom>
          <a:noFill/>
        </p:spPr>
        <p:txBody>
          <a:bodyPr wrap="square" tIns="0" rtlCol="0">
            <a:normAutofit/>
          </a:bodyPr>
          <a:p>
            <a:pPr algn="l">
              <a:lnSpc>
                <a:spcPct val="120000"/>
              </a:lnSpc>
              <a:spcBef>
                <a:spcPts val="0"/>
              </a:spcBef>
              <a:spcAft>
                <a:spcPts val="0"/>
              </a:spcAft>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rPr>
              <a:t>确立业务计划</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TextBox 50"/>
          <p:cNvSpPr txBox="1"/>
          <p:nvPr>
            <p:custDataLst>
              <p:tags r:id="rId4"/>
            </p:custDataLst>
          </p:nvPr>
        </p:nvSpPr>
        <p:spPr>
          <a:xfrm>
            <a:off x="3365500" y="2693670"/>
            <a:ext cx="1090295" cy="521970"/>
          </a:xfrm>
          <a:prstGeom prst="rect">
            <a:avLst/>
          </a:prstGeom>
          <a:noFill/>
        </p:spPr>
        <p:txBody>
          <a:bodyPr wrap="square" rtlCol="0">
            <a:sp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02nd</a:t>
            </a:r>
            <a:endParaRPr kumimoji="0" lang="en-US" sz="28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3" name="Freeform 8"/>
          <p:cNvSpPr/>
          <p:nvPr>
            <p:custDataLst>
              <p:tags r:id="rId5"/>
            </p:custDataLst>
          </p:nvPr>
        </p:nvSpPr>
        <p:spPr bwMode="auto">
          <a:xfrm>
            <a:off x="3231489" y="3297676"/>
            <a:ext cx="1223678" cy="435323"/>
          </a:xfrm>
          <a:custGeom>
            <a:avLst/>
            <a:gdLst>
              <a:gd name="T0" fmla="*/ 1026 w 1026"/>
              <a:gd name="T1" fmla="*/ 0 h 365"/>
              <a:gd name="T2" fmla="*/ 1026 w 1026"/>
              <a:gd name="T3" fmla="*/ 365 h 365"/>
              <a:gd name="T4" fmla="*/ 0 w 1026"/>
              <a:gd name="T5" fmla="*/ 365 h 365"/>
              <a:gd name="T6" fmla="*/ 153 w 1026"/>
              <a:gd name="T7" fmla="*/ 0 h 365"/>
              <a:gd name="T8" fmla="*/ 1026 w 1026"/>
              <a:gd name="T9" fmla="*/ 0 h 365"/>
            </a:gdLst>
            <a:ahLst/>
            <a:cxnLst>
              <a:cxn ang="0">
                <a:pos x="T0" y="T1"/>
              </a:cxn>
              <a:cxn ang="0">
                <a:pos x="T2" y="T3"/>
              </a:cxn>
              <a:cxn ang="0">
                <a:pos x="T4" y="T5"/>
              </a:cxn>
              <a:cxn ang="0">
                <a:pos x="T6" y="T7"/>
              </a:cxn>
              <a:cxn ang="0">
                <a:pos x="T8" y="T9"/>
              </a:cxn>
            </a:cxnLst>
            <a:rect l="0" t="0" r="r" b="b"/>
            <a:pathLst>
              <a:path w="1026" h="365">
                <a:moveTo>
                  <a:pt x="1026" y="0"/>
                </a:moveTo>
                <a:lnTo>
                  <a:pt x="1026" y="365"/>
                </a:lnTo>
                <a:lnTo>
                  <a:pt x="0" y="365"/>
                </a:lnTo>
                <a:lnTo>
                  <a:pt x="153" y="0"/>
                </a:lnTo>
                <a:lnTo>
                  <a:pt x="1026" y="0"/>
                </a:lnTo>
                <a:close/>
              </a:path>
            </a:pathLst>
          </a:custGeom>
          <a:solidFill>
            <a:srgbClr val="3498DB"/>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Rectangle 6"/>
          <p:cNvSpPr>
            <a:spLocks noChangeArrowheads="1"/>
          </p:cNvSpPr>
          <p:nvPr>
            <p:custDataLst>
              <p:tags r:id="rId6"/>
            </p:custDataLst>
          </p:nvPr>
        </p:nvSpPr>
        <p:spPr bwMode="auto">
          <a:xfrm>
            <a:off x="1563322" y="4339409"/>
            <a:ext cx="1234412" cy="124037"/>
          </a:xfrm>
          <a:prstGeom prst="rect">
            <a:avLst/>
          </a:prstGeom>
          <a:solidFill>
            <a:srgbClr val="1F74AD">
              <a:lumMod val="7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Rectangle 9"/>
          <p:cNvSpPr>
            <a:spLocks noChangeArrowheads="1"/>
          </p:cNvSpPr>
          <p:nvPr>
            <p:custDataLst>
              <p:tags r:id="rId7"/>
            </p:custDataLst>
          </p:nvPr>
        </p:nvSpPr>
        <p:spPr bwMode="auto">
          <a:xfrm>
            <a:off x="3231489" y="3732999"/>
            <a:ext cx="1223678" cy="113303"/>
          </a:xfrm>
          <a:prstGeom prst="rect">
            <a:avLst/>
          </a:prstGeom>
          <a:solidFill>
            <a:srgbClr val="3498DB">
              <a:lumMod val="75000"/>
            </a:srgbClr>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文本框 45"/>
          <p:cNvSpPr txBox="1"/>
          <p:nvPr>
            <p:custDataLst>
              <p:tags r:id="rId8"/>
            </p:custDataLst>
          </p:nvPr>
        </p:nvSpPr>
        <p:spPr>
          <a:xfrm>
            <a:off x="3066308" y="3988105"/>
            <a:ext cx="1607457" cy="488995"/>
          </a:xfrm>
          <a:prstGeom prst="rect">
            <a:avLst/>
          </a:prstGeom>
          <a:noFill/>
        </p:spPr>
        <p:txBody>
          <a:bodyPr wrap="square" tIns="0" rtlCol="0">
            <a:noAutofit/>
          </a:bodyPr>
          <a:p>
            <a:pPr>
              <a:lnSpc>
                <a:spcPct val="120000"/>
              </a:lnSpc>
              <a:spcBef>
                <a:spcPts val="0"/>
              </a:spcBef>
              <a:spcAft>
                <a:spcPts val="0"/>
              </a:spcAft>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rPr>
              <a:t>组建客户关系管理团队</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3" name="TextBox 52"/>
          <p:cNvSpPr txBox="1"/>
          <p:nvPr>
            <p:custDataLst>
              <p:tags r:id="rId9"/>
            </p:custDataLst>
          </p:nvPr>
        </p:nvSpPr>
        <p:spPr>
          <a:xfrm>
            <a:off x="4635500" y="2216785"/>
            <a:ext cx="1054100" cy="521970"/>
          </a:xfrm>
          <a:prstGeom prst="rect">
            <a:avLst/>
          </a:prstGeom>
          <a:noFill/>
        </p:spPr>
        <p:txBody>
          <a:bodyPr wrap="square" rtlCol="0">
            <a:sp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03th</a:t>
            </a:r>
            <a:endParaRPr kumimoji="0" lang="en-US" sz="2800" b="0" i="0" u="none" strike="noStrike" kern="120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54" name="TextBox 53"/>
          <p:cNvSpPr txBox="1"/>
          <p:nvPr>
            <p:custDataLst>
              <p:tags r:id="rId10"/>
            </p:custDataLst>
          </p:nvPr>
        </p:nvSpPr>
        <p:spPr>
          <a:xfrm>
            <a:off x="5868670" y="1726565"/>
            <a:ext cx="1029335" cy="521970"/>
          </a:xfrm>
          <a:prstGeom prst="rect">
            <a:avLst/>
          </a:prstGeom>
          <a:noFill/>
        </p:spPr>
        <p:txBody>
          <a:bodyPr wrap="square" rtlCol="0">
            <a:spAutoFit/>
          </a:bodyPr>
          <a:p>
            <a:pPr marL="0" marR="0" lvl="0" indent="0" algn="l" defTabSz="90424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04</a:t>
            </a:r>
            <a:r>
              <a:rPr kumimoji="0" lang="en-US" sz="2800" b="0" i="0" u="none" strike="noStrike" kern="120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th</a:t>
            </a:r>
            <a:endParaRPr kumimoji="0" lang="en-US" sz="2800" b="0" i="0" u="none" strike="noStrike" kern="120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6" name="Freeform 13"/>
          <p:cNvSpPr/>
          <p:nvPr>
            <p:custDataLst>
              <p:tags r:id="rId11"/>
            </p:custDataLst>
          </p:nvPr>
        </p:nvSpPr>
        <p:spPr bwMode="auto">
          <a:xfrm>
            <a:off x="4679012" y="2762327"/>
            <a:ext cx="1224871" cy="413855"/>
          </a:xfrm>
          <a:custGeom>
            <a:avLst/>
            <a:gdLst>
              <a:gd name="T0" fmla="*/ 0 w 1027"/>
              <a:gd name="T1" fmla="*/ 0 h 347"/>
              <a:gd name="T2" fmla="*/ 0 w 1027"/>
              <a:gd name="T3" fmla="*/ 347 h 347"/>
              <a:gd name="T4" fmla="*/ 1027 w 1027"/>
              <a:gd name="T5" fmla="*/ 347 h 347"/>
              <a:gd name="T6" fmla="*/ 869 w 1027"/>
              <a:gd name="T7" fmla="*/ 0 h 347"/>
              <a:gd name="T8" fmla="*/ 0 w 1027"/>
              <a:gd name="T9" fmla="*/ 0 h 347"/>
            </a:gdLst>
            <a:ahLst/>
            <a:cxnLst>
              <a:cxn ang="0">
                <a:pos x="T0" y="T1"/>
              </a:cxn>
              <a:cxn ang="0">
                <a:pos x="T2" y="T3"/>
              </a:cxn>
              <a:cxn ang="0">
                <a:pos x="T4" y="T5"/>
              </a:cxn>
              <a:cxn ang="0">
                <a:pos x="T6" y="T7"/>
              </a:cxn>
              <a:cxn ang="0">
                <a:pos x="T8" y="T9"/>
              </a:cxn>
            </a:cxnLst>
            <a:rect l="0" t="0" r="r" b="b"/>
            <a:pathLst>
              <a:path w="1027" h="347">
                <a:moveTo>
                  <a:pt x="0" y="0"/>
                </a:moveTo>
                <a:lnTo>
                  <a:pt x="0" y="347"/>
                </a:lnTo>
                <a:lnTo>
                  <a:pt x="1027" y="347"/>
                </a:lnTo>
                <a:lnTo>
                  <a:pt x="869" y="0"/>
                </a:lnTo>
                <a:lnTo>
                  <a:pt x="0" y="0"/>
                </a:lnTo>
                <a:close/>
              </a:path>
            </a:pathLst>
          </a:custGeom>
          <a:solidFill>
            <a:srgbClr val="1AA3AA"/>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0"/>
          <p:cNvSpPr/>
          <p:nvPr>
            <p:custDataLst>
              <p:tags r:id="rId12"/>
            </p:custDataLst>
          </p:nvPr>
        </p:nvSpPr>
        <p:spPr bwMode="auto">
          <a:xfrm>
            <a:off x="5915988" y="2283186"/>
            <a:ext cx="1427624" cy="381654"/>
          </a:xfrm>
          <a:custGeom>
            <a:avLst/>
            <a:gdLst>
              <a:gd name="T0" fmla="*/ 0 w 1197"/>
              <a:gd name="T1" fmla="*/ 0 h 320"/>
              <a:gd name="T2" fmla="*/ 166 w 1197"/>
              <a:gd name="T3" fmla="*/ 320 h 320"/>
              <a:gd name="T4" fmla="*/ 1197 w 1197"/>
              <a:gd name="T5" fmla="*/ 320 h 320"/>
              <a:gd name="T6" fmla="*/ 877 w 1197"/>
              <a:gd name="T7" fmla="*/ 0 h 320"/>
              <a:gd name="T8" fmla="*/ 0 w 1197"/>
              <a:gd name="T9" fmla="*/ 0 h 320"/>
            </a:gdLst>
            <a:ahLst/>
            <a:cxnLst>
              <a:cxn ang="0">
                <a:pos x="T0" y="T1"/>
              </a:cxn>
              <a:cxn ang="0">
                <a:pos x="T2" y="T3"/>
              </a:cxn>
              <a:cxn ang="0">
                <a:pos x="T4" y="T5"/>
              </a:cxn>
              <a:cxn ang="0">
                <a:pos x="T6" y="T7"/>
              </a:cxn>
              <a:cxn ang="0">
                <a:pos x="T8" y="T9"/>
              </a:cxn>
            </a:cxnLst>
            <a:rect l="0" t="0" r="r" b="b"/>
            <a:pathLst>
              <a:path w="1197" h="320">
                <a:moveTo>
                  <a:pt x="0" y="0"/>
                </a:moveTo>
                <a:lnTo>
                  <a:pt x="166" y="320"/>
                </a:lnTo>
                <a:lnTo>
                  <a:pt x="1197" y="320"/>
                </a:lnTo>
                <a:lnTo>
                  <a:pt x="877" y="0"/>
                </a:lnTo>
                <a:lnTo>
                  <a:pt x="0" y="0"/>
                </a:lnTo>
                <a:close/>
              </a:path>
            </a:pathLst>
          </a:custGeom>
          <a:solidFill>
            <a:srgbClr val="69A35B"/>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Rectangle 11"/>
          <p:cNvSpPr>
            <a:spLocks noChangeArrowheads="1"/>
          </p:cNvSpPr>
          <p:nvPr>
            <p:custDataLst>
              <p:tags r:id="rId13"/>
            </p:custDataLst>
          </p:nvPr>
        </p:nvSpPr>
        <p:spPr bwMode="auto">
          <a:xfrm>
            <a:off x="6114605" y="2664205"/>
            <a:ext cx="1229642" cy="97799"/>
          </a:xfrm>
          <a:prstGeom prst="rect">
            <a:avLst/>
          </a:prstGeom>
          <a:solidFill>
            <a:srgbClr val="69A35B">
              <a:lumMod val="75000"/>
            </a:srgbClr>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Rectangle 14"/>
          <p:cNvSpPr>
            <a:spLocks noChangeArrowheads="1"/>
          </p:cNvSpPr>
          <p:nvPr>
            <p:custDataLst>
              <p:tags r:id="rId14"/>
            </p:custDataLst>
          </p:nvPr>
        </p:nvSpPr>
        <p:spPr bwMode="auto">
          <a:xfrm>
            <a:off x="4679012" y="3171915"/>
            <a:ext cx="1224871" cy="113303"/>
          </a:xfrm>
          <a:prstGeom prst="rect">
            <a:avLst/>
          </a:prstGeom>
          <a:solidFill>
            <a:srgbClr val="1AA3AA">
              <a:lumMod val="75000"/>
            </a:srgbClr>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2"/>
          <p:cNvSpPr/>
          <p:nvPr>
            <p:custDataLst>
              <p:tags r:id="rId15"/>
            </p:custDataLst>
          </p:nvPr>
        </p:nvSpPr>
        <p:spPr bwMode="auto">
          <a:xfrm>
            <a:off x="5915983" y="2274296"/>
            <a:ext cx="197983" cy="479453"/>
          </a:xfrm>
          <a:custGeom>
            <a:avLst/>
            <a:gdLst>
              <a:gd name="T0" fmla="*/ 166 w 166"/>
              <a:gd name="T1" fmla="*/ 320 h 402"/>
              <a:gd name="T2" fmla="*/ 166 w 166"/>
              <a:gd name="T3" fmla="*/ 402 h 402"/>
              <a:gd name="T4" fmla="*/ 0 w 166"/>
              <a:gd name="T5" fmla="*/ 77 h 402"/>
              <a:gd name="T6" fmla="*/ 0 w 166"/>
              <a:gd name="T7" fmla="*/ 0 h 402"/>
              <a:gd name="T8" fmla="*/ 166 w 166"/>
              <a:gd name="T9" fmla="*/ 320 h 402"/>
            </a:gdLst>
            <a:ahLst/>
            <a:cxnLst>
              <a:cxn ang="0">
                <a:pos x="T0" y="T1"/>
              </a:cxn>
              <a:cxn ang="0">
                <a:pos x="T2" y="T3"/>
              </a:cxn>
              <a:cxn ang="0">
                <a:pos x="T4" y="T5"/>
              </a:cxn>
              <a:cxn ang="0">
                <a:pos x="T6" y="T7"/>
              </a:cxn>
              <a:cxn ang="0">
                <a:pos x="T8" y="T9"/>
              </a:cxn>
            </a:cxnLst>
            <a:rect l="0" t="0" r="r" b="b"/>
            <a:pathLst>
              <a:path w="166" h="402">
                <a:moveTo>
                  <a:pt x="166" y="320"/>
                </a:moveTo>
                <a:lnTo>
                  <a:pt x="166" y="402"/>
                </a:lnTo>
                <a:lnTo>
                  <a:pt x="0" y="77"/>
                </a:lnTo>
                <a:lnTo>
                  <a:pt x="0" y="0"/>
                </a:lnTo>
                <a:lnTo>
                  <a:pt x="166" y="320"/>
                </a:lnTo>
                <a:close/>
              </a:path>
            </a:pathLst>
          </a:custGeom>
          <a:solidFill>
            <a:srgbClr val="69A35B">
              <a:lumMod val="50000"/>
            </a:srgbClr>
          </a:solidFill>
          <a:ln>
            <a:noFill/>
          </a:ln>
        </p:spPr>
        <p:txBody>
          <a:bodyPr vert="horz" wrap="square" lIns="55418" tIns="27708" rIns="55418" bIns="27708" numCol="1" anchor="t" anchorCtr="0" compatLnSpc="1"/>
          <a:p>
            <a:pPr marL="0" marR="0" lvl="0" indent="0" algn="l" defTabSz="904240" rtl="0" eaLnBrk="1" fontAlgn="auto" latinLnBrk="0" hangingPunct="1">
              <a:lnSpc>
                <a:spcPct val="100000"/>
              </a:lnSpc>
              <a:spcBef>
                <a:spcPts val="0"/>
              </a:spcBef>
              <a:spcAft>
                <a:spcPts val="0"/>
              </a:spcAft>
              <a:buClrTx/>
              <a:buSzTx/>
              <a:buFontTx/>
              <a:buNone/>
              <a:defRPr/>
            </a:pPr>
            <a:endParaRPr kumimoji="0" lang="en-US" sz="14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文本框 51"/>
          <p:cNvSpPr txBox="1"/>
          <p:nvPr>
            <p:custDataLst>
              <p:tags r:id="rId16"/>
            </p:custDataLst>
          </p:nvPr>
        </p:nvSpPr>
        <p:spPr>
          <a:xfrm>
            <a:off x="4569295" y="3453414"/>
            <a:ext cx="1607457" cy="488995"/>
          </a:xfrm>
          <a:prstGeom prst="rect">
            <a:avLst/>
          </a:prstGeom>
          <a:noFill/>
        </p:spPr>
        <p:txBody>
          <a:bodyPr wrap="square" tIns="0" rtlCol="0">
            <a:normAutofit/>
          </a:bodyPr>
          <a:p>
            <a:pPr>
              <a:lnSpc>
                <a:spcPct val="120000"/>
              </a:lnSpc>
              <a:spcBef>
                <a:spcPts val="0"/>
              </a:spcBef>
              <a:spcAft>
                <a:spcPts val="0"/>
              </a:spcAft>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rPr>
              <a:t>客户信息管理</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文本框 54"/>
          <p:cNvSpPr txBox="1"/>
          <p:nvPr>
            <p:custDataLst>
              <p:tags r:id="rId17"/>
            </p:custDataLst>
          </p:nvPr>
        </p:nvSpPr>
        <p:spPr>
          <a:xfrm>
            <a:off x="6072281" y="2918724"/>
            <a:ext cx="1607457" cy="488995"/>
          </a:xfrm>
          <a:prstGeom prst="rect">
            <a:avLst/>
          </a:prstGeom>
          <a:noFill/>
        </p:spPr>
        <p:txBody>
          <a:bodyPr wrap="square" tIns="0" rtlCol="0">
            <a:noAutofit/>
          </a:bodyPr>
          <a:p>
            <a:pPr>
              <a:lnSpc>
                <a:spcPct val="120000"/>
              </a:lnSpc>
              <a:spcBef>
                <a:spcPts val="0"/>
              </a:spcBef>
              <a:spcAft>
                <a:spcPts val="0"/>
              </a:spcAft>
            </a:pPr>
            <a:r>
              <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rPr>
              <a:t>客户关系管理的分析</a:t>
            </a:r>
            <a:endParaRPr lang="zh-CN" altLang="en-US" sz="14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数据标注工厂设计</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数据标注管理架构</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数据安全管理与质量管理体系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a:solidFill>
                    <a:schemeClr val="tx1">
                      <a:lumMod val="75000"/>
                      <a:lumOff val="25000"/>
                    </a:schemeClr>
                  </a:solidFill>
                </a:rPr>
                <a:t> 数据标注订单管理</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5.6</a:t>
              </a:r>
              <a:r>
                <a:rPr lang="zh-CN" altLang="en-US" sz="2100" spc="225" dirty="0">
                  <a:solidFill>
                    <a:schemeClr val="tx1">
                      <a:lumMod val="75000"/>
                      <a:lumOff val="25000"/>
                    </a:schemeClr>
                  </a:solidFill>
                </a:rPr>
                <a:t> 数据标注客户关系管理</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00000"/>
            <a:ext cx="5693399" cy="424801"/>
            <a:chOff x="1807265" y="3866296"/>
            <a:chExt cx="5693399" cy="424801"/>
          </a:xfrm>
          <a:solidFill>
            <a:schemeClr val="accent1">
              <a:lumMod val="75000"/>
            </a:schemeClr>
          </a:solidFill>
        </p:grpSpPr>
        <p:sp>
          <p:nvSpPr>
            <p:cNvPr id="43" name="圆角矩形 4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a:grpFill/>
          </p:spPr>
          <p:txBody>
            <a:bodyPr wrap="none">
              <a:spAutoFit/>
            </a:bodyPr>
            <a:lstStyle/>
            <a:p>
              <a:pPr algn="l"/>
              <a:r>
                <a:rPr lang="en-US" altLang="zh-CN" sz="2100" spc="225" dirty="0" smtClean="0">
                  <a:solidFill>
                    <a:schemeClr val="bg1"/>
                  </a:solidFill>
                </a:rPr>
                <a:t>5.7</a:t>
              </a:r>
              <a:r>
                <a:rPr lang="zh-CN" altLang="en-US" sz="2100" spc="225" dirty="0">
                  <a:solidFill>
                    <a:schemeClr val="bg1"/>
                  </a:solidFill>
                </a:rPr>
                <a:t> 作业与练习</a:t>
              </a:r>
              <a:endParaRPr lang="zh-CN" altLang="en-US" sz="2100" spc="225" dirty="0">
                <a:solidFill>
                  <a:schemeClr val="bg1"/>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a:solidFill>
                    <a:schemeClr val="tx1">
                      <a:lumMod val="75000"/>
                      <a:lumOff val="25000"/>
                    </a:schemeClr>
                  </a:solidFill>
                </a:rPr>
                <a:t> </a:t>
              </a:r>
              <a:r>
                <a:rPr sz="2100" spc="225" dirty="0">
                  <a:solidFill>
                    <a:schemeClr val="tx1">
                      <a:lumMod val="75000"/>
                      <a:lumOff val="25000"/>
                    </a:schemeClr>
                  </a:solidFill>
                </a:rPr>
                <a:t>数据标注项目评估</a:t>
              </a:r>
              <a:endParaRPr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1998178"/>
            <a:ext cx="7961879" cy="2861310"/>
          </a:xfrm>
          <a:prstGeom prst="rect">
            <a:avLst/>
          </a:prstGeom>
        </p:spPr>
        <p:txBody>
          <a:bodyPr wrap="square">
            <a:spAutoFit/>
          </a:bodyPr>
          <a:lstStyle/>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1．请画出数据标注工厂简易平面图。</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2．请简述数据标注工厂管理架构。</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3．请简述数据标注工厂溯源体系。</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4．请简述数据标注项目评估流程。</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5．请简述数据标注订单管理流程。</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6．请简述数据标注客户关系管理工作内容。</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bg1"/>
                  </a:solidFill>
                </a:rPr>
                <a:t>5.1</a:t>
              </a:r>
              <a:r>
                <a:rPr lang="zh-CN" altLang="en-US" sz="2100" spc="225" dirty="0">
                  <a:solidFill>
                    <a:schemeClr val="bg1"/>
                  </a:solidFill>
                </a:rPr>
                <a:t> </a:t>
              </a:r>
              <a:r>
                <a:rPr lang="zh-CN" altLang="en-US" sz="2100" spc="225" dirty="0" smtClean="0">
                  <a:solidFill>
                    <a:schemeClr val="bg1"/>
                  </a:solidFill>
                </a:rPr>
                <a:t>数据标注工厂设计</a:t>
              </a:r>
              <a:endParaRPr lang="zh-CN" altLang="en-US" sz="2100" spc="225" dirty="0" smtClean="0">
                <a:solidFill>
                  <a:schemeClr val="bg1"/>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数据标注管理架构</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数据安全管理与质量管理体系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a:solidFill>
                    <a:schemeClr val="tx1">
                      <a:lumMod val="75000"/>
                      <a:lumOff val="25000"/>
                    </a:schemeClr>
                  </a:solidFill>
                </a:rPr>
                <a:t> 数据标注订单管理</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5.6</a:t>
              </a:r>
              <a:r>
                <a:rPr lang="zh-CN" altLang="en-US" sz="2100" spc="225" dirty="0">
                  <a:solidFill>
                    <a:schemeClr val="tx1">
                      <a:lumMod val="75000"/>
                      <a:lumOff val="25000"/>
                    </a:schemeClr>
                  </a:solidFill>
                </a:rPr>
                <a:t> 数据标注客户关系管理</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0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5.7</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a:solidFill>
                    <a:schemeClr val="tx1">
                      <a:lumMod val="75000"/>
                      <a:lumOff val="25000"/>
                    </a:schemeClr>
                  </a:solidFill>
                </a:rPr>
                <a:t> </a:t>
              </a:r>
              <a:r>
                <a:rPr sz="2100" spc="225" dirty="0">
                  <a:solidFill>
                    <a:schemeClr val="tx1">
                      <a:lumMod val="75000"/>
                      <a:lumOff val="25000"/>
                    </a:schemeClr>
                  </a:solidFill>
                </a:rPr>
                <a:t>数据标注项目评估</a:t>
              </a:r>
              <a:endParaRPr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5.1 数据标注工厂设计</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数据标注工厂的办公区域划分</a:t>
            </a:r>
            <a:endParaRPr lang="zh-CN" altLang="en-US" sz="2000" dirty="0"/>
          </a:p>
        </p:txBody>
      </p:sp>
      <p:graphicFrame>
        <p:nvGraphicFramePr>
          <p:cNvPr id="12" name="表格 11"/>
          <p:cNvGraphicFramePr/>
          <p:nvPr/>
        </p:nvGraphicFramePr>
        <p:xfrm>
          <a:off x="392430" y="1518920"/>
          <a:ext cx="8366760" cy="4262755"/>
        </p:xfrm>
        <a:graphic>
          <a:graphicData uri="http://schemas.openxmlformats.org/drawingml/2006/table">
            <a:tbl>
              <a:tblPr firstRow="1" bandRow="1">
                <a:tableStyleId>{5C22544A-7EE6-4342-B048-85BDC9FD1C3A}</a:tableStyleId>
              </a:tblPr>
              <a:tblGrid>
                <a:gridCol w="1386205"/>
                <a:gridCol w="6980555"/>
              </a:tblGrid>
              <a:tr h="608965">
                <a:tc>
                  <a:txBody>
                    <a:bodyPr/>
                    <a:p>
                      <a:pPr algn="l">
                        <a:lnSpc>
                          <a:spcPct val="150000"/>
                        </a:lnSpc>
                        <a:buClrTx/>
                        <a:buSzTx/>
                        <a:buFontTx/>
                        <a:buNone/>
                      </a:pPr>
                      <a:r>
                        <a:rPr lang="zh-CN" altLang="en-US" sz="1400" b="0">
                          <a:solidFill>
                            <a:schemeClr val="tx1">
                              <a:lumMod val="75000"/>
                              <a:lumOff val="25000"/>
                            </a:schemeClr>
                          </a:solidFill>
                          <a:latin typeface="微软雅黑" panose="020B0503020204020204" pitchFamily="34" charset="-122"/>
                          <a:ea typeface="微软雅黑" panose="020B0503020204020204" pitchFamily="34" charset="-122"/>
                        </a:rPr>
                        <a:t>商务办公区域</a:t>
                      </a:r>
                      <a:endParaRPr lang="zh-CN" altLang="en-US" sz="1400" b="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gn="l">
                        <a:lnSpc>
                          <a:spcPct val="150000"/>
                        </a:lnSpc>
                        <a:buClrTx/>
                        <a:buSzTx/>
                        <a:buFontTx/>
                        <a:buNone/>
                      </a:pPr>
                      <a:r>
                        <a:rPr lang="zh-CN" altLang="en-US" sz="1400" b="0">
                          <a:solidFill>
                            <a:schemeClr val="tx1">
                              <a:lumMod val="75000"/>
                              <a:lumOff val="25000"/>
                            </a:schemeClr>
                          </a:solidFill>
                          <a:latin typeface="微软雅黑" panose="020B0503020204020204" pitchFamily="34" charset="-122"/>
                          <a:ea typeface="微软雅黑" panose="020B0503020204020204" pitchFamily="34" charset="-122"/>
                        </a:rPr>
                        <a:t>主要负责通过商务渠道维护以及接待洽谈数据加工业务。</a:t>
                      </a:r>
                      <a:endParaRPr lang="zh-CN" altLang="en-US" sz="1400" b="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r h="608965">
                <a:tc>
                  <a:txBody>
                    <a:bodyPr/>
                    <a:p>
                      <a:pPr algn="ct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综合办公区域</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主要安排行政、人事、财务等保障工厂日常运作的部门。</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r h="608965">
                <a:tc>
                  <a:txBody>
                    <a:bodyPr/>
                    <a:p>
                      <a:pPr algn="ct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数据采集区域</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主要进行数据采集相关工作。</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r h="608965">
                <a:tc>
                  <a:txBody>
                    <a:bodyPr/>
                    <a:p>
                      <a:pPr algn="ct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数据清洗区域</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主要进行原始数据的清洗工作，其中包括原始数据的质量检验和敏感隐私数据的清洗。</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r h="608965">
                <a:tc>
                  <a:txBody>
                    <a:bodyPr/>
                    <a:p>
                      <a:pPr algn="ct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数据标注区域</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主要进行数据的标注工作。</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r h="608965">
                <a:tc>
                  <a:txBody>
                    <a:bodyPr/>
                    <a:p>
                      <a:pPr algn="ct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涉密项目区域</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涉密项目加工的数据必须在涉密项目专属独立办公室中的涉密计算机上进行。</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r h="608965">
                <a:tc>
                  <a:txBody>
                    <a:bodyPr/>
                    <a:p>
                      <a:pPr algn="ct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交流培训区域</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c>
                  <a:txBody>
                    <a:bodyPr/>
                    <a:p>
                      <a:pPr>
                        <a:lnSpc>
                          <a:spcPct val="150000"/>
                        </a:lnSpc>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rPr>
                        <a:t>数据加工的每个区域都需要安排交流培训区，当项目遇到问题时便于及时沟通。</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solidFill>
                      <a:schemeClr val="accent1">
                        <a:lumMod val="20000"/>
                        <a:lumOff val="80000"/>
                      </a:schemeClr>
                    </a:solidFill>
                  </a:tcPr>
                </a:tc>
              </a:tr>
            </a:tbl>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5.1 数据标注工厂设计</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8" name="文本占位符 7"/>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数据标注工厂设计平面图</a:t>
            </a:r>
            <a:endParaRPr lang="zh-CN" altLang="en-US" sz="2000" dirty="0"/>
          </a:p>
        </p:txBody>
      </p:sp>
      <p:graphicFrame>
        <p:nvGraphicFramePr>
          <p:cNvPr id="7" name="对象 6"/>
          <p:cNvGraphicFramePr/>
          <p:nvPr/>
        </p:nvGraphicFramePr>
        <p:xfrm>
          <a:off x="3824288" y="728917"/>
          <a:ext cx="4324350" cy="5400040"/>
        </p:xfrm>
        <a:graphic>
          <a:graphicData uri="http://schemas.openxmlformats.org/presentationml/2006/ole">
            <mc:AlternateContent xmlns:mc="http://schemas.openxmlformats.org/markup-compatibility/2006">
              <mc:Choice xmlns:v="urn:schemas-microsoft-com:vml" Requires="v">
                <p:oleObj spid="_x0000_s2" name="" r:id="rId1" imgW="3210560" imgH="7318375" progId="Word.Document.8">
                  <p:embed/>
                </p:oleObj>
              </mc:Choice>
              <mc:Fallback>
                <p:oleObj name="" r:id="rId1" imgW="3210560" imgH="7318375" progId="Word.Document.8">
                  <p:embed/>
                  <p:pic>
                    <p:nvPicPr>
                      <p:cNvPr id="0" name="图片 7"/>
                      <p:cNvPicPr/>
                      <p:nvPr/>
                    </p:nvPicPr>
                    <p:blipFill>
                      <a:blip r:embed="rId2"/>
                      <a:stretch>
                        <a:fillRect/>
                      </a:stretch>
                    </p:blipFill>
                    <p:spPr>
                      <a:xfrm>
                        <a:off x="3824288" y="728917"/>
                        <a:ext cx="4324350" cy="5400040"/>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数据标注工厂设计</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a:solidFill>
            <a:schemeClr val="accent1">
              <a:lumMod val="75000"/>
            </a:schemeClr>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a:grpFill/>
          </p:spPr>
          <p:txBody>
            <a:bodyPr wrap="none">
              <a:spAutoFit/>
            </a:bodyPr>
            <a:lstStyle/>
            <a:p>
              <a:pPr algn="l"/>
              <a:r>
                <a:rPr lang="en-US" altLang="zh-CN" sz="2100" spc="225" dirty="0" smtClean="0">
                  <a:solidFill>
                    <a:schemeClr val="bg1"/>
                  </a:solidFill>
                </a:rPr>
                <a:t>5.2</a:t>
              </a:r>
              <a:r>
                <a:rPr lang="zh-CN" altLang="en-US" sz="2100" spc="225" dirty="0">
                  <a:solidFill>
                    <a:schemeClr val="bg1"/>
                  </a:solidFill>
                </a:rPr>
                <a:t> </a:t>
              </a:r>
              <a:r>
                <a:rPr lang="zh-CN" altLang="en-US" sz="2100" spc="225" dirty="0" smtClean="0">
                  <a:solidFill>
                    <a:schemeClr val="bg1"/>
                  </a:solidFill>
                </a:rPr>
                <a:t>数据标注管理架构</a:t>
              </a:r>
              <a:endParaRPr lang="zh-CN" altLang="en-US" sz="2100" spc="225" dirty="0" smtClean="0">
                <a:solidFill>
                  <a:schemeClr val="bg1"/>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数据安全管理与质量管理体系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a:solidFill>
                    <a:schemeClr val="tx1">
                      <a:lumMod val="75000"/>
                      <a:lumOff val="25000"/>
                    </a:schemeClr>
                  </a:solidFill>
                </a:rPr>
                <a:t> 数据标注订单管理</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5.6</a:t>
              </a:r>
              <a:r>
                <a:rPr lang="zh-CN" altLang="en-US" sz="2100" spc="225" dirty="0">
                  <a:solidFill>
                    <a:schemeClr val="tx1">
                      <a:lumMod val="75000"/>
                      <a:lumOff val="25000"/>
                    </a:schemeClr>
                  </a:solidFill>
                </a:rPr>
                <a:t> 数据标注客户关系管理</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0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5.7</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a:solidFill>
                    <a:schemeClr val="tx1">
                      <a:lumMod val="75000"/>
                      <a:lumOff val="25000"/>
                    </a:schemeClr>
                  </a:solidFill>
                </a:rPr>
                <a:t> </a:t>
              </a:r>
              <a:r>
                <a:rPr sz="2100" spc="225" dirty="0">
                  <a:solidFill>
                    <a:schemeClr val="tx1">
                      <a:lumMod val="75000"/>
                      <a:lumOff val="25000"/>
                    </a:schemeClr>
                  </a:solidFill>
                </a:rPr>
                <a:t>数据标注项目评估</a:t>
              </a:r>
              <a:endParaRPr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sz="2100" b="1" spc="225" dirty="0">
                <a:solidFill>
                  <a:prstClr val="white"/>
                </a:solidFill>
              </a:rPr>
              <a:t>5.</a:t>
            </a:r>
            <a:r>
              <a:rPr lang="en-US" sz="2100" b="1" spc="225" dirty="0">
                <a:solidFill>
                  <a:prstClr val="white"/>
                </a:solidFill>
              </a:rPr>
              <a:t>2</a:t>
            </a:r>
            <a:r>
              <a:rPr sz="2100" b="1" spc="225" dirty="0">
                <a:solidFill>
                  <a:prstClr val="white"/>
                </a:solidFill>
              </a:rPr>
              <a:t> 数据标注管理架构</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graphicFrame>
        <p:nvGraphicFramePr>
          <p:cNvPr id="3" name="对象 2"/>
          <p:cNvGraphicFramePr/>
          <p:nvPr/>
        </p:nvGraphicFramePr>
        <p:xfrm>
          <a:off x="4822895" y="909305"/>
          <a:ext cx="3959860" cy="5039995"/>
        </p:xfrm>
        <a:graphic>
          <a:graphicData uri="http://schemas.openxmlformats.org/presentationml/2006/ole">
            <mc:AlternateContent xmlns:mc="http://schemas.openxmlformats.org/markup-compatibility/2006">
              <mc:Choice xmlns:v="urn:schemas-microsoft-com:vml" Requires="v">
                <p:oleObj spid="_x0000_s6" name="" r:id="rId1" imgW="4319905" imgH="5240655" progId="Word.Document.8">
                  <p:embed/>
                </p:oleObj>
              </mc:Choice>
              <mc:Fallback>
                <p:oleObj name="" r:id="rId1" imgW="4319905" imgH="5240655" progId="Word.Document.8">
                  <p:embed/>
                  <p:pic>
                    <p:nvPicPr>
                      <p:cNvPr id="0" name="图片 5"/>
                      <p:cNvPicPr/>
                      <p:nvPr/>
                    </p:nvPicPr>
                    <p:blipFill>
                      <a:blip r:embed="rId2"/>
                      <a:srcRect l="7402" t="6370" r="3216" b="3718"/>
                      <a:stretch>
                        <a:fillRect/>
                      </a:stretch>
                    </p:blipFill>
                    <p:spPr>
                      <a:xfrm>
                        <a:off x="4822895" y="909305"/>
                        <a:ext cx="3959860" cy="5039995"/>
                      </a:xfrm>
                      <a:prstGeom prst="rect">
                        <a:avLst/>
                      </a:prstGeom>
                    </p:spPr>
                  </p:pic>
                </p:oleObj>
              </mc:Fallback>
            </mc:AlternateContent>
          </a:graphicData>
        </a:graphic>
      </p:graphicFrame>
      <p:sp>
        <p:nvSpPr>
          <p:cNvPr id="10" name="文本框 9"/>
          <p:cNvSpPr txBox="1"/>
          <p:nvPr/>
        </p:nvSpPr>
        <p:spPr>
          <a:xfrm>
            <a:off x="524510" y="928370"/>
            <a:ext cx="4298315" cy="5001260"/>
          </a:xfrm>
          <a:prstGeom prst="rect">
            <a:avLst/>
          </a:prstGeom>
          <a:noFill/>
        </p:spPr>
        <p:txBody>
          <a:bodyPr wrap="square" rtlCol="0">
            <a:spAutoFit/>
          </a:bodyPr>
          <a:p>
            <a:pPr>
              <a:lnSpc>
                <a:spcPct val="120000"/>
              </a:lnSpc>
              <a:spcBef>
                <a:spcPts val="0"/>
              </a:spcBef>
              <a:spcAft>
                <a:spcPts val="0"/>
              </a:spcAft>
            </a:pPr>
            <a:r>
              <a:rPr lang="zh-CN" altLang="en-US" sz="1400">
                <a:solidFill>
                  <a:schemeClr val="tx1">
                    <a:lumMod val="75000"/>
                    <a:lumOff val="25000"/>
                  </a:schemeClr>
                </a:solidFill>
              </a:rPr>
              <a:t>数据加工从业务性质上可以划分为三个部分：①数据采集；②数据清洗；③数据标注。</a:t>
            </a:r>
            <a:endParaRPr lang="zh-CN" altLang="en-US" sz="1400">
              <a:solidFill>
                <a:schemeClr val="tx1">
                  <a:lumMod val="75000"/>
                  <a:lumOff val="25000"/>
                </a:schemeClr>
              </a:solidFill>
            </a:endParaRPr>
          </a:p>
          <a:p>
            <a:pPr marL="285750" indent="-285750">
              <a:lnSpc>
                <a:spcPct val="120000"/>
              </a:lnSpc>
              <a:spcBef>
                <a:spcPts val="0"/>
              </a:spcBef>
              <a:spcAft>
                <a:spcPts val="0"/>
              </a:spcAft>
              <a:buFont typeface="Wingdings" panose="05000000000000000000" charset="0"/>
              <a:buChar char="l"/>
            </a:pPr>
            <a:r>
              <a:rPr lang="zh-CN" altLang="en-US" sz="1400">
                <a:solidFill>
                  <a:schemeClr val="tx1">
                    <a:lumMod val="75000"/>
                    <a:lumOff val="25000"/>
                  </a:schemeClr>
                </a:solidFill>
              </a:rPr>
              <a:t>数据采集组由于主要负责采集工作，设立数据采集组负责人，并根据项目小组划分，设立项目小组长。</a:t>
            </a:r>
            <a:endParaRPr lang="zh-CN" altLang="en-US" sz="1400">
              <a:solidFill>
                <a:schemeClr val="tx1">
                  <a:lumMod val="75000"/>
                  <a:lumOff val="25000"/>
                </a:schemeClr>
              </a:solidFill>
            </a:endParaRPr>
          </a:p>
          <a:p>
            <a:pPr marL="285750" indent="-285750">
              <a:lnSpc>
                <a:spcPct val="120000"/>
              </a:lnSpc>
              <a:spcBef>
                <a:spcPts val="0"/>
              </a:spcBef>
              <a:spcAft>
                <a:spcPts val="0"/>
              </a:spcAft>
              <a:buFont typeface="Wingdings" panose="05000000000000000000" charset="0"/>
              <a:buChar char="l"/>
            </a:pPr>
            <a:r>
              <a:rPr lang="zh-CN" altLang="en-US" sz="1400">
                <a:solidFill>
                  <a:schemeClr val="tx1">
                    <a:lumMod val="75000"/>
                    <a:lumOff val="25000"/>
                  </a:schemeClr>
                </a:solidFill>
              </a:rPr>
              <a:t>数据清洗组业务模式分为原始数据的质量检验工作以及敏感隐私数据的清洗工作，所以除了设立数据清洗组负责人外，还需要在负责人下面分别设立原始数据质量检验组长以及敏感隐私数据清洗组长，两个组长下面再分别项目小组，设立项目小组长。</a:t>
            </a:r>
            <a:endParaRPr lang="zh-CN" altLang="en-US" sz="1400">
              <a:solidFill>
                <a:schemeClr val="tx1">
                  <a:lumMod val="75000"/>
                  <a:lumOff val="25000"/>
                </a:schemeClr>
              </a:solidFill>
            </a:endParaRPr>
          </a:p>
          <a:p>
            <a:pPr marL="285750" indent="-285750">
              <a:lnSpc>
                <a:spcPct val="120000"/>
              </a:lnSpc>
              <a:spcBef>
                <a:spcPts val="0"/>
              </a:spcBef>
              <a:spcAft>
                <a:spcPts val="0"/>
              </a:spcAft>
              <a:buFont typeface="Wingdings" panose="05000000000000000000" charset="0"/>
              <a:buChar char="l"/>
            </a:pPr>
            <a:r>
              <a:rPr lang="zh-CN" altLang="en-US" sz="1400">
                <a:solidFill>
                  <a:schemeClr val="tx1">
                    <a:lumMod val="75000"/>
                    <a:lumOff val="25000"/>
                  </a:schemeClr>
                </a:solidFill>
              </a:rPr>
              <a:t>数据标注组因为标注方法类型比较多，所以需要根据标注方法类型进行管理。每种类型的数据标注分别设置单项标注负责人，然后再根据项目安排项目组长；因为数据标注项目需要多个项目小组共同参与完成，所以需要在项目组长下面设立项目小组长；因为数据标注项目小组的工作质量是由标注质检员进行检验的，所以一般数据标注项目小组长由质检员担任。</a:t>
            </a:r>
            <a:endParaRPr lang="zh-CN" altLang="en-US" sz="140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smtClean="0">
                  <a:solidFill>
                    <a:srgbClr val="FFC000"/>
                  </a:solidFill>
                </a:rPr>
                <a:t>第五章</a:t>
              </a:r>
              <a:r>
                <a:rPr lang="zh-CN" altLang="en-US" sz="2800" dirty="0">
                  <a:solidFill>
                    <a:srgbClr val="FFC000"/>
                  </a:solidFill>
                </a:rPr>
                <a:t>　</a:t>
              </a:r>
              <a:r>
                <a:rPr lang="zh-CN" altLang="en-US" sz="2800" dirty="0" smtClean="0">
                  <a:solidFill>
                    <a:srgbClr val="FFC000"/>
                  </a:solidFill>
                </a:rPr>
                <a:t>数据标注管理</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5.1</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数据标注工厂设计</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数据标注管理架构</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31745"/>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4591050" cy="414020"/>
            </a:xfrm>
            <a:prstGeom prst="rect">
              <a:avLst/>
            </a:prstGeom>
          </p:spPr>
          <p:txBody>
            <a:bodyPr wrap="none">
              <a:spAutoFit/>
            </a:bodyPr>
            <a:lstStyle/>
            <a:p>
              <a:pPr algn="l"/>
              <a:r>
                <a:rPr lang="en-US" altLang="zh-CN" sz="2100" spc="225" dirty="0" smtClean="0">
                  <a:solidFill>
                    <a:schemeClr val="bg1"/>
                  </a:solidFill>
                </a:rPr>
                <a:t>5.3</a:t>
              </a:r>
              <a:r>
                <a:rPr lang="zh-CN" altLang="en-US" sz="2100" spc="225" dirty="0">
                  <a:solidFill>
                    <a:schemeClr val="bg1"/>
                  </a:solidFill>
                </a:rPr>
                <a:t> </a:t>
              </a:r>
              <a:r>
                <a:rPr lang="zh-CN" altLang="en-US" sz="2100" spc="225" dirty="0" smtClean="0">
                  <a:solidFill>
                    <a:schemeClr val="bg1"/>
                  </a:solidFill>
                </a:rPr>
                <a:t>数据安全管理与质量管理体系</a:t>
              </a:r>
              <a:endParaRPr lang="zh-CN" altLang="en-US" sz="2100" spc="225" dirty="0" smtClean="0">
                <a:solidFill>
                  <a:schemeClr val="bg1"/>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5.5</a:t>
              </a:r>
              <a:r>
                <a:rPr lang="zh-CN" altLang="en-US" sz="2100" spc="225" dirty="0">
                  <a:solidFill>
                    <a:schemeClr val="tx1">
                      <a:lumMod val="75000"/>
                      <a:lumOff val="25000"/>
                    </a:schemeClr>
                  </a:solidFill>
                </a:rPr>
                <a:t> 数据标注订单管理</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860000"/>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5.6</a:t>
              </a:r>
              <a:r>
                <a:rPr lang="zh-CN" altLang="en-US" sz="2100" spc="225" dirty="0">
                  <a:solidFill>
                    <a:schemeClr val="tx1">
                      <a:lumMod val="75000"/>
                      <a:lumOff val="25000"/>
                    </a:schemeClr>
                  </a:solidFill>
                </a:rPr>
                <a:t> 数据标注客户关系管理</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0000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22288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5.7</a:t>
              </a:r>
              <a:r>
                <a:rPr lang="zh-CN" altLang="en-US" sz="2100" spc="225" dirty="0">
                  <a:solidFill>
                    <a:schemeClr val="tx1">
                      <a:lumMod val="75000"/>
                      <a:lumOff val="25000"/>
                    </a:schemeClr>
                  </a:solidFill>
                </a:rPr>
                <a:t> 作业与练习</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5.4</a:t>
              </a:r>
              <a:r>
                <a:rPr lang="zh-CN" altLang="en-US" sz="2100" spc="225" dirty="0">
                  <a:solidFill>
                    <a:schemeClr val="tx1">
                      <a:lumMod val="75000"/>
                      <a:lumOff val="25000"/>
                    </a:schemeClr>
                  </a:solidFill>
                </a:rPr>
                <a:t> </a:t>
              </a:r>
              <a:r>
                <a:rPr sz="2100" spc="225" dirty="0">
                  <a:solidFill>
                    <a:schemeClr val="tx1">
                      <a:lumMod val="75000"/>
                      <a:lumOff val="25000"/>
                    </a:schemeClr>
                  </a:solidFill>
                </a:rPr>
                <a:t>数据标注项目评估</a:t>
              </a:r>
              <a:endParaRPr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5.3 数据安全管理与质量管理体系</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5.3.1 数据存储安全管理要求</a:t>
            </a:r>
            <a:endParaRPr lang="zh-CN" altLang="en-US" sz="2000" dirty="0"/>
          </a:p>
        </p:txBody>
      </p:sp>
      <p:sp>
        <p:nvSpPr>
          <p:cNvPr id="9" name="文本框 8"/>
          <p:cNvSpPr txBox="1"/>
          <p:nvPr/>
        </p:nvSpPr>
        <p:spPr>
          <a:xfrm>
            <a:off x="972185" y="1808480"/>
            <a:ext cx="7200000" cy="2416175"/>
          </a:xfrm>
          <a:prstGeom prst="rect">
            <a:avLst/>
          </a:prstGeom>
          <a:noFill/>
        </p:spPr>
        <p:txBody>
          <a:bodyPr wrap="square" rtlCol="0">
            <a:spAutoFit/>
          </a:bodyPr>
          <a:p>
            <a:pPr marL="342900" indent="342265" fontAlgn="auto">
              <a:lnSpc>
                <a:spcPct val="120000"/>
              </a:lnSpc>
              <a:spcBef>
                <a:spcPts val="0"/>
              </a:spcBef>
              <a:spcAft>
                <a:spcPts val="0"/>
              </a:spcAft>
              <a:buFont typeface="+mj-lt"/>
              <a:buAutoNum type="arabicPeriod"/>
            </a:pPr>
            <a:r>
              <a:rPr lang="zh-CN" altLang="en-US">
                <a:solidFill>
                  <a:schemeClr val="tx1">
                    <a:lumMod val="75000"/>
                    <a:lumOff val="25000"/>
                  </a:schemeClr>
                </a:solidFill>
              </a:rPr>
              <a:t>数据加工的服务器与计算机禁止连接互联网，禁止通过外接设备进行拷贝。</a:t>
            </a:r>
            <a:endParaRPr lang="zh-CN" altLang="en-US">
              <a:solidFill>
                <a:schemeClr val="tx1">
                  <a:lumMod val="75000"/>
                  <a:lumOff val="25000"/>
                </a:schemeClr>
              </a:solidFill>
            </a:endParaRPr>
          </a:p>
          <a:p>
            <a:pPr marL="342900" indent="342265" fontAlgn="auto">
              <a:lnSpc>
                <a:spcPct val="120000"/>
              </a:lnSpc>
              <a:spcBef>
                <a:spcPts val="0"/>
              </a:spcBef>
              <a:spcAft>
                <a:spcPts val="0"/>
              </a:spcAft>
              <a:buFont typeface="+mj-lt"/>
              <a:buAutoNum type="arabicPeriod"/>
            </a:pPr>
            <a:r>
              <a:rPr lang="zh-CN" altLang="en-US">
                <a:solidFill>
                  <a:schemeClr val="tx1">
                    <a:lumMod val="75000"/>
                    <a:lumOff val="25000"/>
                  </a:schemeClr>
                </a:solidFill>
              </a:rPr>
              <a:t>数据加工的服务器需要使用多节点存储系统，这样当发生事故某些节点上的数据出现损坏情况，也能够及时通过数据恢复算法将数据进行恢复。</a:t>
            </a:r>
            <a:endParaRPr lang="zh-CN" altLang="en-US">
              <a:solidFill>
                <a:schemeClr val="tx1">
                  <a:lumMod val="75000"/>
                  <a:lumOff val="25000"/>
                </a:schemeClr>
              </a:solidFill>
            </a:endParaRPr>
          </a:p>
          <a:p>
            <a:pPr marL="342900" indent="342265" fontAlgn="auto">
              <a:lnSpc>
                <a:spcPct val="120000"/>
              </a:lnSpc>
              <a:spcBef>
                <a:spcPts val="0"/>
              </a:spcBef>
              <a:spcAft>
                <a:spcPts val="0"/>
              </a:spcAft>
              <a:buFont typeface="+mj-lt"/>
              <a:buAutoNum type="arabicPeriod"/>
            </a:pPr>
            <a:r>
              <a:rPr lang="zh-CN" altLang="en-US">
                <a:solidFill>
                  <a:schemeClr val="tx1">
                    <a:lumMod val="75000"/>
                    <a:lumOff val="25000"/>
                  </a:schemeClr>
                </a:solidFill>
              </a:rPr>
              <a:t>数据加工的服务器需要定期做好容灾备份管理，这样当发生突发情况，也能够保证数据不丢失。</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sz="2100" b="1" spc="225" dirty="0">
                <a:solidFill>
                  <a:prstClr val="white"/>
                </a:solidFill>
              </a:rPr>
              <a:t>5.3 数据安全管理与质量管理体系</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第五章  数据标注管理</a:t>
            </a:r>
            <a:endParaRPr lang="zh-CN" altLang="en-US" sz="1355" dirty="0" smtClean="0">
              <a:solidFill>
                <a:prstClr val="white"/>
              </a:solidFill>
            </a:endParaRPr>
          </a:p>
        </p:txBody>
      </p:sp>
      <p:sp>
        <p:nvSpPr>
          <p:cNvPr id="6" name="文本占位符 5"/>
          <p:cNvSpPr>
            <a:spLocks noGrp="1"/>
          </p:cNvSpPr>
          <p:nvPr>
            <p:ph type="body" sz="quarter" idx="13"/>
          </p:nvPr>
        </p:nvSpPr>
        <p:spPr>
          <a:xfrm>
            <a:off x="392113" y="948743"/>
            <a:ext cx="7200000" cy="540000"/>
          </a:xfrm>
        </p:spPr>
        <p:txBody>
          <a:bodyPr>
            <a:normAutofit lnSpcReduction="10000"/>
          </a:bodyPr>
          <a:p>
            <a:pPr>
              <a:lnSpc>
                <a:spcPct val="150000"/>
              </a:lnSpc>
            </a:pPr>
            <a:r>
              <a:rPr lang="zh-CN" altLang="en-US" sz="2000" dirty="0"/>
              <a:t>5.3.2 工厂人员行为管理</a:t>
            </a:r>
            <a:endParaRPr lang="zh-CN" altLang="en-US" sz="2000" dirty="0"/>
          </a:p>
        </p:txBody>
      </p:sp>
      <p:sp>
        <p:nvSpPr>
          <p:cNvPr id="13" name="矩形 12"/>
          <p:cNvSpPr/>
          <p:nvPr>
            <p:custDataLst>
              <p:tags r:id="rId1"/>
            </p:custDataLst>
          </p:nvPr>
        </p:nvSpPr>
        <p:spPr>
          <a:xfrm>
            <a:off x="2201069" y="2302974"/>
            <a:ext cx="6095048" cy="714677"/>
          </a:xfrm>
          <a:prstGeom prst="rect">
            <a:avLst/>
          </a:prstGeom>
          <a:solidFill>
            <a:srgbClr val="9BBB59">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fontAlgn="auto">
              <a:lnSpc>
                <a:spcPct val="120000"/>
              </a:lnSpc>
            </a:pPr>
            <a:r>
              <a:rPr lang="zh-CN" altLang="en-US" sz="1200">
                <a:solidFill>
                  <a:schemeClr val="tx1">
                    <a:lumMod val="75000"/>
                    <a:lumOff val="25000"/>
                  </a:schemeClr>
                </a:solidFill>
              </a:rPr>
              <a:t>对标注工厂内的人员行为进行视频监控，此举可以通过观察工厂内人员的行为，预防工厂人员窃取数据或在数据泄露发生后侦查发现嫌疑人踪迹。</a:t>
            </a:r>
            <a:endParaRPr lang="zh-CN" altLang="en-US" sz="1200">
              <a:solidFill>
                <a:schemeClr val="tx1">
                  <a:lumMod val="75000"/>
                  <a:lumOff val="25000"/>
                </a:schemeClr>
              </a:solidFill>
            </a:endParaRPr>
          </a:p>
        </p:txBody>
      </p:sp>
      <p:sp>
        <p:nvSpPr>
          <p:cNvPr id="21" name="矩形 20"/>
          <p:cNvSpPr/>
          <p:nvPr>
            <p:custDataLst>
              <p:tags r:id="rId2"/>
            </p:custDataLst>
          </p:nvPr>
        </p:nvSpPr>
        <p:spPr>
          <a:xfrm>
            <a:off x="2201069" y="3347221"/>
            <a:ext cx="6095048" cy="714677"/>
          </a:xfrm>
          <a:prstGeom prst="rect">
            <a:avLst/>
          </a:prstGeom>
          <a:solidFill>
            <a:srgbClr val="3498DB">
              <a:lumMod val="20000"/>
              <a:lumOff val="8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l">
              <a:lnSpc>
                <a:spcPct val="120000"/>
              </a:lnSpc>
              <a:spcBef>
                <a:spcPts val="0"/>
              </a:spcBef>
              <a:spcAft>
                <a:spcPts val="0"/>
              </a:spcAft>
            </a:pPr>
            <a:r>
              <a:rPr lang="zh-CN" altLang="en-US" sz="1200">
                <a:solidFill>
                  <a:schemeClr val="tx1">
                    <a:lumMod val="75000"/>
                    <a:lumOff val="25000"/>
                  </a:schemeClr>
                </a:solidFill>
              </a:rPr>
              <a:t>各项目组必须安装独立的门禁管理系统，对项目办公区域的准入人员进行管理，只有项目的参与者才能够通过身份识别进入项目办公区域进行办公，减少无关人员可以有效降低数据泄露风险。</a:t>
            </a:r>
            <a:endParaRPr lang="zh-CN" altLang="en-US" sz="1200">
              <a:solidFill>
                <a:schemeClr val="tx1">
                  <a:lumMod val="75000"/>
                  <a:lumOff val="25000"/>
                </a:schemeClr>
              </a:solidFill>
            </a:endParaRPr>
          </a:p>
        </p:txBody>
      </p:sp>
      <p:sp>
        <p:nvSpPr>
          <p:cNvPr id="3" name="Text Placeholder 17"/>
          <p:cNvSpPr txBox="1"/>
          <p:nvPr>
            <p:custDataLst>
              <p:tags r:id="rId3"/>
            </p:custDataLst>
          </p:nvPr>
        </p:nvSpPr>
        <p:spPr>
          <a:xfrm>
            <a:off x="692309" y="2403177"/>
            <a:ext cx="1482567" cy="507206"/>
          </a:xfrm>
          <a:prstGeom prst="rect">
            <a:avLst/>
          </a:prstGeom>
          <a:noFill/>
        </p:spPr>
        <p:txBody>
          <a:bodyPr wrap="square" rtlCol="0" anchor="ctr" anchorCtr="0">
            <a:normAutofit fontScale="90000"/>
          </a:bodyP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150" normalizeH="0" noProof="0" smtClean="0">
                <a:ln>
                  <a:noFill/>
                </a:ln>
                <a:solidFill>
                  <a:srgbClr val="9BBB59"/>
                </a:solidFill>
                <a:effectLst/>
                <a:uLnTx/>
                <a:uFillTx/>
                <a:latin typeface="Arial" panose="020B0604020202020204" pitchFamily="34" charset="0"/>
                <a:ea typeface="微软雅黑" panose="020B0503020204020204" pitchFamily="34" charset="-122"/>
                <a:cs typeface="+mn-ea"/>
              </a:rPr>
              <a:t>视频监控系统</a:t>
            </a:r>
            <a:endParaRPr kumimoji="0" lang="zh-CN" altLang="en-US" sz="1600" b="1" i="0" u="none" strike="noStrike" kern="1200" cap="none" spc="150" normalizeH="0" noProof="0" smtClean="0">
              <a:ln>
                <a:noFill/>
              </a:ln>
              <a:solidFill>
                <a:srgbClr val="9BBB59"/>
              </a:solidFill>
              <a:effectLst/>
              <a:uLnTx/>
              <a:uFillTx/>
              <a:latin typeface="Arial" panose="020B0604020202020204" pitchFamily="34" charset="0"/>
              <a:ea typeface="微软雅黑" panose="020B0503020204020204" pitchFamily="34" charset="-122"/>
              <a:cs typeface="+mn-ea"/>
            </a:endParaRPr>
          </a:p>
        </p:txBody>
      </p:sp>
      <p:sp>
        <p:nvSpPr>
          <p:cNvPr id="7" name="Text Placeholder 17"/>
          <p:cNvSpPr txBox="1"/>
          <p:nvPr>
            <p:custDataLst>
              <p:tags r:id="rId4"/>
            </p:custDataLst>
          </p:nvPr>
        </p:nvSpPr>
        <p:spPr>
          <a:xfrm>
            <a:off x="692309" y="3447424"/>
            <a:ext cx="1482567" cy="507206"/>
          </a:xfrm>
          <a:prstGeom prst="rect">
            <a:avLst/>
          </a:prstGeom>
          <a:noFill/>
        </p:spPr>
        <p:txBody>
          <a:bodyPr wrap="square" rtlCol="0" anchor="ctr" anchorCtr="0">
            <a:normAutofit fontScale="80000"/>
          </a:bodyPr>
          <a:lstStyle>
            <a:defPPr>
              <a:defRPr lang="zh-CN"/>
            </a:defPPr>
            <a:lvl1pPr algn="ctr">
              <a:lnSpc>
                <a:spcPct val="100000"/>
              </a:lnSpc>
              <a:defRPr sz="4000" b="1" spc="150">
                <a:solidFill>
                  <a:srgbClr val="000000">
                    <a:lumMod val="65000"/>
                    <a:lumOff val="35000"/>
                  </a:srgb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150" normalizeH="0" noProof="0" smtClean="0">
                <a:ln>
                  <a:noFill/>
                </a:ln>
                <a:solidFill>
                  <a:srgbClr val="3498DB"/>
                </a:solidFill>
                <a:effectLst/>
                <a:uLnTx/>
                <a:uFillTx/>
                <a:latin typeface="Arial" panose="020B0604020202020204" pitchFamily="34" charset="0"/>
                <a:ea typeface="微软雅黑" panose="020B0503020204020204" pitchFamily="34" charset="-122"/>
                <a:cs typeface="+mn-ea"/>
              </a:rPr>
              <a:t>门禁管理系统</a:t>
            </a:r>
            <a:endParaRPr kumimoji="0" lang="zh-CN" altLang="en-US" sz="1800" b="1" i="0" u="none" strike="noStrike" kern="1200" cap="none" spc="150" normalizeH="0" noProof="0" smtClean="0">
              <a:ln>
                <a:noFill/>
              </a:ln>
              <a:solidFill>
                <a:srgbClr val="3498DB"/>
              </a:solidFill>
              <a:effectLst/>
              <a:uLnTx/>
              <a:uFillTx/>
              <a:latin typeface="Arial" panose="020B0604020202020204" pitchFamily="34" charset="0"/>
              <a:ea typeface="微软雅黑" panose="020B0503020204020204" pitchFamily="34" charset="-122"/>
              <a:cs typeface="+mn-ea"/>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8935_1*l_h_i*1_1_1"/>
  <p:tag name="KSO_WM_TEMPLATE_CATEGORY" val="diagram"/>
  <p:tag name="KSO_WM_TEMPLATE_INDEX" val="20198935"/>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8935_1*l_h_i*1_2_1"/>
  <p:tag name="KSO_WM_TEMPLATE_CATEGORY" val="diagram"/>
  <p:tag name="KSO_WM_TEMPLATE_INDEX" val="2019893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1*l_h_a*1_1_1"/>
  <p:tag name="KSO_WM_TEMPLATE_CATEGORY" val="diagram"/>
  <p:tag name="KSO_WM_TEMPLATE_INDEX" val="20198935"/>
  <p:tag name="KSO_WM_UNIT_LAYERLEVEL" val="1_1_1"/>
  <p:tag name="KSO_WM_TAG_VERSION" val="1.0"/>
  <p:tag name="KSO_WM_BEAUTIFY_FLAG" val="#wm#"/>
  <p:tag name="KSO_WM_UNIT_TEXT_FILL_FORE_SCHEMECOLOR_INDEX" val="9"/>
  <p:tag name="KSO_WM_UNIT_TEXT_FILL_TYPE" val="1"/>
  <p:tag name="KSO_WM_UNIT_USESOURCEFORMAT_APPLY" val="1"/>
</p:tagLst>
</file>

<file path=ppt/tags/tag16.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1*l_h_a*1_2_1"/>
  <p:tag name="KSO_WM_TEMPLATE_CATEGORY" val="diagram"/>
  <p:tag name="KSO_WM_TEMPLATE_INDEX" val="20198935"/>
  <p:tag name="KSO_WM_UNIT_LAYERLEVEL" val="1_1_1"/>
  <p:tag name="KSO_WM_TAG_VERSION" val="1.0"/>
  <p:tag name="KSO_WM_BEAUTIFY_FLAG" val="#wm#"/>
  <p:tag name="KSO_WM_UNIT_TEXT_FILL_FORE_SCHEMECOLOR_INDEX" val="6"/>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13_3*m_h_i*1_1_1"/>
  <p:tag name="KSO_WM_TEMPLATE_CATEGORY" val="diagram"/>
  <p:tag name="KSO_WM_TEMPLATE_INDEX" val="20200113"/>
  <p:tag name="KSO_WM_UNIT_LAYERLEVEL" val="1_1_1"/>
  <p:tag name="KSO_WM_TAG_VERSION" val="1.0"/>
  <p:tag name="KSO_WM_BEAUTIFY_FLAG" val="#wm#"/>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13_3*m_h_i*1_1_5"/>
  <p:tag name="KSO_WM_TEMPLATE_CATEGORY" val="diagram"/>
  <p:tag name="KSO_WM_TEMPLATE_INDEX" val="20200113"/>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1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0113_3*m_h_f*1_1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VALUE" val="22"/>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13_3*m_h_i*1_2_1"/>
  <p:tag name="KSO_WM_TEMPLATE_CATEGORY" val="diagram"/>
  <p:tag name="KSO_WM_TEMPLATE_INDEX" val="20200113"/>
  <p:tag name="KSO_WM_UNIT_LAYERLEVEL" val="1_1_1"/>
  <p:tag name="KSO_WM_TAG_VERSION" val="1.0"/>
  <p:tag name="KSO_WM_BEAUTIFY_FLAG" val="#wm#"/>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13_3*m_h_i*1_2_6"/>
  <p:tag name="KSO_WM_TEMPLATE_CATEGORY" val="diagram"/>
  <p:tag name="KSO_WM_TEMPLATE_INDEX" val="20200113"/>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13_3*m_h_i*1_1_4"/>
  <p:tag name="KSO_WM_TEMPLATE_CATEGORY" val="diagram"/>
  <p:tag name="KSO_WM_TEMPLATE_INDEX" val="20200113"/>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13_3*m_h_i*1_2_5"/>
  <p:tag name="KSO_WM_TEMPLATE_CATEGORY" val="diagram"/>
  <p:tag name="KSO_WM_TEMPLATE_INDEX" val="20200113"/>
  <p:tag name="KSO_WM_UNIT_LAYERLEVEL" val="1_1_1"/>
  <p:tag name="KSO_WM_TAG_VERSION" val="1.0"/>
  <p:tag name="KSO_WM_BEAUTIFY_FLAG" val="#wm#"/>
  <p:tag name="KSO_WM_UNIT_FILL_FORE_SCHEMECOLOR_INDEX" val="6"/>
  <p:tag name="KSO_WM_UNIT_FILL_TYPE" val="1"/>
  <p:tag name="KSO_WM_UNIT_USESOURCEFORMAT_APPLY" val="1"/>
</p:tagLst>
</file>

<file path=ppt/tags/tag2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0113_3*m_h_f*1_2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VALUE" val="22"/>
  <p:tag name="KSO_WM_UNIT_TEXT_FILL_FORE_SCHEMECOLOR_INDEX" val="13"/>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9"/>
  <p:tag name="KSO_WM_UNIT_ID" val="diagram20200113_3*m_h_i*1_3_9"/>
  <p:tag name="KSO_WM_TEMPLATE_CATEGORY" val="diagram"/>
  <p:tag name="KSO_WM_TEMPLATE_INDEX" val="20200113"/>
  <p:tag name="KSO_WM_UNIT_LAYERLEVEL" val="1_1_1"/>
  <p:tag name="KSO_WM_TAG_VERSION" val="1.0"/>
  <p:tag name="KSO_WM_BEAUTIFY_FLAG" val="#wm#"/>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13_3*m_h_i*1_4_1"/>
  <p:tag name="KSO_WM_TEMPLATE_CATEGORY" val="diagram"/>
  <p:tag name="KSO_WM_TEMPLATE_INDEX" val="20200113"/>
  <p:tag name="KSO_WM_UNIT_LAYERLEVEL" val="1_1_1"/>
  <p:tag name="KSO_WM_TAG_VERSION" val="1.0"/>
  <p:tag name="KSO_WM_BEAUTIFY_FLAG" val="#wm#"/>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13_3*m_h_i*1_3_1"/>
  <p:tag name="KSO_WM_TEMPLATE_CATEGORY" val="diagram"/>
  <p:tag name="KSO_WM_TEMPLATE_INDEX" val="20200113"/>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7"/>
  <p:tag name="KSO_WM_UNIT_ID" val="diagram20200113_3*m_h_i*1_4_7"/>
  <p:tag name="KSO_WM_TEMPLATE_CATEGORY" val="diagram"/>
  <p:tag name="KSO_WM_TEMPLATE_INDEX" val="20200113"/>
  <p:tag name="KSO_WM_UNIT_LAYERLEVEL" val="1_1_1"/>
  <p:tag name="KSO_WM_TAG_VERSION" val="1.0"/>
  <p:tag name="KSO_WM_BEAUTIFY_FLAG" val="#wm#"/>
  <p:tag name="KSO_WM_UNIT_FILL_FORE_SCHEMECOLOR_INDEX" val="8"/>
  <p:tag name="KSO_WM_UNI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200113_3*m_h_i*1_4_6"/>
  <p:tag name="KSO_WM_TEMPLATE_CATEGORY" val="diagram"/>
  <p:tag name="KSO_WM_TEMPLATE_INDEX" val="20200113"/>
  <p:tag name="KSO_WM_UNIT_LAYERLEVEL" val="1_1_1"/>
  <p:tag name="KSO_WM_TAG_VERSION" val="1.0"/>
  <p:tag name="KSO_WM_BEAUTIFY_FLAG" val="#wm#"/>
  <p:tag name="KSO_WM_UNIT_FILL_FORE_SCHEMECOLOR_INDEX" val="8"/>
  <p:tag name="KSO_WM_UNIT_FILL_TYPE" val="1"/>
  <p:tag name="KSO_WM_UNIT_USESOURCEFORMAT_APPLY" val="1"/>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13_3*m_h_i*1_3_2"/>
  <p:tag name="KSO_WM_TEMPLATE_CATEGORY" val="diagram"/>
  <p:tag name="KSO_WM_TEMPLATE_INDEX" val="20200113"/>
  <p:tag name="KSO_WM_UNIT_LAYERLEVEL" val="1_1_1"/>
  <p:tag name="KSO_WM_TAG_VERSION" val="1.0"/>
  <p:tag name="KSO_WM_BEAUTIFY_FLAG" val="#wm#"/>
  <p:tag name="KSO_WM_UNIT_FILL_FORE_SCHEMECOLOR_INDEX" val="7"/>
  <p:tag name="KSO_WM_UNI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13_3*m_h_i*1_4_5"/>
  <p:tag name="KSO_WM_TEMPLATE_CATEGORY" val="diagram"/>
  <p:tag name="KSO_WM_TEMPLATE_INDEX" val="20200113"/>
  <p:tag name="KSO_WM_UNIT_LAYERLEVEL" val="1_1_1"/>
  <p:tag name="KSO_WM_TAG_VERSION" val="1.0"/>
  <p:tag name="KSO_WM_BEAUTIFY_FLAG" val="#wm#"/>
  <p:tag name="KSO_WM_UNIT_FILL_FORE_SCHEMECOLOR_INDEX" val="8"/>
  <p:tag name="KSO_WM_UNIT_FILL_TYPE" val="1"/>
  <p:tag name="KSO_WM_UNIT_USESOURCEFORMAT_APPLY" val="1"/>
</p:tagLst>
</file>

<file path=ppt/tags/tag3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0113_3*m_h_f*1_3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VALUE" val="22"/>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0113_3*m_h_f*1_4_1"/>
  <p:tag name="KSO_WM_TEMPLATE_CATEGORY" val="diagram"/>
  <p:tag name="KSO_WM_TEMPLATE_INDEX" val="20200113"/>
  <p:tag name="KSO_WM_UNIT_LAYERLEVEL" val="1_1_1"/>
  <p:tag name="KSO_WM_TAG_VERSION" val="1.0"/>
  <p:tag name="KSO_WM_BEAUTIFY_FLAG" val="#wm#"/>
  <p:tag name="KSO_WM_UNIT_PRESET_TEXT" val="单击此处添加文本具体内容"/>
  <p:tag name="KSO_WM_UNIT_VALUE" val="22"/>
  <p:tag name="KSO_WM_UNIT_TEXT_FILL_FORE_SCHEMECOLOR_INDEX" val="13"/>
  <p:tag name="KSO_WM_UNIT_TEXT_FILL_TYPE" val="1"/>
  <p:tag name="KSO_WM_UNIT_USESOURCEFORMAT_APPLY" val="1"/>
</p:tagLst>
</file>

<file path=ppt/tags/tag34.xml><?xml version="1.0" encoding="utf-8"?>
<p:tagLst xmlns:p="http://schemas.openxmlformats.org/presentationml/2006/main">
  <p:tag name="KSO_WM_UNIT_PLACING_PICTURE_USER_VIEWPORT" val="{&quot;height&quot;:2213.7700303667366,&quot;width&quot;:1643.1365829854146}"/>
</p:tagLst>
</file>

<file path=ppt/tags/tag35.xml><?xml version="1.0" encoding="utf-8"?>
<p:tagLst xmlns:p="http://schemas.openxmlformats.org/presentationml/2006/main">
  <p:tag name="KSO_WM_UNIT_PLACING_PICTURE_USER_VIEWPORT" val="{&quot;height&quot;:2214.5547769212799,&quot;width&quot;:1643.1365829854146}"/>
</p:tagLst>
</file>

<file path=ppt/tags/tag36.xml><?xml version="1.0" encoding="utf-8"?>
<p:tagLst xmlns:p="http://schemas.openxmlformats.org/presentationml/2006/main">
  <p:tag name="KSO_WM_UNIT_PLACING_PICTURE_USER_VIEWPORT" val="{&quot;height&quot;:2126.6631628124269,&quot;width&quot;:1576.4381065987097}"/>
</p:tagLst>
</file>

<file path=ppt/tags/tag37.xml><?xml version="1.0" encoding="utf-8"?>
<p:tagLst xmlns:p="http://schemas.openxmlformats.org/presentationml/2006/main">
  <p:tag name="KSO_WM_UNIT_PLACING_PICTURE_USER_VIEWPORT" val="{&quot;height&quot;:2214.5547769212799,&quot;width&quot;:1738.8685137992736}"/>
</p:tagLst>
</file>

<file path=ppt/tags/tag38.xml><?xml version="1.0" encoding="utf-8"?>
<p:tagLst xmlns:p="http://schemas.openxmlformats.org/presentationml/2006/main">
  <p:tag name="KSO_WM_UNIT_PLACING_PICTURE_USER_VIEWPORT" val="{&quot;height&quot;:2365.2261153935997,&quot;width&quot;:2009.5858591335468}"/>
</p:tagLst>
</file>

<file path=ppt/tags/tag39.xml><?xml version="1.0" encoding="utf-8"?>
<p:tagLst xmlns:p="http://schemas.openxmlformats.org/presentationml/2006/main">
  <p:tag name="KSO_WM_UNIT_PLACING_PICTURE_USER_VIEWPORT" val="{&quot;height&quot;:2196.5056061667833,&quot;width&quot;:1618.0265683457139}"/>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197.2903527213266,&quot;width&quot;:1570.1606029387845}"/>
</p:tagLst>
</file>

<file path=ppt/tags/tag41.xml><?xml version="1.0" encoding="utf-8"?>
<p:tagLst xmlns:p="http://schemas.openxmlformats.org/presentationml/2006/main">
  <p:tag name="KSO_WM_UNIT_PLACING_PICTURE_USER_VIEWPORT" val="{&quot;height&quot;:2831.3655687923383,&quot;width&quot;:1946.0261345768042}"/>
</p:tagLst>
</file>

<file path=ppt/tags/tag42.xml><?xml version="1.0" encoding="utf-8"?>
<p:tagLst xmlns:p="http://schemas.openxmlformats.org/presentationml/2006/main">
  <p:tag name="KSO_WM_UNIT_PLACING_PICTURE_USER_VIEWPORT" val="{&quot;height&quot;:2216.9090165849102,&quot;width&quot;:1738.083825841783}"/>
</p:tagLst>
</file>

<file path=ppt/tags/tag43.xml><?xml version="1.0" encoding="utf-8"?>
<p:tagLst xmlns:p="http://schemas.openxmlformats.org/presentationml/2006/main">
  <p:tag name="KSO_WM_UNIT_PLACING_PICTURE_USER_VIEWPORT" val="{&quot;height&quot;:2242.0209063302964,&quot;width&quot;:2169.6622024616386}"/>
</p:tagLst>
</file>

<file path=ppt/tags/tag44.xml><?xml version="1.0" encoding="utf-8"?>
<p:tagLst xmlns:p="http://schemas.openxmlformats.org/presentationml/2006/main">
  <p:tag name="KSO_WM_UNIT_PLACING_PICTURE_USER_VIEWPORT" val="{&quot;height&quot;:2242.8056528848401,&quot;width&quot;:1643.1365829854146}"/>
</p:tagLst>
</file>

<file path=ppt/tags/tag45.xml><?xml version="1.0" encoding="utf-8"?>
<p:tagLst xmlns:p="http://schemas.openxmlformats.org/presentationml/2006/main">
  <p:tag name="KSO_WM_UNIT_PLACING_PICTURE_USER_VIEWPORT" val="{&quot;height&quot;:2243.5903994393834,&quot;width&quot;:1643.1365829854146}"/>
</p:tagLst>
</file>

<file path=ppt/tags/tag46.xml><?xml version="1.0" encoding="utf-8"?>
<p:tagLst xmlns:p="http://schemas.openxmlformats.org/presentationml/2006/main">
  <p:tag name="KSO_WM_UNIT_PLACING_PICTURE_USER_VIEWPORT" val="{&quot;height&quot;:2242.8056528848401,&quot;width&quot;:1643.1365829854146}"/>
</p:tagLst>
</file>

<file path=ppt/tags/tag47.xml><?xml version="1.0" encoding="utf-8"?>
<p:tagLst xmlns:p="http://schemas.openxmlformats.org/presentationml/2006/main">
  <p:tag name="KSO_WM_UNIT_PLACING_PICTURE_USER_VIEWPORT" val="{&quot;height&quot;:2216.9090165849102,&quot;width&quot;:1643.1365829854146}"/>
</p:tagLst>
</file>

<file path=ppt/tags/tag48.xml><?xml version="1.0" encoding="utf-8"?>
<p:tagLst xmlns:p="http://schemas.openxmlformats.org/presentationml/2006/main">
  <p:tag name="KSO_WM_UNIT_PLACING_PICTURE_USER_VIEWPORT" val="{&quot;height&quot;:2242.8056528848401,&quot;width&quot;:1643.1365829854146}"/>
</p:tagLst>
</file>

<file path=ppt/tags/tag49.xml><?xml version="1.0" encoding="utf-8"?>
<p:tagLst xmlns:p="http://schemas.openxmlformats.org/presentationml/2006/main">
  <p:tag name="KSO_WM_UNIT_PLACING_PICTURE_USER_VIEWPORT" val="{&quot;height&quot;:2244.3751459939267,&quot;width&quot;:1643.1365829854146}"/>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50.xml><?xml version="1.0" encoding="utf-8"?>
<p:tagLst xmlns:p="http://schemas.openxmlformats.org/presentationml/2006/main">
  <p:tag name="KSO_WM_UNIT_PLACING_PICTURE_USER_VIEWPORT" val="{&quot;height&quot;:2176.1021957486569,&quot;width&quot;:1844.0167001030202}"/>
</p:tagLst>
</file>

<file path=ppt/tags/tag51.xml><?xml version="1.0" encoding="utf-8"?>
<p:tagLst xmlns:p="http://schemas.openxmlformats.org/presentationml/2006/main">
  <p:tag name="KSO_WM_UNIT_PLACING_PICTURE_USER_VIEWPORT" val="{&quot;height&quot;:2253.0073580939033,&quot;width&quot;:1643.1365829854146}"/>
</p:tagLst>
</file>

<file path=ppt/tags/tag52.xml><?xml version="1.0" encoding="utf-8"?>
<p:tagLst xmlns:p="http://schemas.openxmlformats.org/presentationml/2006/main">
  <p:tag name="KSO_WM_UNIT_PLACING_PICTURE_USER_VIEWPORT" val="{&quot;height&quot;:2252.2226115393601,&quot;width&quot;:1570.9452908962751}"/>
</p:tagLst>
</file>

<file path=ppt/tags/tag53.xml><?xml version="1.0" encoding="utf-8"?>
<p:tagLst xmlns:p="http://schemas.openxmlformats.org/presentationml/2006/main">
  <p:tag name="KSO_WM_UNIT_PLACING_PICTURE_USER_VIEWPORT" val="{&quot;height&quot;:2262.4243167484233,&quot;width&quot;:1629.012199750583}"/>
</p:tagLst>
</file>

<file path=ppt/tags/tag54.xml><?xml version="1.0" encoding="utf-8"?>
<p:tagLst xmlns:p="http://schemas.openxmlformats.org/presentationml/2006/main">
  <p:tag name="KSO_WM_UNIT_PLACING_PICTURE_USER_VIEWPORT" val="{&quot;height&quot;:2245.9446391030133,&quot;width&quot;:1555.2515317464622}"/>
</p:tagLst>
</file>

<file path=ppt/tags/tag55.xml><?xml version="1.0" encoding="utf-8"?>
<p:tagLst xmlns:p="http://schemas.openxmlformats.org/presentationml/2006/main">
  <p:tag name="KSO_WM_UNIT_PLACING_PICTURE_USER_VIEWPORT" val="{&quot;height&quot;:2352.6701705209061,&quot;width&quot;:1724.744130564442}"/>
</p:tagLst>
</file>

<file path=ppt/tags/tag56.xml><?xml version="1.0" encoding="utf-8"?>
<p:tagLst xmlns:p="http://schemas.openxmlformats.org/presentationml/2006/main">
  <p:tag name="KSO_WM_UNIT_PLACING_PICTURE_USER_VIEWPORT" val="{&quot;height&quot;:2346.3921980845598,&quot;width&quot;:1727.0981944369139}"/>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3024</Words>
  <Application>WPS 演示</Application>
  <PresentationFormat>全屏显示(4:3)</PresentationFormat>
  <Paragraphs>311</Paragraphs>
  <Slides>23</Slides>
  <Notes>7</Notes>
  <HiddenSlides>0</HiddenSlides>
  <MMClips>0</MMClips>
  <ScaleCrop>false</ScaleCrop>
  <HeadingPairs>
    <vt:vector size="8" baseType="variant">
      <vt:variant>
        <vt:lpstr>已用的字体</vt:lpstr>
      </vt:variant>
      <vt:variant>
        <vt:i4>9</vt:i4>
      </vt:variant>
      <vt:variant>
        <vt:lpstr>主题</vt:lpstr>
      </vt:variant>
      <vt:variant>
        <vt:i4>5</vt:i4>
      </vt:variant>
      <vt:variant>
        <vt:lpstr>嵌入 OLE 服务器</vt:lpstr>
      </vt:variant>
      <vt:variant>
        <vt:i4>5</vt:i4>
      </vt:variant>
      <vt:variant>
        <vt:lpstr>幻灯片标题</vt:lpstr>
      </vt:variant>
      <vt:variant>
        <vt:i4>23</vt:i4>
      </vt:variant>
    </vt:vector>
  </HeadingPairs>
  <TitlesOfParts>
    <vt:vector size="42" baseType="lpstr">
      <vt:lpstr>Arial</vt:lpstr>
      <vt:lpstr>宋体</vt:lpstr>
      <vt:lpstr>Wingdings</vt:lpstr>
      <vt:lpstr>黑体</vt:lpstr>
      <vt:lpstr>微软雅黑</vt:lpstr>
      <vt:lpstr>Wingdings</vt:lpstr>
      <vt:lpstr>Arial Unicode MS</vt:lpstr>
      <vt:lpstr>Calibri</vt:lpstr>
      <vt:lpstr>方正粗黑宋简体</vt:lpstr>
      <vt:lpstr>Office 主题</vt:lpstr>
      <vt:lpstr>1_Office 主题</vt:lpstr>
      <vt:lpstr>2_Office 主题</vt:lpstr>
      <vt:lpstr>3_Office 主题</vt:lpstr>
      <vt:lpstr>4_Office 主题</vt:lpstr>
      <vt:lpstr>Word.Document.8</vt:lpstr>
      <vt:lpstr>Word.Document.8</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YAYA</cp:lastModifiedBy>
  <cp:revision>87</cp:revision>
  <dcterms:created xsi:type="dcterms:W3CDTF">2018-03-01T02:03:00Z</dcterms:created>
  <dcterms:modified xsi:type="dcterms:W3CDTF">2021-03-17T03:11:45Z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