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73" r:id="rId4"/>
    <p:sldMasterId id="2147483677" r:id="rId5"/>
    <p:sldMasterId id="2147483682" r:id="rId6"/>
  </p:sldMasterIdLst>
  <p:notesMasterIdLst>
    <p:notesMasterId r:id="rId9"/>
  </p:notesMasterIdLst>
  <p:sldIdLst>
    <p:sldId id="257" r:id="rId7"/>
    <p:sldId id="380" r:id="rId8"/>
    <p:sldId id="542" r:id="rId10"/>
    <p:sldId id="555" r:id="rId11"/>
    <p:sldId id="556" r:id="rId12"/>
    <p:sldId id="557" r:id="rId13"/>
    <p:sldId id="559" r:id="rId14"/>
    <p:sldId id="558" r:id="rId15"/>
    <p:sldId id="551" r:id="rId16"/>
    <p:sldId id="561" r:id="rId17"/>
    <p:sldId id="562" r:id="rId18"/>
    <p:sldId id="563" r:id="rId19"/>
    <p:sldId id="564" r:id="rId20"/>
    <p:sldId id="565" r:id="rId21"/>
    <p:sldId id="566" r:id="rId22"/>
    <p:sldId id="573" r:id="rId23"/>
    <p:sldId id="574" r:id="rId24"/>
    <p:sldId id="575" r:id="rId25"/>
    <p:sldId id="543" r:id="rId26"/>
    <p:sldId id="576" r:id="rId27"/>
    <p:sldId id="577" r:id="rId28"/>
    <p:sldId id="544" r:id="rId29"/>
    <p:sldId id="578" r:id="rId30"/>
    <p:sldId id="579" r:id="rId31"/>
    <p:sldId id="545" r:id="rId32"/>
    <p:sldId id="570" r:id="rId33"/>
    <p:sldId id="582" r:id="rId34"/>
    <p:sldId id="580" r:id="rId35"/>
    <p:sldId id="583" r:id="rId36"/>
    <p:sldId id="584" r:id="rId37"/>
    <p:sldId id="546" r:id="rId38"/>
    <p:sldId id="571" r:id="rId39"/>
    <p:sldId id="585" r:id="rId40"/>
    <p:sldId id="586" r:id="rId41"/>
    <p:sldId id="591" r:id="rId42"/>
    <p:sldId id="587" r:id="rId43"/>
    <p:sldId id="588" r:id="rId44"/>
    <p:sldId id="589" r:id="rId45"/>
    <p:sldId id="590" r:id="rId46"/>
    <p:sldId id="548" r:id="rId47"/>
    <p:sldId id="499" r:id="rId48"/>
    <p:sldId id="604" r:id="rId49"/>
    <p:sldId id="605" r:id="rId50"/>
    <p:sldId id="607" r:id="rId51"/>
    <p:sldId id="504" r:id="rId5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159"/>
        <p:guide pos="2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6" Type="http://schemas.openxmlformats.org/officeDocument/2006/relationships/commentAuthors" Target="commentAuthors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5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Of  69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9" Type="http://schemas.openxmlformats.org/officeDocument/2006/relationships/theme" Target="../theme/theme2.xml"/><Relationship Id="rId18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92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91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90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105.png"/><Relationship Id="rId27" Type="http://schemas.openxmlformats.org/officeDocument/2006/relationships/image" Target="../media/image104.png"/><Relationship Id="rId26" Type="http://schemas.openxmlformats.org/officeDocument/2006/relationships/image" Target="../media/image103.jpeg"/><Relationship Id="rId25" Type="http://schemas.openxmlformats.org/officeDocument/2006/relationships/image" Target="../media/image102.jpeg"/><Relationship Id="rId24" Type="http://schemas.openxmlformats.org/officeDocument/2006/relationships/image" Target="../media/image101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100.png"/><Relationship Id="rId21" Type="http://schemas.openxmlformats.org/officeDocument/2006/relationships/image" Target="../media/image99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98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97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96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95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94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image" Target="../media/image109.png"/><Relationship Id="rId7" Type="http://schemas.openxmlformats.org/officeDocument/2006/relationships/tags" Target="../tags/tag16.xml"/><Relationship Id="rId6" Type="http://schemas.openxmlformats.org/officeDocument/2006/relationships/image" Target="../media/image108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136.png"/><Relationship Id="rId53" Type="http://schemas.openxmlformats.org/officeDocument/2006/relationships/tags" Target="../tags/tag35.xml"/><Relationship Id="rId52" Type="http://schemas.openxmlformats.org/officeDocument/2006/relationships/image" Target="../media/image135.png"/><Relationship Id="rId51" Type="http://schemas.openxmlformats.org/officeDocument/2006/relationships/image" Target="../media/image134.png"/><Relationship Id="rId50" Type="http://schemas.openxmlformats.org/officeDocument/2006/relationships/tags" Target="../tags/tag34.xml"/><Relationship Id="rId5" Type="http://schemas.openxmlformats.org/officeDocument/2006/relationships/tags" Target="../tags/tag15.xml"/><Relationship Id="rId49" Type="http://schemas.openxmlformats.org/officeDocument/2006/relationships/image" Target="../media/image133.png"/><Relationship Id="rId48" Type="http://schemas.openxmlformats.org/officeDocument/2006/relationships/image" Target="../media/image132.png"/><Relationship Id="rId47" Type="http://schemas.openxmlformats.org/officeDocument/2006/relationships/image" Target="../media/image131.png"/><Relationship Id="rId46" Type="http://schemas.openxmlformats.org/officeDocument/2006/relationships/image" Target="../media/image130.png"/><Relationship Id="rId45" Type="http://schemas.openxmlformats.org/officeDocument/2006/relationships/image" Target="../media/image129.png"/><Relationship Id="rId44" Type="http://schemas.openxmlformats.org/officeDocument/2006/relationships/image" Target="../media/image128.png"/><Relationship Id="rId43" Type="http://schemas.openxmlformats.org/officeDocument/2006/relationships/image" Target="../media/image127.png"/><Relationship Id="rId42" Type="http://schemas.openxmlformats.org/officeDocument/2006/relationships/image" Target="../media/image126.png"/><Relationship Id="rId41" Type="http://schemas.openxmlformats.org/officeDocument/2006/relationships/tags" Target="../tags/tag33.xml"/><Relationship Id="rId40" Type="http://schemas.openxmlformats.org/officeDocument/2006/relationships/image" Target="../media/image125.png"/><Relationship Id="rId4" Type="http://schemas.openxmlformats.org/officeDocument/2006/relationships/image" Target="../media/image107.png"/><Relationship Id="rId39" Type="http://schemas.openxmlformats.org/officeDocument/2006/relationships/tags" Target="../tags/tag32.xml"/><Relationship Id="rId38" Type="http://schemas.openxmlformats.org/officeDocument/2006/relationships/image" Target="../media/image124.png"/><Relationship Id="rId37" Type="http://schemas.openxmlformats.org/officeDocument/2006/relationships/tags" Target="../tags/tag31.xml"/><Relationship Id="rId36" Type="http://schemas.openxmlformats.org/officeDocument/2006/relationships/image" Target="../media/image123.png"/><Relationship Id="rId35" Type="http://schemas.openxmlformats.org/officeDocument/2006/relationships/tags" Target="../tags/tag30.xml"/><Relationship Id="rId34" Type="http://schemas.openxmlformats.org/officeDocument/2006/relationships/image" Target="../media/image122.png"/><Relationship Id="rId33" Type="http://schemas.openxmlformats.org/officeDocument/2006/relationships/tags" Target="../tags/tag29.xml"/><Relationship Id="rId32" Type="http://schemas.openxmlformats.org/officeDocument/2006/relationships/image" Target="../media/image121.png"/><Relationship Id="rId31" Type="http://schemas.openxmlformats.org/officeDocument/2006/relationships/tags" Target="../tags/tag28.xml"/><Relationship Id="rId30" Type="http://schemas.openxmlformats.org/officeDocument/2006/relationships/image" Target="../media/image120.png"/><Relationship Id="rId3" Type="http://schemas.openxmlformats.org/officeDocument/2006/relationships/tags" Target="../tags/tag14.xml"/><Relationship Id="rId29" Type="http://schemas.openxmlformats.org/officeDocument/2006/relationships/tags" Target="../tags/tag27.xml"/><Relationship Id="rId28" Type="http://schemas.openxmlformats.org/officeDocument/2006/relationships/image" Target="../media/image119.png"/><Relationship Id="rId27" Type="http://schemas.openxmlformats.org/officeDocument/2006/relationships/tags" Target="../tags/tag26.xml"/><Relationship Id="rId26" Type="http://schemas.openxmlformats.org/officeDocument/2006/relationships/image" Target="../media/image118.png"/><Relationship Id="rId25" Type="http://schemas.openxmlformats.org/officeDocument/2006/relationships/tags" Target="../tags/tag25.xml"/><Relationship Id="rId24" Type="http://schemas.openxmlformats.org/officeDocument/2006/relationships/image" Target="../media/image117.png"/><Relationship Id="rId23" Type="http://schemas.openxmlformats.org/officeDocument/2006/relationships/tags" Target="../tags/tag24.xml"/><Relationship Id="rId22" Type="http://schemas.openxmlformats.org/officeDocument/2006/relationships/image" Target="../media/image116.png"/><Relationship Id="rId21" Type="http://schemas.openxmlformats.org/officeDocument/2006/relationships/tags" Target="../tags/tag23.xml"/><Relationship Id="rId20" Type="http://schemas.openxmlformats.org/officeDocument/2006/relationships/image" Target="../media/image115.png"/><Relationship Id="rId2" Type="http://schemas.openxmlformats.org/officeDocument/2006/relationships/image" Target="../media/image106.png"/><Relationship Id="rId19" Type="http://schemas.openxmlformats.org/officeDocument/2006/relationships/tags" Target="../tags/tag22.xml"/><Relationship Id="rId18" Type="http://schemas.openxmlformats.org/officeDocument/2006/relationships/image" Target="../media/image114.png"/><Relationship Id="rId17" Type="http://schemas.openxmlformats.org/officeDocument/2006/relationships/tags" Target="../tags/tag21.xml"/><Relationship Id="rId16" Type="http://schemas.openxmlformats.org/officeDocument/2006/relationships/image" Target="../media/image113.png"/><Relationship Id="rId15" Type="http://schemas.openxmlformats.org/officeDocument/2006/relationships/tags" Target="../tags/tag20.xml"/><Relationship Id="rId14" Type="http://schemas.openxmlformats.org/officeDocument/2006/relationships/image" Target="../media/image112.png"/><Relationship Id="rId13" Type="http://schemas.openxmlformats.org/officeDocument/2006/relationships/tags" Target="../tags/tag19.xml"/><Relationship Id="rId12" Type="http://schemas.openxmlformats.org/officeDocument/2006/relationships/image" Target="../media/image111.png"/><Relationship Id="rId11" Type="http://schemas.openxmlformats.org/officeDocument/2006/relationships/tags" Target="../tags/tag18.xml"/><Relationship Id="rId10" Type="http://schemas.openxmlformats.org/officeDocument/2006/relationships/image" Target="../media/image110.png"/><Relationship Id="rId1" Type="http://schemas.openxmlformats.org/officeDocument/2006/relationships/tags" Target="../tags/tag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数据标注工程</a:t>
            </a:r>
            <a:endParaRPr lang="zh-CN" sz="8000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鹏    张 燕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14925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鹏 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3106564" y="2386552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340210" y="272361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7.1.2 LabelImg标框标注工具的使用方法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LabelImg标框标注工具的运行方法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4" name="图片 3" descr="4"/>
          <p:cNvPicPr>
            <a:picLocks noChangeAspect="1"/>
          </p:cNvPicPr>
          <p:nvPr/>
        </p:nvPicPr>
        <p:blipFill>
          <a:blip r:embed="rId1"/>
          <a:srcRect b="73268"/>
          <a:stretch>
            <a:fillRect/>
          </a:stretch>
        </p:blipFill>
        <p:spPr>
          <a:xfrm>
            <a:off x="791845" y="1911985"/>
            <a:ext cx="3600000" cy="957773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10" y="3429000"/>
            <a:ext cx="3600000" cy="1946136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670" y="707390"/>
            <a:ext cx="3184566" cy="2520000"/>
          </a:xfrm>
          <a:prstGeom prst="rect">
            <a:avLst/>
          </a:prstGeom>
        </p:spPr>
      </p:pic>
      <p:pic>
        <p:nvPicPr>
          <p:cNvPr id="9" name="图片 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670" y="3641725"/>
            <a:ext cx="3186000" cy="208007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370830" y="3227705"/>
            <a:ext cx="33909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labelImg-master文件夹Shift+右击空白处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14670" y="5721985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命令窗口图片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39190" y="5375275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LabelImg标框标注工具操作界面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39825" y="2869565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labelImg.py运行界面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7.1.2 LabelImg标框标注工具的使用方法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LabelImg标框标注工具常用区域及快捷键介绍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7205" y="1911985"/>
            <a:ext cx="1649730" cy="34677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948690"/>
            <a:ext cx="2042609" cy="1800000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925" y="3162935"/>
            <a:ext cx="2405455" cy="252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40460" y="5379720"/>
            <a:ext cx="290322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LabelImg标框标注工具左侧区域按钮中文对照表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19370" y="568325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标框属性修改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20005" y="2748915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LabelImg标框标注工具右侧区域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7.1.2 LabelImg标框标注工具的使用方法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LabelImg标框标注工具常用区域及快捷键介绍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4" name="图片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2348865"/>
            <a:ext cx="2729628" cy="2160000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055" y="2348865"/>
            <a:ext cx="3103245" cy="21602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2348865"/>
            <a:ext cx="3307715" cy="21602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-90805" y="4509135"/>
            <a:ext cx="290322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data文件夹鼠标右击predefined_classes.txt文件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26385" y="4509135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labelImg.py运行界面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31865" y="4509135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labelImg.py运行界面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7.1.2 LabelImg标框标注工具的使用方法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LabelImg标框标注工具的使用方法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560" y="2261235"/>
            <a:ext cx="4320000" cy="2335363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165" y="2261870"/>
            <a:ext cx="4319905" cy="23348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16255" y="4596765"/>
            <a:ext cx="361188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LabelImg标框标注工具打开图片文件夹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30825" y="4596765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对人脸进行标框标注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7.1.2 LabelImg标框标注工具的使用方法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LabelImg标框标注工具的使用方法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6255" y="4596765"/>
            <a:ext cx="361188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标框标注文件的保存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30825" y="4596765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XML文件标框位置信息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" y="2262505"/>
            <a:ext cx="4320000" cy="2333182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2262505"/>
            <a:ext cx="4319905" cy="23329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</a:t>
            </a:r>
            <a:r>
              <a:rPr lang="en-US" altLang="zh-CN" sz="2000" dirty="0"/>
              <a:t>3 </a:t>
            </a:r>
            <a:r>
              <a:rPr lang="zh-CN" altLang="en-US" sz="2000" dirty="0"/>
              <a:t>Labelme工具安装与使用方法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2168525"/>
            <a:ext cx="2845593" cy="252000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545" y="2168525"/>
            <a:ext cx="3248025" cy="252031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570" y="2168525"/>
            <a:ext cx="3039110" cy="2520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37465" y="46888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labelme-master文件夹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09265" y="46888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Labelme安装界面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52515" y="46888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命令窗口输入labelme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</a:t>
            </a:r>
            <a:r>
              <a:rPr lang="en-US" altLang="zh-CN" sz="2000" dirty="0"/>
              <a:t>3 </a:t>
            </a:r>
            <a:r>
              <a:rPr lang="zh-CN" altLang="en-US" sz="2000" dirty="0"/>
              <a:t>Labelme工具安装与使用方法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255" y="2198370"/>
            <a:ext cx="3999345" cy="2160000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335" y="948690"/>
            <a:ext cx="1340485" cy="463550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955" y="948690"/>
            <a:ext cx="2651125" cy="46355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134485" y="5584190"/>
            <a:ext cx="223647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Labelme操作界面左侧按键中文对照表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3260" y="43586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Labelme操作界面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78600" y="5584190"/>
            <a:ext cx="223647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Labelme操作界面右侧区域介绍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</a:t>
            </a:r>
            <a:r>
              <a:rPr lang="en-US" altLang="zh-CN" sz="2000" dirty="0"/>
              <a:t>3 </a:t>
            </a:r>
            <a:r>
              <a:rPr lang="zh-CN" altLang="en-US" sz="2000" dirty="0"/>
              <a:t>Labelme工具安装与使用方法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430" y="2168525"/>
            <a:ext cx="4480000" cy="2520000"/>
          </a:xfrm>
          <a:prstGeom prst="rect">
            <a:avLst/>
          </a:prstGeom>
        </p:spPr>
      </p:pic>
      <p:pic>
        <p:nvPicPr>
          <p:cNvPr id="4" name="图片 3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0" y="2168525"/>
            <a:ext cx="3859819" cy="252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40460" y="46888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将标注完成图片保存为JSON文件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15915" y="46888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执行JSON文件命令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</a:t>
            </a:r>
            <a:r>
              <a:rPr lang="en-US" altLang="zh-CN" sz="2000" dirty="0"/>
              <a:t>3 </a:t>
            </a:r>
            <a:r>
              <a:rPr lang="zh-CN" altLang="en-US" sz="2000" dirty="0"/>
              <a:t>Labelme工具安装与使用方法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2" name="图片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6590" y="2169160"/>
            <a:ext cx="2845593" cy="2520000"/>
          </a:xfrm>
          <a:prstGeom prst="rect">
            <a:avLst/>
          </a:prstGeom>
        </p:spPr>
      </p:pic>
      <p:pic>
        <p:nvPicPr>
          <p:cNvPr id="4" name="图片 3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2168525"/>
            <a:ext cx="5049844" cy="252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7380" y="46888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JSON文件夹内容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75175" y="46888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JSON文件与原文件对比图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681578" y="1169836"/>
              <a:ext cx="178083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第七章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数据标注实战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00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实战环境搭建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0000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7.2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bg1"/>
                  </a:solidFill>
                </a:rPr>
                <a:t>医疗影像标注</a:t>
              </a:r>
              <a:endParaRPr lang="zh-CN" altLang="en-US" sz="2100" spc="225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231745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遥感影像标注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320000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人像数据标注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860000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22288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作业与练习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78000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车牌图像标注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681578" y="1169836"/>
              <a:ext cx="178083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第七章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数据标注实战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00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7.1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bg1"/>
                  </a:solidFill>
                </a:rPr>
                <a:t>实战环境搭建</a:t>
              </a:r>
              <a:endParaRPr lang="zh-CN" altLang="en-US" sz="2100" spc="225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0000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医疗影像标注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231745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遥感影像标注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320000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人像数据标注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860000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22288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作业与练习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78000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车牌图像标注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7.2 医疗影像标注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4860" y="3523615"/>
            <a:ext cx="3124835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LabelImg标注工具打开医疗影像图片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50840" y="496316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对独立细胞进行标框标注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图片 9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" y="998220"/>
            <a:ext cx="4680000" cy="2525250"/>
          </a:xfrm>
          <a:prstGeom prst="rect">
            <a:avLst/>
          </a:prstGeom>
        </p:spPr>
      </p:pic>
      <p:pic>
        <p:nvPicPr>
          <p:cNvPr id="11" name="图片 10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70" y="2433320"/>
            <a:ext cx="4430395" cy="25298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7.2 医疗影像标注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2350" y="385318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放大医疗影像图片调整标框标注边框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640" y="54254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医疗影像标框标注实战结果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图片 5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380" y="973455"/>
            <a:ext cx="5337451" cy="2880000"/>
          </a:xfrm>
          <a:prstGeom prst="rect">
            <a:avLst/>
          </a:prstGeom>
        </p:spPr>
      </p:pic>
      <p:pic>
        <p:nvPicPr>
          <p:cNvPr id="9" name="图片 8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015" y="2545715"/>
            <a:ext cx="3252106" cy="288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681578" y="1169836"/>
              <a:ext cx="178083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第七章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数据标注实战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00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实战环境搭建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0000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医疗影像标注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231745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7.3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bg1"/>
                  </a:solidFill>
                </a:rPr>
                <a:t>遥感影像标注</a:t>
              </a:r>
              <a:endParaRPr lang="zh-CN" altLang="en-US" sz="2100" spc="225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320000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人像数据标注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860000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22288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作业与练习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78000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车牌图像标注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7.3 遥感影像标注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105" y="410400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Labelme标注工具打开遥感影像图片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42025" y="4104005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保存多边形区域标注文件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30" y="1583690"/>
            <a:ext cx="2943066" cy="252000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755" y="1583690"/>
            <a:ext cx="2904730" cy="2520000"/>
          </a:xfrm>
          <a:prstGeom prst="rect">
            <a:avLst/>
          </a:prstGeom>
        </p:spPr>
      </p:pic>
      <p:pic>
        <p:nvPicPr>
          <p:cNvPr id="10" name="图片 9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80" y="1583690"/>
            <a:ext cx="2937651" cy="252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27095" y="4104005"/>
            <a:ext cx="228981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对不同土地性质的区域进行多边形区域标注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7.3 遥感影像标注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01645" y="183070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执行labelme_json_to_dataset命令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1025" y="567309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标注文件与原始图片的对比图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3940" y="750570"/>
            <a:ext cx="4514845" cy="1080000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315" y="2263775"/>
            <a:ext cx="3342316" cy="7200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870" y="3333115"/>
            <a:ext cx="2335447" cy="234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19755" y="2983865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JSON文件夹内容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681578" y="1169836"/>
              <a:ext cx="178083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第七章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数据标注实战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00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实战环境搭建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0000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医疗影像标注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231745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遥感影像标注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320000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人像数据标注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860000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22288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作业与练习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78000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7.4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</a:t>
              </a:r>
              <a:r>
                <a:rPr sz="2100" spc="225" dirty="0">
                  <a:solidFill>
                    <a:schemeClr val="bg1"/>
                  </a:solidFill>
                </a:rPr>
                <a:t>车牌图像标注</a:t>
              </a:r>
              <a:endParaRPr sz="2100" spc="225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7.4.1 车牌图像标框标注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7.4 车牌图像标注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0" y="1488440"/>
            <a:ext cx="4665903" cy="252000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490" y="2940685"/>
            <a:ext cx="4419600" cy="2520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9780" y="400875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LabelImg标注工具打开车牌图像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22570" y="546100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对车牌图像进行标框标注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7.4.1 车牌图像标框标注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7.4 车牌图像标注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430" y="1488440"/>
            <a:ext cx="4670270" cy="2520000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370" y="2257425"/>
            <a:ext cx="3658619" cy="324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22350" y="400875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对标框进行调整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79085" y="549719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车牌图像标框标注实战结果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7.4.2 车牌图像分类标注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7.4 车牌图像标注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380" y="2168525"/>
            <a:ext cx="4406265" cy="2520315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645" y="2168525"/>
            <a:ext cx="4258945" cy="2520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79475" y="468884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Photoshop中打开车牌图像图片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12080" y="468884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使用切片工具对车牌字符进行分割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7.4.2 车牌图像分类标注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7.4 车牌图像标注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430" y="1989455"/>
            <a:ext cx="4775380" cy="2880000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630" y="1359535"/>
            <a:ext cx="3621780" cy="414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22350" y="486918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保存切片文件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08930" y="549973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切片图像文件夹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7.1.1 标注工具安装环境搭建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安装Python2.7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图片 7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0" y="2169160"/>
            <a:ext cx="2938038" cy="25200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795" y="2168525"/>
            <a:ext cx="2938038" cy="252000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940" y="2169160"/>
            <a:ext cx="2938038" cy="252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0040" y="4688840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Python2.7的安装界面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57550" y="4688840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Python2.7选择安装文件夹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96330" y="4689475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Python2.7选择安装内容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7.4.2 车牌图像分类标注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7.4 车牌图像标注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5" y="2168525"/>
            <a:ext cx="5152763" cy="2520000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900" y="2168525"/>
            <a:ext cx="3873688" cy="252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22985" y="468884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字符文件夹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35930" y="468884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字符文件夹内容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681578" y="1169836"/>
              <a:ext cx="178083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第七章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数据标注实战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00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实战环境搭建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0000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医疗影像标注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231745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遥感影像标注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320000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7.5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人像数据标注</a:t>
              </a:r>
              <a:endParaRPr lang="zh-CN" altLang="en-US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860000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22288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作业与练习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78000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车牌图像标注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7.5.1 行人图像标注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7.5 人像数据标注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2168525"/>
            <a:ext cx="4657193" cy="252000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645" y="2168525"/>
            <a:ext cx="4467225" cy="2520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4380" y="468884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LabelImg标注工具打开行人图像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16855" y="468884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对行人进行标框标注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7.5.1 行人图像标注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7.5 人像数据标注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5" y="2168525"/>
            <a:ext cx="4665903" cy="2520000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855" y="2169160"/>
            <a:ext cx="4476115" cy="2520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9145" y="478599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对行人标框进行性别标注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50510" y="478599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对行人标框进行年龄段标注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7.5.1 行人图像标注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7.5 人像数据标注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2169160"/>
            <a:ext cx="4665903" cy="2520000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915" y="2169160"/>
            <a:ext cx="4472305" cy="2520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1205" y="479996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对行人上衣进行标框标注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20030" y="479996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对行人下装进行标框标注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7.5.1 行人图像标注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7.5 人像数据标注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7410" y="1628775"/>
            <a:ext cx="4869278" cy="360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02280" y="522859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行人标框标注实战内容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7.5.2 人脸数据标注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7.5 人像数据标注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标框标注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2294255"/>
            <a:ext cx="4536834" cy="244800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315" y="2294255"/>
            <a:ext cx="4532592" cy="244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13740" y="478599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LabelImg标注工具打开人脸图像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48910" y="478599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对人脸图像进行标框标注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7.5.2 人脸数据标注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7.5 人像数据标注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标框标注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" y="2169795"/>
            <a:ext cx="4665903" cy="2520000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705" y="1832610"/>
            <a:ext cx="4320000" cy="319390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22350" y="478599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调整人脸标框边缘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2255" y="513524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人脸图像标框标注实战内容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7.5.2 人脸数据标注</a:t>
            </a:r>
            <a:endParaRPr lang="zh-CN" altLang="en-US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7.5 人像数据标注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描点标注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5740" y="948690"/>
            <a:ext cx="3263448" cy="468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07970" y="562864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人脸特征点186点位描点标注图总览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05" y="2611755"/>
            <a:ext cx="3240000" cy="16347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59170" y="424624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嘴唇特征点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7.5.2 人脸数据标注</a:t>
            </a:r>
            <a:endParaRPr lang="en-US" altLang="zh-CN" sz="2000" dirty="0"/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7.5 人像数据标注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描点标注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35" y="1911985"/>
            <a:ext cx="2781818" cy="3600000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0" y="1911985"/>
            <a:ext cx="5040000" cy="896538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835" y="3539490"/>
            <a:ext cx="5040000" cy="8930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4165" y="551180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鼻子特征点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82795" y="2808605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眼睛特征点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83430" y="4432300"/>
            <a:ext cx="313944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眉毛特征点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7.1.1 标注工具安装环境搭建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安装Python2.7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0040" y="4688840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Python2.7选择安装组件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57550" y="4688840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Python2.7安装进度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96330" y="4689475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Python2.7安装完成界面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85" y="2168525"/>
            <a:ext cx="2938038" cy="2520000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160" y="2169160"/>
            <a:ext cx="2938038" cy="2520000"/>
          </a:xfrm>
          <a:prstGeom prst="rect">
            <a:avLst/>
          </a:prstGeom>
        </p:spPr>
      </p:pic>
      <p:pic>
        <p:nvPicPr>
          <p:cNvPr id="9" name="图片 8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75" y="2168525"/>
            <a:ext cx="2938038" cy="252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681578" y="1169836"/>
              <a:ext cx="178083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第七章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数据标注实战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00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实战环境搭建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0000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医疗影像标注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231745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遥感影像标注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320000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人像数据标注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860000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22288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7.6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作业与练习</a:t>
              </a:r>
              <a:endParaRPr lang="zh-CN" altLang="en-US" sz="2100" spc="225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78000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5241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车牌图像标注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1998178"/>
            <a:ext cx="7961879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1．熟练掌握标注工具LabelImg，使用车辆图片、医疗影像图片、行人图片进行标框标注及分类标注练习。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2．熟练掌握标注工具Labelme，使用遥感影像数据进行多边形区域标注及分类标注练习。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3．熟练掌握人脸186点特征点位要求，动手画出人脸32个基准点点位。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7.1.1 标注工具安装环境搭建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环境变量设置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0040" y="4688840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鼠标右击“计算机”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00095" y="4688840"/>
            <a:ext cx="299593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计算机系统界面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25895" y="4689475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系统属性“高级”选项界面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610" y="2168525"/>
            <a:ext cx="2816471" cy="25200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470" y="2169160"/>
            <a:ext cx="3600000" cy="2520000"/>
          </a:xfrm>
          <a:prstGeom prst="rect">
            <a:avLst/>
          </a:prstGeom>
        </p:spPr>
      </p:pic>
      <p:pic>
        <p:nvPicPr>
          <p:cNvPr id="15" name="图片 14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285" y="2168525"/>
            <a:ext cx="2394570" cy="252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7.1.1 标注工具安装环境搭建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环境变量设置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69695" y="4432300"/>
            <a:ext cx="244475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环境变量界面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35245" y="2411095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编辑系统变量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35880" y="5025390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运行窗口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9060" y="1911985"/>
            <a:ext cx="2445517" cy="2520000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020" y="948690"/>
            <a:ext cx="3600000" cy="1462185"/>
          </a:xfrm>
          <a:prstGeom prst="rect">
            <a:avLst/>
          </a:prstGeom>
        </p:spPr>
      </p:pic>
      <p:pic>
        <p:nvPicPr>
          <p:cNvPr id="9" name="图片 8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655" y="2825115"/>
            <a:ext cx="3600000" cy="22004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7.1.1 标注工具安装环境搭建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环境变量设置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02000" y="5511800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Python2.7选择安装文件夹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图片 2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830" y="1911985"/>
            <a:ext cx="5514027" cy="360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7.1.1 标注工具安装环境搭建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安装PyQt4与lxml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2460" y="4432300"/>
            <a:ext cx="342773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Python2.7文件夹Shift+鼠标右击空白处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37760" y="3108960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PyQt4安装界面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37760" y="5607685"/>
            <a:ext cx="254000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lxml安装界面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380" y="1911985"/>
            <a:ext cx="3184566" cy="2520000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585" y="948690"/>
            <a:ext cx="3308416" cy="2160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585" y="3447415"/>
            <a:ext cx="3308416" cy="216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zh-CN" altLang="en-US" sz="2000" dirty="0"/>
              <a:t>7.1.2 LabelImg标框标注工具的使用方法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92430" y="1488440"/>
            <a:ext cx="8280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LabelImg标框标注工具的运行方法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00" b="1" spc="225" dirty="0">
                <a:solidFill>
                  <a:prstClr val="white"/>
                </a:solidFill>
              </a:rPr>
              <a:t>7.1 实战环境搭建</a:t>
            </a:r>
            <a:endParaRPr sz="2100" b="1" spc="225" dirty="0">
              <a:solidFill>
                <a:prstClr val="white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第七章  数据标注实战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pic>
        <p:nvPicPr>
          <p:cNvPr id="9" name="图片 8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255" y="2168525"/>
            <a:ext cx="3184566" cy="25200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780" y="2168525"/>
            <a:ext cx="3184566" cy="252000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990" y="2168525"/>
            <a:ext cx="2532558" cy="252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338570" y="46888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labelImg.py文件内容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76225" y="46888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labelImg-master文件夹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60750" y="4688840"/>
            <a:ext cx="29032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鼠标右击编辑labelImg.py文件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16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17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18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19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21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22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2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4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2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6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27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8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29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31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32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33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34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35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3473</Words>
  <Application>WPS 演示</Application>
  <PresentationFormat>全屏显示(4:3)</PresentationFormat>
  <Paragraphs>534</Paragraphs>
  <Slides>45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45</vt:i4>
      </vt:variant>
    </vt:vector>
  </HeadingPairs>
  <TitlesOfParts>
    <vt:vector size="59" baseType="lpstr">
      <vt:lpstr>Arial</vt:lpstr>
      <vt:lpstr>宋体</vt:lpstr>
      <vt:lpstr>Wingdings</vt:lpstr>
      <vt:lpstr>黑体</vt:lpstr>
      <vt:lpstr>微软雅黑</vt:lpstr>
      <vt:lpstr>Wingdings</vt:lpstr>
      <vt:lpstr>Arial Unicode MS</vt:lpstr>
      <vt:lpstr>Calibri</vt:lpstr>
      <vt:lpstr>方正粗黑宋简体</vt:lpstr>
      <vt:lpstr>Office 主题</vt:lpstr>
      <vt:lpstr>1_Office 主题</vt:lpstr>
      <vt:lpstr>2_Office 主题</vt:lpstr>
      <vt:lpstr>3_Office 主题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YAYA</cp:lastModifiedBy>
  <cp:revision>126</cp:revision>
  <dcterms:created xsi:type="dcterms:W3CDTF">2018-03-01T02:03:00Z</dcterms:created>
  <dcterms:modified xsi:type="dcterms:W3CDTF">2021-03-17T03:12:05Z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