
<file path=[Content_Types].xml><?xml version="1.0" encoding="utf-8"?>
<Types xmlns="http://schemas.openxmlformats.org/package/2006/content-types">
  <Default Extension="jpeg" ContentType="image/jpeg"/>
  <Default Extension="vml" ContentType="application/vnd.openxmlformats-officedocument.vmlDrawing"/>
  <Default Extension="bin" ContentType="application/vnd.openxmlformats-officedocument.oleObject"/>
  <Default Extension="png" ContentType="image/png"/>
  <Default Extension="emf" ContentType="image/x-emf"/>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bookmarkIdSeed="2">
  <p:sldMasterIdLst>
    <p:sldMasterId id="2147483648" r:id="rId1"/>
  </p:sldMasterIdLst>
  <p:notesMasterIdLst>
    <p:notesMasterId r:id="rId48"/>
  </p:notesMasterIdLst>
  <p:handoutMasterIdLst>
    <p:handoutMasterId r:id="rId49"/>
  </p:handoutMasterIdLst>
  <p:sldIdLst>
    <p:sldId id="736" r:id="rId3"/>
    <p:sldId id="785" r:id="rId4"/>
    <p:sldId id="695" r:id="rId5"/>
    <p:sldId id="696" r:id="rId6"/>
    <p:sldId id="697" r:id="rId7"/>
    <p:sldId id="698" r:id="rId8"/>
    <p:sldId id="699" r:id="rId9"/>
    <p:sldId id="700" r:id="rId10"/>
    <p:sldId id="786" r:id="rId11"/>
    <p:sldId id="701" r:id="rId12"/>
    <p:sldId id="703" r:id="rId13"/>
    <p:sldId id="704" r:id="rId14"/>
    <p:sldId id="705" r:id="rId15"/>
    <p:sldId id="706" r:id="rId16"/>
    <p:sldId id="707" r:id="rId17"/>
    <p:sldId id="787" r:id="rId18"/>
    <p:sldId id="708" r:id="rId19"/>
    <p:sldId id="710" r:id="rId20"/>
    <p:sldId id="711" r:id="rId21"/>
    <p:sldId id="712" r:id="rId22"/>
    <p:sldId id="713" r:id="rId23"/>
    <p:sldId id="715" r:id="rId24"/>
    <p:sldId id="714" r:id="rId25"/>
    <p:sldId id="716" r:id="rId26"/>
    <p:sldId id="717" r:id="rId27"/>
    <p:sldId id="718" r:id="rId28"/>
    <p:sldId id="788" r:id="rId29"/>
    <p:sldId id="719" r:id="rId30"/>
    <p:sldId id="720" r:id="rId31"/>
    <p:sldId id="722" r:id="rId32"/>
    <p:sldId id="723" r:id="rId33"/>
    <p:sldId id="724" r:id="rId34"/>
    <p:sldId id="725" r:id="rId35"/>
    <p:sldId id="726" r:id="rId36"/>
    <p:sldId id="727" r:id="rId37"/>
    <p:sldId id="728" r:id="rId38"/>
    <p:sldId id="729" r:id="rId39"/>
    <p:sldId id="730" r:id="rId40"/>
    <p:sldId id="731" r:id="rId41"/>
    <p:sldId id="789" r:id="rId42"/>
    <p:sldId id="737" r:id="rId43"/>
    <p:sldId id="830" r:id="rId44"/>
    <p:sldId id="831" r:id="rId45"/>
    <p:sldId id="833" r:id="rId46"/>
    <p:sldId id="742" r:id="rId47"/>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n how" initials="ch" lastIdx="5"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6E6E6"/>
    <a:srgbClr val="3D89BC"/>
    <a:srgbClr val="404040"/>
    <a:srgbClr val="ED7D31"/>
    <a:srgbClr val="F0C3B5"/>
    <a:srgbClr val="EEEEEE"/>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588" autoAdjust="0"/>
    <p:restoredTop sz="96429" autoAdjust="0"/>
  </p:normalViewPr>
  <p:slideViewPr>
    <p:cSldViewPr snapToGrid="0" showGuides="1">
      <p:cViewPr varScale="1">
        <p:scale>
          <a:sx n="64" d="100"/>
          <a:sy n="64" d="100"/>
        </p:scale>
        <p:origin x="-1686" y="-102"/>
      </p:cViewPr>
      <p:guideLst>
        <p:guide orient="horz" pos="4029"/>
        <p:guide orient="horz" pos="1496"/>
        <p:guide orient="horz" pos="687"/>
        <p:guide pos="1880"/>
        <p:guide pos="198"/>
        <p:guide pos="5505"/>
        <p:guide pos="1194"/>
      </p:guideLst>
    </p:cSldViewPr>
  </p:slideViewPr>
  <p:notesTextViewPr>
    <p:cViewPr>
      <p:scale>
        <a:sx n="1" d="1"/>
        <a:sy n="1" d="1"/>
      </p:scale>
      <p:origin x="0" y="0"/>
    </p:cViewPr>
  </p:notesTextViewPr>
  <p:sorterViewPr>
    <p:cViewPr varScale="1">
      <p:scale>
        <a:sx n="1" d="1"/>
        <a:sy n="1" d="1"/>
      </p:scale>
      <p:origin x="0" y="-27870"/>
    </p:cViewPr>
  </p:sorterViewPr>
  <p:notesViewPr>
    <p:cSldViewPr snapToGrid="0" showGuides="1">
      <p:cViewPr varScale="1">
        <p:scale>
          <a:sx n="86" d="100"/>
          <a:sy n="86" d="100"/>
        </p:scale>
        <p:origin x="-3846" y="-90"/>
      </p:cViewPr>
      <p:guideLst>
        <p:guide orient="horz" pos="2770"/>
        <p:guide pos="2160"/>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3" Type="http://schemas.openxmlformats.org/officeDocument/2006/relationships/commentAuthors" Target="commentAuthors.xml"/><Relationship Id="rId52" Type="http://schemas.openxmlformats.org/officeDocument/2006/relationships/tableStyles" Target="tableStyles.xml"/><Relationship Id="rId51" Type="http://schemas.openxmlformats.org/officeDocument/2006/relationships/viewProps" Target="viewProps.xml"/><Relationship Id="rId50" Type="http://schemas.openxmlformats.org/officeDocument/2006/relationships/presProps" Target="presProps.xml"/><Relationship Id="rId5" Type="http://schemas.openxmlformats.org/officeDocument/2006/relationships/slide" Target="slides/slide3.xml"/><Relationship Id="rId49" Type="http://schemas.openxmlformats.org/officeDocument/2006/relationships/handoutMaster" Target="handoutMasters/handoutMaster1.xml"/><Relationship Id="rId48" Type="http://schemas.openxmlformats.org/officeDocument/2006/relationships/notesMaster" Target="notesMasters/notesMaster1.xml"/><Relationship Id="rId47" Type="http://schemas.openxmlformats.org/officeDocument/2006/relationships/slide" Target="slides/slide45.xml"/><Relationship Id="rId46" Type="http://schemas.openxmlformats.org/officeDocument/2006/relationships/slide" Target="slides/slide44.xml"/><Relationship Id="rId45" Type="http://schemas.openxmlformats.org/officeDocument/2006/relationships/slide" Target="slides/slide43.xml"/><Relationship Id="rId44" Type="http://schemas.openxmlformats.org/officeDocument/2006/relationships/slide" Target="slides/slide42.xml"/><Relationship Id="rId43" Type="http://schemas.openxmlformats.org/officeDocument/2006/relationships/slide" Target="slides/slide41.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4" Type="http://schemas.openxmlformats.org/officeDocument/2006/relationships/image" Target="../media/image11.emf"/><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image" Target="../media/image8.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ea typeface="微软雅黑" panose="020B0503020204020204" pitchFamily="3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9DE7DF6-C895-4E53-B71A-F20B4CC8237B}" type="datetimeFigureOut">
              <a:rPr lang="zh-CN" altLang="en-US" smtClean="0">
                <a:ea typeface="微软雅黑" panose="020B0503020204020204" pitchFamily="34" charset="-122"/>
              </a:rPr>
            </a:fld>
            <a:endParaRPr lang="zh-CN" altLang="en-US">
              <a:ea typeface="微软雅黑" panose="020B0503020204020204" pitchFamily="3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ea typeface="微软雅黑" panose="020B0503020204020204" pitchFamily="3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0D44FD6-F94A-461E-99AC-D29D4ACC8083}" type="slidenum">
              <a:rPr lang="zh-CN" altLang="en-US" smtClean="0">
                <a:ea typeface="微软雅黑" panose="020B0503020204020204" pitchFamily="34" charset="-122"/>
              </a:rPr>
            </a:fld>
            <a:endParaRPr lang="zh-CN" altLang="en-US">
              <a:ea typeface="微软雅黑" panose="020B0503020204020204" pitchFamily="34"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ea typeface="微软雅黑" panose="020B0503020204020204" pitchFamily="3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ea typeface="微软雅黑" panose="020B0503020204020204" pitchFamily="34" charset="-122"/>
              </a:defRPr>
            </a:lvl1pPr>
          </a:lstStyle>
          <a:p>
            <a:fld id="{422EFC78-32FE-4758-B504-92B4D0B9F0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ea typeface="微软雅黑" panose="020B0503020204020204" pitchFamily="3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ea typeface="微软雅黑" panose="020B0503020204020204" pitchFamily="34" charset="-122"/>
              </a:defRPr>
            </a:lvl1pPr>
          </a:lstStyle>
          <a:p>
            <a:fld id="{84C1B800-BCBD-4262-B579-5F77D9EE2550}"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微软雅黑" panose="020B0503020204020204" pitchFamily="34" charset="-122"/>
        <a:cs typeface="+mn-cs"/>
      </a:defRPr>
    </a:lvl1pPr>
    <a:lvl2pPr marL="457200" algn="l" defTabSz="914400" rtl="0" eaLnBrk="1" latinLnBrk="0" hangingPunct="1">
      <a:defRPr sz="1200" kern="1200">
        <a:solidFill>
          <a:schemeClr val="tx1"/>
        </a:solidFill>
        <a:latin typeface="+mn-lt"/>
        <a:ea typeface="微软雅黑" panose="020B0503020204020204" pitchFamily="34" charset="-122"/>
        <a:cs typeface="+mn-cs"/>
      </a:defRPr>
    </a:lvl2pPr>
    <a:lvl3pPr marL="914400" algn="l" defTabSz="914400" rtl="0" eaLnBrk="1" latinLnBrk="0" hangingPunct="1">
      <a:defRPr sz="1200" kern="1200">
        <a:solidFill>
          <a:schemeClr val="tx1"/>
        </a:solidFill>
        <a:latin typeface="+mn-lt"/>
        <a:ea typeface="微软雅黑" panose="020B0503020204020204" pitchFamily="34" charset="-122"/>
        <a:cs typeface="+mn-cs"/>
      </a:defRPr>
    </a:lvl3pPr>
    <a:lvl4pPr marL="1371600" algn="l" defTabSz="914400" rtl="0" eaLnBrk="1" latinLnBrk="0" hangingPunct="1">
      <a:defRPr sz="1200" kern="1200">
        <a:solidFill>
          <a:schemeClr val="tx1"/>
        </a:solidFill>
        <a:latin typeface="+mn-lt"/>
        <a:ea typeface="微软雅黑" panose="020B0503020204020204" pitchFamily="34" charset="-122"/>
        <a:cs typeface="+mn-cs"/>
      </a:defRPr>
    </a:lvl4pPr>
    <a:lvl5pPr marL="1828800" algn="l" defTabSz="914400" rtl="0" eaLnBrk="1" latinLnBrk="0" hangingPunct="1">
      <a:defRPr sz="1200" kern="1200">
        <a:solidFill>
          <a:schemeClr val="tx1"/>
        </a:solidFill>
        <a:latin typeface="+mn-lt"/>
        <a:ea typeface="微软雅黑"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345E1B-70AA-4D6D-A851-01FA6AD8BF9A}" type="datetime1">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fld id="{E695A926-9446-4F62-9ECE-08A9B18F975E}" type="datetime1">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fld id="{ACDE336F-82DC-4654-9554-07866832948F}" type="datetime1">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FDD3B142-B2B8-4750-964D-A3BDE93F3EF2}" type="datetime1">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B1FC838B-5E56-4490-B16F-070FD98B5E3F}" type="datetime1">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kumimoji="1" b="1"/>
            </a:lvl1pPr>
          </a:lstStyle>
          <a:p>
            <a:pPr>
              <a:defRPr/>
            </a:pPr>
            <a:fld id="{4C82377E-F97D-47AE-AC5E-84E924FDA804}" type="datetimeFigureOut">
              <a:rPr lang="zh-CN" altLang="en-US"/>
            </a:fld>
            <a:endParaRPr lang="zh-CN" altLang="en-US"/>
          </a:p>
        </p:txBody>
      </p:sp>
      <p:sp>
        <p:nvSpPr>
          <p:cNvPr id="5" name="页脚占位符 4"/>
          <p:cNvSpPr>
            <a:spLocks noGrp="1"/>
          </p:cNvSpPr>
          <p:nvPr>
            <p:ph type="ftr" sz="quarter" idx="11"/>
          </p:nvPr>
        </p:nvSpPr>
        <p:spPr/>
        <p:txBody>
          <a:bodyPr/>
          <a:lstStyle>
            <a:lvl1pPr>
              <a:defRPr kumimoji="1" b="1"/>
            </a:lvl1pPr>
          </a:lstStyle>
          <a:p>
            <a:pPr>
              <a:defRPr/>
            </a:pPr>
            <a:endParaRPr lang="zh-CN" altLang="en-US"/>
          </a:p>
        </p:txBody>
      </p:sp>
      <p:sp>
        <p:nvSpPr>
          <p:cNvPr id="6" name="灯片编号占位符 5"/>
          <p:cNvSpPr>
            <a:spLocks noGrp="1"/>
          </p:cNvSpPr>
          <p:nvPr>
            <p:ph type="sldNum" sz="quarter" idx="12"/>
          </p:nvPr>
        </p:nvSpPr>
        <p:spPr/>
        <p:txBody>
          <a:bodyPr/>
          <a:lstStyle>
            <a:lvl1pPr>
              <a:defRPr kumimoji="1" b="1"/>
            </a:lvl1pPr>
          </a:lstStyle>
          <a:p>
            <a:pPr>
              <a:defRPr/>
            </a:pPr>
            <a:fld id="{67C3AAF4-1844-4EEA-8132-22A06EE6489A}" type="slidenum">
              <a:rPr lang="zh-CN" altLang="en-US"/>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kumimoji="1" b="1"/>
            </a:lvl1pPr>
          </a:lstStyle>
          <a:p>
            <a:pPr>
              <a:defRPr/>
            </a:pPr>
            <a:fld id="{8509C01B-2147-4857-BC9C-29BBF313931D}" type="datetimeFigureOut">
              <a:rPr lang="zh-CN" altLang="en-US"/>
            </a:fld>
            <a:endParaRPr lang="zh-CN" altLang="en-US"/>
          </a:p>
        </p:txBody>
      </p:sp>
      <p:sp>
        <p:nvSpPr>
          <p:cNvPr id="5" name="页脚占位符 4"/>
          <p:cNvSpPr>
            <a:spLocks noGrp="1"/>
          </p:cNvSpPr>
          <p:nvPr>
            <p:ph type="ftr" sz="quarter" idx="11"/>
          </p:nvPr>
        </p:nvSpPr>
        <p:spPr/>
        <p:txBody>
          <a:bodyPr/>
          <a:lstStyle>
            <a:lvl1pPr>
              <a:defRPr kumimoji="1" b="1"/>
            </a:lvl1pPr>
          </a:lstStyle>
          <a:p>
            <a:pPr>
              <a:defRPr/>
            </a:pPr>
            <a:endParaRPr lang="zh-CN" altLang="en-US"/>
          </a:p>
        </p:txBody>
      </p:sp>
      <p:sp>
        <p:nvSpPr>
          <p:cNvPr id="6" name="灯片编号占位符 5"/>
          <p:cNvSpPr>
            <a:spLocks noGrp="1"/>
          </p:cNvSpPr>
          <p:nvPr>
            <p:ph type="sldNum" sz="quarter" idx="12"/>
          </p:nvPr>
        </p:nvSpPr>
        <p:spPr/>
        <p:txBody>
          <a:bodyPr/>
          <a:lstStyle>
            <a:lvl1pPr>
              <a:defRPr kumimoji="1" b="1"/>
            </a:lvl1pPr>
          </a:lstStyle>
          <a:p>
            <a:pPr>
              <a:defRPr/>
            </a:pPr>
            <a:fld id="{F9AD98D2-E8AF-49B1-9C8C-175DE0A5BE71}" type="slidenum">
              <a:rPr lang="zh-CN" altLang="en-US"/>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701675" y="233363"/>
            <a:ext cx="7829550" cy="575945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bl">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701675" y="233363"/>
            <a:ext cx="7829550" cy="595312"/>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701675" y="1628775"/>
            <a:ext cx="7829550" cy="4364038"/>
          </a:xfrm>
        </p:spPr>
        <p:txBody>
          <a:bodyPr/>
          <a:lstStyle/>
          <a:p>
            <a:pPr lvl="0"/>
            <a:endParaRPr lang="zh-CN" altLang="en-US" noProof="0" smtClean="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8" name="图片占位符 7"/>
          <p:cNvSpPr>
            <a:spLocks noGrp="1"/>
          </p:cNvSpPr>
          <p:nvPr>
            <p:ph type="pic" sz="quarter" idx="13"/>
          </p:nvPr>
        </p:nvSpPr>
        <p:spPr>
          <a:xfrm>
            <a:off x="1328737" y="1277273"/>
            <a:ext cx="2171700" cy="3243933"/>
          </a:xfrm>
          <a:custGeom>
            <a:avLst/>
            <a:gdLst>
              <a:gd name="connsiteX0" fmla="*/ 1447800 w 2895600"/>
              <a:gd name="connsiteY0" fmla="*/ 0 h 3243933"/>
              <a:gd name="connsiteX1" fmla="*/ 1595195 w 2895600"/>
              <a:gd name="connsiteY1" fmla="*/ 33860 h 3243933"/>
              <a:gd name="connsiteX2" fmla="*/ 2748205 w 2895600"/>
              <a:gd name="connsiteY2" fmla="*/ 699160 h 3243933"/>
              <a:gd name="connsiteX3" fmla="*/ 2895600 w 2895600"/>
              <a:gd name="connsiteY3" fmla="*/ 955776 h 3243933"/>
              <a:gd name="connsiteX4" fmla="*/ 2895600 w 2895600"/>
              <a:gd name="connsiteY4" fmla="*/ 2286376 h 3243933"/>
              <a:gd name="connsiteX5" fmla="*/ 2748205 w 2895600"/>
              <a:gd name="connsiteY5" fmla="*/ 2542992 h 3243933"/>
              <a:gd name="connsiteX6" fmla="*/ 1595195 w 2895600"/>
              <a:gd name="connsiteY6" fmla="*/ 3208293 h 3243933"/>
              <a:gd name="connsiteX7" fmla="*/ 1300405 w 2895600"/>
              <a:gd name="connsiteY7" fmla="*/ 3208293 h 3243933"/>
              <a:gd name="connsiteX8" fmla="*/ 147395 w 2895600"/>
              <a:gd name="connsiteY8" fmla="*/ 2542992 h 3243933"/>
              <a:gd name="connsiteX9" fmla="*/ 0 w 2895600"/>
              <a:gd name="connsiteY9" fmla="*/ 2286376 h 3243933"/>
              <a:gd name="connsiteX10" fmla="*/ 0 w 2895600"/>
              <a:gd name="connsiteY10" fmla="*/ 955776 h 3243933"/>
              <a:gd name="connsiteX11" fmla="*/ 147395 w 2895600"/>
              <a:gd name="connsiteY11" fmla="*/ 699160 h 3243933"/>
              <a:gd name="connsiteX12" fmla="*/ 1300405 w 2895600"/>
              <a:gd name="connsiteY12" fmla="*/ 33860 h 3243933"/>
              <a:gd name="connsiteX13" fmla="*/ 1447800 w 2895600"/>
              <a:gd name="connsiteY13" fmla="*/ 0 h 324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5600" h="3243933">
                <a:moveTo>
                  <a:pt x="1447800" y="0"/>
                </a:moveTo>
                <a:cubicBezTo>
                  <a:pt x="1501290" y="0"/>
                  <a:pt x="1554780" y="11287"/>
                  <a:pt x="1595195" y="33860"/>
                </a:cubicBezTo>
                <a:cubicBezTo>
                  <a:pt x="2748205" y="699160"/>
                  <a:pt x="2748205" y="699160"/>
                  <a:pt x="2748205" y="699160"/>
                </a:cubicBezTo>
                <a:cubicBezTo>
                  <a:pt x="2829035" y="746681"/>
                  <a:pt x="2895600" y="863109"/>
                  <a:pt x="2895600" y="955776"/>
                </a:cubicBezTo>
                <a:cubicBezTo>
                  <a:pt x="2895600" y="2286376"/>
                  <a:pt x="2895600" y="2286376"/>
                  <a:pt x="2895600" y="2286376"/>
                </a:cubicBezTo>
                <a:cubicBezTo>
                  <a:pt x="2895600" y="2381419"/>
                  <a:pt x="2829035" y="2495471"/>
                  <a:pt x="2748205" y="2542992"/>
                </a:cubicBezTo>
                <a:cubicBezTo>
                  <a:pt x="1595195" y="3208293"/>
                  <a:pt x="1595195" y="3208293"/>
                  <a:pt x="1595195" y="3208293"/>
                </a:cubicBezTo>
                <a:cubicBezTo>
                  <a:pt x="1514366" y="3255814"/>
                  <a:pt x="1381235" y="3255814"/>
                  <a:pt x="1300405" y="3208293"/>
                </a:cubicBezTo>
                <a:cubicBezTo>
                  <a:pt x="147395" y="2542992"/>
                  <a:pt x="147395" y="2542992"/>
                  <a:pt x="147395" y="2542992"/>
                </a:cubicBezTo>
                <a:cubicBezTo>
                  <a:pt x="66566" y="2495471"/>
                  <a:pt x="0" y="2381419"/>
                  <a:pt x="0" y="2286376"/>
                </a:cubicBezTo>
                <a:lnTo>
                  <a:pt x="0" y="955776"/>
                </a:lnTo>
                <a:cubicBezTo>
                  <a:pt x="0" y="863109"/>
                  <a:pt x="66566" y="746681"/>
                  <a:pt x="147395" y="699160"/>
                </a:cubicBezTo>
                <a:cubicBezTo>
                  <a:pt x="1300405" y="33860"/>
                  <a:pt x="1300405" y="33860"/>
                  <a:pt x="1300405" y="33860"/>
                </a:cubicBezTo>
                <a:cubicBezTo>
                  <a:pt x="1340820" y="11287"/>
                  <a:pt x="1394310" y="0"/>
                  <a:pt x="1447800" y="0"/>
                </a:cubicBezTo>
                <a:close/>
              </a:path>
            </a:pathLst>
          </a:custGeom>
        </p:spPr>
        <p:txBody>
          <a:bodyPr wrap="square">
            <a:noAutofit/>
          </a:bodyPr>
          <a:lstStyle/>
          <a:p>
            <a:endParaRPr lang="zh-CN" altLang="en-US"/>
          </a:p>
        </p:txBody>
      </p:sp>
      <p:sp>
        <p:nvSpPr>
          <p:cNvPr id="2" name="日期占位符 1"/>
          <p:cNvSpPr>
            <a:spLocks noGrp="1"/>
          </p:cNvSpPr>
          <p:nvPr>
            <p:ph type="dt" sz="half" idx="10"/>
          </p:nvPr>
        </p:nvSpPr>
        <p:spPr/>
        <p:txBody>
          <a:bodyPr/>
          <a:lstStyle/>
          <a:p>
            <a:fld id="{9CAE4E7C-442E-4252-8F73-431B5154795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D674968-826C-4EDC-B75A-CA0618E1F6B1}"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l="10285" r="15524" b="21730"/>
          <a:stretch>
            <a:fillRect/>
          </a:stretch>
        </p:blipFill>
        <p:spPr>
          <a:xfrm>
            <a:off x="396" y="3389050"/>
            <a:ext cx="9143604" cy="3468950"/>
          </a:xfrm>
          <a:prstGeom prst="rect">
            <a:avLst/>
          </a:prstGeom>
        </p:spPr>
      </p:pic>
      <p:sp>
        <p:nvSpPr>
          <p:cNvPr id="8" name="矩形 7"/>
          <p:cNvSpPr/>
          <p:nvPr userDrawn="1"/>
        </p:nvSpPr>
        <p:spPr>
          <a:xfrm>
            <a:off x="0" y="0"/>
            <a:ext cx="9144000" cy="6858000"/>
          </a:xfrm>
          <a:prstGeom prst="rect">
            <a:avLst/>
          </a:prstGeom>
          <a:solidFill>
            <a:schemeClr val="bg1">
              <a:lumMod val="9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userDrawn="1"/>
        </p:nvSpPr>
        <p:spPr>
          <a:xfrm>
            <a:off x="0" y="0"/>
            <a:ext cx="9144000" cy="101600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Date Placeholder 3"/>
          <p:cNvSpPr>
            <a:spLocks noGrp="1"/>
          </p:cNvSpPr>
          <p:nvPr>
            <p:ph type="dt" sz="half" idx="10"/>
          </p:nvPr>
        </p:nvSpPr>
        <p:spPr/>
        <p:txBody>
          <a:bodyPr/>
          <a:lstStyle/>
          <a:p>
            <a:fld id="{9DEBA8EB-3E98-45DF-95F9-20499AB89BB5}" type="datetime1">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E974B168-BF23-49EB-A4EA-A33054B30FF3}" type="datetime1">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Content Placeholder 3"/>
          <p:cNvSpPr>
            <a:spLocks noGrp="1"/>
          </p:cNvSpPr>
          <p:nvPr>
            <p:ph sz="half" idx="2"/>
          </p:nvPr>
        </p:nvSpPr>
        <p:spPr>
          <a:xfrm>
            <a:off x="629842" y="2505075"/>
            <a:ext cx="3868340"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Content Placeholder 5"/>
          <p:cNvSpPr>
            <a:spLocks noGrp="1"/>
          </p:cNvSpPr>
          <p:nvPr>
            <p:ph sz="quarter" idx="4"/>
          </p:nvPr>
        </p:nvSpPr>
        <p:spPr>
          <a:xfrm>
            <a:off x="4629150" y="2505075"/>
            <a:ext cx="3887391"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AF4B3E32-CF70-4BAE-9C47-A15603A9F1F6}" type="datetime1">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EB995835-E83C-4B3D-BEF0-E2AC128A0F5B}" type="datetime1">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0" Type="http://schemas.openxmlformats.org/officeDocument/2006/relationships/theme" Target="../theme/theme1.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A33AF3-DAC5-4E98-94B6-B2F606A2A076}" type="datetime1">
              <a:rPr lang="zh-CN" altLang="en-US" smtClean="0"/>
            </a:fld>
            <a:endParaRPr lang="zh-CN"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308F32-F09A-4344-B65D-3757FEAF56BD}"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5.png"/><Relationship Id="rId3" Type="http://schemas.openxmlformats.org/officeDocument/2006/relationships/image" Target="../media/image4.png"/><Relationship Id="rId2" Type="http://schemas.microsoft.com/office/2007/relationships/hdphoto" Target="../media/image3.wdp"/><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11.xml.rels><?xml version="1.0" encoding="UTF-8" standalone="yes"?>
<Relationships xmlns="http://schemas.openxmlformats.org/package/2006/relationships"><Relationship Id="rId6" Type="http://schemas.openxmlformats.org/officeDocument/2006/relationships/vmlDrawing" Target="../drawings/vmlDrawing2.vml"/><Relationship Id="rId5" Type="http://schemas.openxmlformats.org/officeDocument/2006/relationships/slideLayout" Target="../slideLayouts/slideLayout2.xml"/><Relationship Id="rId4" Type="http://schemas.openxmlformats.org/officeDocument/2006/relationships/image" Target="../media/image12.emf"/><Relationship Id="rId3" Type="http://schemas.openxmlformats.org/officeDocument/2006/relationships/oleObject" Target="../embeddings/oleObject5.bin"/><Relationship Id="rId2" Type="http://schemas.openxmlformats.org/officeDocument/2006/relationships/image" Target="../media/image7.png"/><Relationship Id="rId1" Type="http://schemas.openxmlformats.org/officeDocument/2006/relationships/image" Target="../media/image6.png"/></Relationships>
</file>

<file path=ppt/slides/_rels/slide12.xml.rels><?xml version="1.0" encoding="UTF-8" standalone="yes"?>
<Relationships xmlns="http://schemas.openxmlformats.org/package/2006/relationships"><Relationship Id="rId6" Type="http://schemas.openxmlformats.org/officeDocument/2006/relationships/vmlDrawing" Target="../drawings/vmlDrawing3.vml"/><Relationship Id="rId5" Type="http://schemas.openxmlformats.org/officeDocument/2006/relationships/slideLayout" Target="../slideLayouts/slideLayout2.xml"/><Relationship Id="rId4" Type="http://schemas.openxmlformats.org/officeDocument/2006/relationships/image" Target="../media/image13.emf"/><Relationship Id="rId3" Type="http://schemas.openxmlformats.org/officeDocument/2006/relationships/oleObject" Target="../embeddings/oleObject6.bin"/><Relationship Id="rId2" Type="http://schemas.openxmlformats.org/officeDocument/2006/relationships/image" Target="../media/image7.png"/><Relationship Id="rId1" Type="http://schemas.openxmlformats.org/officeDocument/2006/relationships/image" Target="../media/image6.png"/></Relationships>
</file>

<file path=ppt/slides/_rels/slide13.xml.rels><?xml version="1.0" encoding="UTF-8" standalone="yes"?>
<Relationships xmlns="http://schemas.openxmlformats.org/package/2006/relationships"><Relationship Id="rId6" Type="http://schemas.openxmlformats.org/officeDocument/2006/relationships/vmlDrawing" Target="../drawings/vmlDrawing4.vml"/><Relationship Id="rId5" Type="http://schemas.openxmlformats.org/officeDocument/2006/relationships/slideLayout" Target="../slideLayouts/slideLayout2.xml"/><Relationship Id="rId4" Type="http://schemas.openxmlformats.org/officeDocument/2006/relationships/image" Target="../media/image14.emf"/><Relationship Id="rId3" Type="http://schemas.openxmlformats.org/officeDocument/2006/relationships/oleObject" Target="../embeddings/oleObject7.bin"/><Relationship Id="rId2" Type="http://schemas.openxmlformats.org/officeDocument/2006/relationships/image" Target="../media/image7.png"/><Relationship Id="rId1" Type="http://schemas.openxmlformats.org/officeDocument/2006/relationships/image" Target="../media/image6.png"/></Relationships>
</file>

<file path=ppt/slides/_rels/slide14.xml.rels><?xml version="1.0" encoding="UTF-8" standalone="yes"?>
<Relationships xmlns="http://schemas.openxmlformats.org/package/2006/relationships"><Relationship Id="rId6" Type="http://schemas.openxmlformats.org/officeDocument/2006/relationships/vmlDrawing" Target="../drawings/vmlDrawing5.vml"/><Relationship Id="rId5" Type="http://schemas.openxmlformats.org/officeDocument/2006/relationships/slideLayout" Target="../slideLayouts/slideLayout2.xml"/><Relationship Id="rId4" Type="http://schemas.openxmlformats.org/officeDocument/2006/relationships/image" Target="../media/image15.emf"/><Relationship Id="rId3" Type="http://schemas.openxmlformats.org/officeDocument/2006/relationships/oleObject" Target="../embeddings/oleObject8.bin"/><Relationship Id="rId2" Type="http://schemas.openxmlformats.org/officeDocument/2006/relationships/image" Target="../media/image7.png"/><Relationship Id="rId1"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image" Target="../media/image6.png"/></Relationships>
</file>

<file path=ppt/slides/_rels/slide23.xml.rels><?xml version="1.0" encoding="UTF-8" standalone="yes"?>
<Relationships xmlns="http://schemas.openxmlformats.org/package/2006/relationships"><Relationship Id="rId6" Type="http://schemas.openxmlformats.org/officeDocument/2006/relationships/vmlDrawing" Target="../drawings/vmlDrawing6.vml"/><Relationship Id="rId5" Type="http://schemas.openxmlformats.org/officeDocument/2006/relationships/slideLayout" Target="../slideLayouts/slideLayout2.xml"/><Relationship Id="rId4" Type="http://schemas.openxmlformats.org/officeDocument/2006/relationships/image" Target="../media/image17.emf"/><Relationship Id="rId3" Type="http://schemas.openxmlformats.org/officeDocument/2006/relationships/oleObject" Target="../embeddings/oleObject9.bin"/><Relationship Id="rId2" Type="http://schemas.openxmlformats.org/officeDocument/2006/relationships/image" Target="../media/image7.png"/><Relationship Id="rId1" Type="http://schemas.openxmlformats.org/officeDocument/2006/relationships/image" Target="../media/image6.png"/></Relationships>
</file>

<file path=ppt/slides/_rels/slide2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image" Target="../media/image6.png"/></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0.png"/><Relationship Id="rId2" Type="http://schemas.openxmlformats.org/officeDocument/2006/relationships/image" Target="../media/image7.png"/><Relationship Id="rId1" Type="http://schemas.openxmlformats.org/officeDocument/2006/relationships/image" Target="../media/image6.png"/></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1.png"/><Relationship Id="rId2" Type="http://schemas.openxmlformats.org/officeDocument/2006/relationships/image" Target="../media/image7.png"/><Relationship Id="rId1"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31.xml.rels><?xml version="1.0" encoding="UTF-8" standalone="yes"?>
<Relationships xmlns="http://schemas.openxmlformats.org/package/2006/relationships"><Relationship Id="rId6" Type="http://schemas.openxmlformats.org/officeDocument/2006/relationships/vmlDrawing" Target="../drawings/vmlDrawing7.vml"/><Relationship Id="rId5" Type="http://schemas.openxmlformats.org/officeDocument/2006/relationships/slideLayout" Target="../slideLayouts/slideLayout2.xml"/><Relationship Id="rId4" Type="http://schemas.openxmlformats.org/officeDocument/2006/relationships/image" Target="../media/image22.emf"/><Relationship Id="rId3" Type="http://schemas.openxmlformats.org/officeDocument/2006/relationships/oleObject" Target="../embeddings/oleObject10.bin"/><Relationship Id="rId2" Type="http://schemas.openxmlformats.org/officeDocument/2006/relationships/image" Target="../media/image7.png"/><Relationship Id="rId1" Type="http://schemas.openxmlformats.org/officeDocument/2006/relationships/image" Target="../media/image6.png"/></Relationships>
</file>

<file path=ppt/slides/_rels/slide32.xml.rels><?xml version="1.0" encoding="UTF-8" standalone="yes"?>
<Relationships xmlns="http://schemas.openxmlformats.org/package/2006/relationships"><Relationship Id="rId6" Type="http://schemas.openxmlformats.org/officeDocument/2006/relationships/vmlDrawing" Target="../drawings/vmlDrawing8.vml"/><Relationship Id="rId5" Type="http://schemas.openxmlformats.org/officeDocument/2006/relationships/slideLayout" Target="../slideLayouts/slideLayout2.xml"/><Relationship Id="rId4" Type="http://schemas.openxmlformats.org/officeDocument/2006/relationships/image" Target="../media/image23.emf"/><Relationship Id="rId3" Type="http://schemas.openxmlformats.org/officeDocument/2006/relationships/oleObject" Target="../embeddings/oleObject11.bin"/><Relationship Id="rId2" Type="http://schemas.openxmlformats.org/officeDocument/2006/relationships/image" Target="../media/image7.png"/><Relationship Id="rId1" Type="http://schemas.openxmlformats.org/officeDocument/2006/relationships/image" Target="../media/image6.png"/></Relationships>
</file>

<file path=ppt/slides/_rels/slide33.xml.rels><?xml version="1.0" encoding="UTF-8" standalone="yes"?>
<Relationships xmlns="http://schemas.openxmlformats.org/package/2006/relationships"><Relationship Id="rId6" Type="http://schemas.openxmlformats.org/officeDocument/2006/relationships/vmlDrawing" Target="../drawings/vmlDrawing9.vml"/><Relationship Id="rId5" Type="http://schemas.openxmlformats.org/officeDocument/2006/relationships/slideLayout" Target="../slideLayouts/slideLayout2.xml"/><Relationship Id="rId4" Type="http://schemas.openxmlformats.org/officeDocument/2006/relationships/image" Target="../media/image24.emf"/><Relationship Id="rId3" Type="http://schemas.openxmlformats.org/officeDocument/2006/relationships/oleObject" Target="../embeddings/oleObject12.bin"/><Relationship Id="rId2" Type="http://schemas.openxmlformats.org/officeDocument/2006/relationships/image" Target="../media/image7.png"/><Relationship Id="rId1" Type="http://schemas.openxmlformats.org/officeDocument/2006/relationships/image" Target="../media/image6.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35.xml.rels><?xml version="1.0" encoding="UTF-8" standalone="yes"?>
<Relationships xmlns="http://schemas.openxmlformats.org/package/2006/relationships"><Relationship Id="rId6" Type="http://schemas.openxmlformats.org/officeDocument/2006/relationships/vmlDrawing" Target="../drawings/vmlDrawing10.vml"/><Relationship Id="rId5" Type="http://schemas.openxmlformats.org/officeDocument/2006/relationships/slideLayout" Target="../slideLayouts/slideLayout2.xml"/><Relationship Id="rId4" Type="http://schemas.openxmlformats.org/officeDocument/2006/relationships/image" Target="../media/image25.emf"/><Relationship Id="rId3" Type="http://schemas.openxmlformats.org/officeDocument/2006/relationships/oleObject" Target="../embeddings/oleObject13.bin"/><Relationship Id="rId2" Type="http://schemas.openxmlformats.org/officeDocument/2006/relationships/image" Target="../media/image7.png"/><Relationship Id="rId1" Type="http://schemas.openxmlformats.org/officeDocument/2006/relationships/image" Target="../media/image6.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3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xml"/><Relationship Id="rId2" Type="http://schemas.openxmlformats.org/officeDocument/2006/relationships/image" Target="../media/image7.png"/><Relationship Id="rId1" Type="http://schemas.openxmlformats.org/officeDocument/2006/relationships/image" Target="../media/image6.png"/></Relationships>
</file>

<file path=ppt/slides/_rels/slide3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6.png"/><Relationship Id="rId2" Type="http://schemas.openxmlformats.org/officeDocument/2006/relationships/image" Target="../media/image7.png"/><Relationship Id="rId1" Type="http://schemas.openxmlformats.org/officeDocument/2006/relationships/image" Target="../media/image6.png"/></Relationships>
</file>

<file path=ppt/slides/_rels/slide4.xml.rels><?xml version="1.0" encoding="UTF-8" standalone="yes"?>
<Relationships xmlns="http://schemas.openxmlformats.org/package/2006/relationships"><Relationship Id="rId9" Type="http://schemas.openxmlformats.org/officeDocument/2006/relationships/oleObject" Target="../embeddings/oleObject4.bin"/><Relationship Id="rId8" Type="http://schemas.openxmlformats.org/officeDocument/2006/relationships/image" Target="../media/image10.emf"/><Relationship Id="rId7" Type="http://schemas.openxmlformats.org/officeDocument/2006/relationships/oleObject" Target="../embeddings/oleObject3.bin"/><Relationship Id="rId6" Type="http://schemas.openxmlformats.org/officeDocument/2006/relationships/image" Target="../media/image9.emf"/><Relationship Id="rId5" Type="http://schemas.openxmlformats.org/officeDocument/2006/relationships/oleObject" Target="../embeddings/oleObject2.bin"/><Relationship Id="rId4" Type="http://schemas.openxmlformats.org/officeDocument/2006/relationships/image" Target="../media/image8.emf"/><Relationship Id="rId3" Type="http://schemas.openxmlformats.org/officeDocument/2006/relationships/oleObject" Target="../embeddings/oleObject1.bin"/><Relationship Id="rId2" Type="http://schemas.openxmlformats.org/officeDocument/2006/relationships/image" Target="../media/image7.png"/><Relationship Id="rId12" Type="http://schemas.openxmlformats.org/officeDocument/2006/relationships/vmlDrawing" Target="../drawings/vmlDrawing1.vml"/><Relationship Id="rId11" Type="http://schemas.openxmlformats.org/officeDocument/2006/relationships/slideLayout" Target="../slideLayouts/slideLayout2.xml"/><Relationship Id="rId10" Type="http://schemas.openxmlformats.org/officeDocument/2006/relationships/image" Target="../media/image11.emf"/><Relationship Id="rId1"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6" Type="http://schemas.openxmlformats.org/officeDocument/2006/relationships/slideLayout" Target="../slideLayouts/slideLayout19.xml"/><Relationship Id="rId5" Type="http://schemas.openxmlformats.org/officeDocument/2006/relationships/image" Target="../media/image31.png"/><Relationship Id="rId4" Type="http://schemas.openxmlformats.org/officeDocument/2006/relationships/image" Target="../media/image30.png"/><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slides/_rels/slide43.xml.rels><?xml version="1.0" encoding="UTF-8" standalone="yes"?>
<Relationships xmlns="http://schemas.openxmlformats.org/package/2006/relationships"><Relationship Id="rId9" Type="http://schemas.openxmlformats.org/officeDocument/2006/relationships/image" Target="../media/image35.png"/><Relationship Id="rId8" Type="http://schemas.openxmlformats.org/officeDocument/2006/relationships/hyperlink" Target="http://www.chinarobots.cn/" TargetMode="External"/><Relationship Id="rId7" Type="http://schemas.openxmlformats.org/officeDocument/2006/relationships/image" Target="../media/image34.png"/><Relationship Id="rId6" Type="http://schemas.openxmlformats.org/officeDocument/2006/relationships/hyperlink" Target="http://www.chinaaiworld.cn/" TargetMode="External"/><Relationship Id="rId5" Type="http://schemas.openxmlformats.org/officeDocument/2006/relationships/image" Target="../media/image33.png"/><Relationship Id="rId4" Type="http://schemas.openxmlformats.org/officeDocument/2006/relationships/hyperlink" Target="http://www.chinacloud.cn/" TargetMode="External"/><Relationship Id="rId3" Type="http://schemas.openxmlformats.org/officeDocument/2006/relationships/image" Target="../media/image32.png"/><Relationship Id="rId29" Type="http://schemas.openxmlformats.org/officeDocument/2006/relationships/slideLayout" Target="../slideLayouts/slideLayout2.xml"/><Relationship Id="rId28" Type="http://schemas.openxmlformats.org/officeDocument/2006/relationships/image" Target="../media/image47.png"/><Relationship Id="rId27" Type="http://schemas.openxmlformats.org/officeDocument/2006/relationships/image" Target="../media/image46.png"/><Relationship Id="rId26" Type="http://schemas.openxmlformats.org/officeDocument/2006/relationships/image" Target="../media/image45.jpeg"/><Relationship Id="rId25" Type="http://schemas.openxmlformats.org/officeDocument/2006/relationships/image" Target="../media/image44.jpeg"/><Relationship Id="rId24" Type="http://schemas.openxmlformats.org/officeDocument/2006/relationships/image" Target="../media/image43.png"/><Relationship Id="rId23" Type="http://schemas.openxmlformats.org/officeDocument/2006/relationships/hyperlink" Target="http://www.envicloud.cn/" TargetMode="External"/><Relationship Id="rId22" Type="http://schemas.openxmlformats.org/officeDocument/2006/relationships/image" Target="../media/image42.png"/><Relationship Id="rId21" Type="http://schemas.openxmlformats.org/officeDocument/2006/relationships/image" Target="../media/image41.png"/><Relationship Id="rId20" Type="http://schemas.openxmlformats.org/officeDocument/2006/relationships/hyperlink" Target="http://www.smartcitychina.cn/" TargetMode="External"/><Relationship Id="rId2" Type="http://schemas.openxmlformats.org/officeDocument/2006/relationships/hyperlink" Target="http://www.chinaznyj.com/" TargetMode="External"/><Relationship Id="rId19" Type="http://schemas.openxmlformats.org/officeDocument/2006/relationships/image" Target="../media/image40.png"/><Relationship Id="rId18" Type="http://schemas.openxmlformats.org/officeDocument/2006/relationships/hyperlink" Target="http://www.netofthings.cn/" TargetMode="External"/><Relationship Id="rId17" Type="http://schemas.openxmlformats.org/officeDocument/2006/relationships/image" Target="../media/image39.png"/><Relationship Id="rId16" Type="http://schemas.openxmlformats.org/officeDocument/2006/relationships/hyperlink" Target="http://www.thebigdata.cn/" TargetMode="External"/><Relationship Id="rId15" Type="http://schemas.openxmlformats.org/officeDocument/2006/relationships/image" Target="../media/image38.png"/><Relationship Id="rId14" Type="http://schemas.openxmlformats.org/officeDocument/2006/relationships/hyperlink" Target="http://www.worldstor.cn/" TargetMode="External"/><Relationship Id="rId13" Type="http://schemas.openxmlformats.org/officeDocument/2006/relationships/image" Target="../media/image37.png"/><Relationship Id="rId12" Type="http://schemas.openxmlformats.org/officeDocument/2006/relationships/hyperlink" Target="http://www.pm25.org.cn/" TargetMode="External"/><Relationship Id="rId11" Type="http://schemas.openxmlformats.org/officeDocument/2006/relationships/image" Target="../media/image36.png"/><Relationship Id="rId10" Type="http://schemas.openxmlformats.org/officeDocument/2006/relationships/hyperlink" Target="http://www.dlworld.cn/" TargetMode="External"/><Relationship Id="rId1" Type="http://schemas.openxmlformats.org/officeDocument/2006/relationships/hyperlink" Target="http://www.wanwuyun.com/" TargetMode="External"/></Relationships>
</file>

<file path=ppt/slides/_rels/slide44.xml.rels><?xml version="1.0" encoding="UTF-8" standalone="yes"?>
<Relationships xmlns="http://schemas.openxmlformats.org/package/2006/relationships"><Relationship Id="rId9" Type="http://schemas.openxmlformats.org/officeDocument/2006/relationships/tags" Target="../tags/tag6.xml"/><Relationship Id="rId8" Type="http://schemas.openxmlformats.org/officeDocument/2006/relationships/image" Target="../media/image51.png"/><Relationship Id="rId7" Type="http://schemas.openxmlformats.org/officeDocument/2006/relationships/tags" Target="../tags/tag5.xml"/><Relationship Id="rId6" Type="http://schemas.openxmlformats.org/officeDocument/2006/relationships/image" Target="../media/image50.png"/><Relationship Id="rId55" Type="http://schemas.openxmlformats.org/officeDocument/2006/relationships/slideLayout" Target="../slideLayouts/slideLayout2.xml"/><Relationship Id="rId54" Type="http://schemas.openxmlformats.org/officeDocument/2006/relationships/image" Target="../media/image78.png"/><Relationship Id="rId53" Type="http://schemas.openxmlformats.org/officeDocument/2006/relationships/tags" Target="../tags/tag24.xml"/><Relationship Id="rId52" Type="http://schemas.openxmlformats.org/officeDocument/2006/relationships/image" Target="../media/image77.png"/><Relationship Id="rId51" Type="http://schemas.openxmlformats.org/officeDocument/2006/relationships/image" Target="../media/image76.png"/><Relationship Id="rId50" Type="http://schemas.openxmlformats.org/officeDocument/2006/relationships/tags" Target="../tags/tag23.xml"/><Relationship Id="rId5" Type="http://schemas.openxmlformats.org/officeDocument/2006/relationships/tags" Target="../tags/tag4.xml"/><Relationship Id="rId49" Type="http://schemas.openxmlformats.org/officeDocument/2006/relationships/image" Target="../media/image75.png"/><Relationship Id="rId48" Type="http://schemas.openxmlformats.org/officeDocument/2006/relationships/image" Target="../media/image74.png"/><Relationship Id="rId47" Type="http://schemas.openxmlformats.org/officeDocument/2006/relationships/image" Target="../media/image73.png"/><Relationship Id="rId46" Type="http://schemas.openxmlformats.org/officeDocument/2006/relationships/image" Target="../media/image72.png"/><Relationship Id="rId45" Type="http://schemas.openxmlformats.org/officeDocument/2006/relationships/image" Target="../media/image71.png"/><Relationship Id="rId44" Type="http://schemas.openxmlformats.org/officeDocument/2006/relationships/image" Target="../media/image70.png"/><Relationship Id="rId43" Type="http://schemas.openxmlformats.org/officeDocument/2006/relationships/image" Target="../media/image69.png"/><Relationship Id="rId42" Type="http://schemas.openxmlformats.org/officeDocument/2006/relationships/image" Target="../media/image68.png"/><Relationship Id="rId41" Type="http://schemas.openxmlformats.org/officeDocument/2006/relationships/tags" Target="../tags/tag22.xml"/><Relationship Id="rId40" Type="http://schemas.openxmlformats.org/officeDocument/2006/relationships/image" Target="../media/image67.png"/><Relationship Id="rId4" Type="http://schemas.openxmlformats.org/officeDocument/2006/relationships/image" Target="../media/image49.png"/><Relationship Id="rId39" Type="http://schemas.openxmlformats.org/officeDocument/2006/relationships/tags" Target="../tags/tag21.xml"/><Relationship Id="rId38" Type="http://schemas.openxmlformats.org/officeDocument/2006/relationships/image" Target="../media/image66.png"/><Relationship Id="rId37" Type="http://schemas.openxmlformats.org/officeDocument/2006/relationships/tags" Target="../tags/tag20.xml"/><Relationship Id="rId36" Type="http://schemas.openxmlformats.org/officeDocument/2006/relationships/image" Target="../media/image65.png"/><Relationship Id="rId35" Type="http://schemas.openxmlformats.org/officeDocument/2006/relationships/tags" Target="../tags/tag19.xml"/><Relationship Id="rId34" Type="http://schemas.openxmlformats.org/officeDocument/2006/relationships/image" Target="../media/image64.png"/><Relationship Id="rId33" Type="http://schemas.openxmlformats.org/officeDocument/2006/relationships/tags" Target="../tags/tag18.xml"/><Relationship Id="rId32" Type="http://schemas.openxmlformats.org/officeDocument/2006/relationships/image" Target="../media/image63.png"/><Relationship Id="rId31" Type="http://schemas.openxmlformats.org/officeDocument/2006/relationships/tags" Target="../tags/tag17.xml"/><Relationship Id="rId30" Type="http://schemas.openxmlformats.org/officeDocument/2006/relationships/image" Target="../media/image62.png"/><Relationship Id="rId3" Type="http://schemas.openxmlformats.org/officeDocument/2006/relationships/tags" Target="../tags/tag3.xml"/><Relationship Id="rId29" Type="http://schemas.openxmlformats.org/officeDocument/2006/relationships/tags" Target="../tags/tag16.xml"/><Relationship Id="rId28" Type="http://schemas.openxmlformats.org/officeDocument/2006/relationships/image" Target="../media/image61.png"/><Relationship Id="rId27" Type="http://schemas.openxmlformats.org/officeDocument/2006/relationships/tags" Target="../tags/tag15.xml"/><Relationship Id="rId26" Type="http://schemas.openxmlformats.org/officeDocument/2006/relationships/image" Target="../media/image60.png"/><Relationship Id="rId25" Type="http://schemas.openxmlformats.org/officeDocument/2006/relationships/tags" Target="../tags/tag14.xml"/><Relationship Id="rId24" Type="http://schemas.openxmlformats.org/officeDocument/2006/relationships/image" Target="../media/image59.png"/><Relationship Id="rId23" Type="http://schemas.openxmlformats.org/officeDocument/2006/relationships/tags" Target="../tags/tag13.xml"/><Relationship Id="rId22" Type="http://schemas.openxmlformats.org/officeDocument/2006/relationships/image" Target="../media/image58.png"/><Relationship Id="rId21" Type="http://schemas.openxmlformats.org/officeDocument/2006/relationships/tags" Target="../tags/tag12.xml"/><Relationship Id="rId20" Type="http://schemas.openxmlformats.org/officeDocument/2006/relationships/image" Target="../media/image57.png"/><Relationship Id="rId2" Type="http://schemas.openxmlformats.org/officeDocument/2006/relationships/image" Target="../media/image48.png"/><Relationship Id="rId19" Type="http://schemas.openxmlformats.org/officeDocument/2006/relationships/tags" Target="../tags/tag11.xml"/><Relationship Id="rId18" Type="http://schemas.openxmlformats.org/officeDocument/2006/relationships/image" Target="../media/image56.png"/><Relationship Id="rId17" Type="http://schemas.openxmlformats.org/officeDocument/2006/relationships/tags" Target="../tags/tag10.xml"/><Relationship Id="rId16" Type="http://schemas.openxmlformats.org/officeDocument/2006/relationships/image" Target="../media/image55.png"/><Relationship Id="rId15" Type="http://schemas.openxmlformats.org/officeDocument/2006/relationships/tags" Target="../tags/tag9.xml"/><Relationship Id="rId14" Type="http://schemas.openxmlformats.org/officeDocument/2006/relationships/image" Target="../media/image54.png"/><Relationship Id="rId13" Type="http://schemas.openxmlformats.org/officeDocument/2006/relationships/tags" Target="../tags/tag8.xml"/><Relationship Id="rId12" Type="http://schemas.openxmlformats.org/officeDocument/2006/relationships/image" Target="../media/image53.png"/><Relationship Id="rId11" Type="http://schemas.openxmlformats.org/officeDocument/2006/relationships/tags" Target="../tags/tag7.xml"/><Relationship Id="rId10" Type="http://schemas.openxmlformats.org/officeDocument/2006/relationships/image" Target="../media/image52.png"/><Relationship Id="rId1" Type="http://schemas.openxmlformats.org/officeDocument/2006/relationships/tags" Target="../tags/tag2.xml"/></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9.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 name="矩形 1"/>
          <p:cNvSpPr/>
          <p:nvPr/>
        </p:nvSpPr>
        <p:spPr>
          <a:xfrm>
            <a:off x="7929" y="38314"/>
            <a:ext cx="2240280" cy="299085"/>
          </a:xfrm>
          <a:prstGeom prst="rect">
            <a:avLst/>
          </a:prstGeom>
        </p:spPr>
        <p:txBody>
          <a:bodyPr wrap="none">
            <a:spAutoFit/>
          </a:bodyPr>
          <a:lstStyle/>
          <a:p>
            <a:r>
              <a:rPr lang="zh-CN" altLang="en-US" sz="1350" dirty="0" smtClean="0">
                <a:solidFill>
                  <a:schemeClr val="bg1"/>
                </a:solidFill>
              </a:rPr>
              <a:t>高级人工智能人才</a:t>
            </a:r>
            <a:r>
              <a:rPr lang="zh-CN" altLang="en-US" sz="1350" dirty="0">
                <a:solidFill>
                  <a:schemeClr val="bg1"/>
                </a:solidFill>
              </a:rPr>
              <a:t>培养丛书</a:t>
            </a:r>
            <a:endParaRPr lang="zh-CN" altLang="en-US" sz="1350" dirty="0">
              <a:solidFill>
                <a:schemeClr val="bg1"/>
              </a:solidFill>
            </a:endParaRPr>
          </a:p>
        </p:txBody>
      </p:sp>
      <p:sp>
        <p:nvSpPr>
          <p:cNvPr id="8" name="矩形 7"/>
          <p:cNvSpPr/>
          <p:nvPr/>
        </p:nvSpPr>
        <p:spPr>
          <a:xfrm>
            <a:off x="8790305" y="3072130"/>
            <a:ext cx="368300" cy="32397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pic>
        <p:nvPicPr>
          <p:cNvPr id="14" name="图片 13" descr="timgE8ADISUU.jpg"/>
          <p:cNvPicPr>
            <a:picLocks noChangeAspect="1"/>
          </p:cNvPicPr>
          <p:nvPr/>
        </p:nvPicPr>
        <p:blipFill>
          <a:blip r:embed="rId1">
            <a:extLst>
              <a:ext uri="{BEBA8EAE-BF5A-486C-A8C5-ECC9F3942E4B}">
                <a14:imgProps xmlns:a14="http://schemas.microsoft.com/office/drawing/2010/main">
                  <a14:imgLayer r:embed="rId2">
                    <a14:imgEffect>
                      <a14:brightnessContrast bright="-5000"/>
                    </a14:imgEffect>
                  </a14:imgLayer>
                </a14:imgProps>
              </a:ext>
            </a:extLst>
          </a:blip>
          <a:stretch>
            <a:fillRect/>
          </a:stretch>
        </p:blipFill>
        <p:spPr>
          <a:xfrm>
            <a:off x="3376295" y="6337300"/>
            <a:ext cx="2400300" cy="520700"/>
          </a:xfrm>
          <a:prstGeom prst="rect">
            <a:avLst/>
          </a:prstGeom>
        </p:spPr>
      </p:pic>
      <p:sp>
        <p:nvSpPr>
          <p:cNvPr id="20" name="矩形 19"/>
          <p:cNvSpPr/>
          <p:nvPr/>
        </p:nvSpPr>
        <p:spPr>
          <a:xfrm>
            <a:off x="1718945" y="2028825"/>
            <a:ext cx="6269990" cy="86400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 name="矩形 20"/>
          <p:cNvSpPr/>
          <p:nvPr/>
        </p:nvSpPr>
        <p:spPr>
          <a:xfrm>
            <a:off x="1459230" y="2028825"/>
            <a:ext cx="259715" cy="864870"/>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66"/>
              </a:solidFill>
            </a:endParaRPr>
          </a:p>
        </p:txBody>
      </p:sp>
      <p:sp>
        <p:nvSpPr>
          <p:cNvPr id="22" name="TextBox 6"/>
          <p:cNvSpPr txBox="1"/>
          <p:nvPr/>
        </p:nvSpPr>
        <p:spPr>
          <a:xfrm>
            <a:off x="1719235" y="2476495"/>
            <a:ext cx="6270084" cy="337185"/>
          </a:xfrm>
          <a:prstGeom prst="rect">
            <a:avLst/>
          </a:prstGeom>
          <a:noFill/>
        </p:spPr>
        <p:txBody>
          <a:bodyPr wrap="square" rtlCol="0">
            <a:spAutoFit/>
          </a:bodyPr>
          <a:lstStyle/>
          <a:p>
            <a:r>
              <a:rPr lang="zh-CN" altLang="en-US" sz="1600" dirty="0" smtClean="0">
                <a:solidFill>
                  <a:schemeClr val="tx1">
                    <a:lumMod val="75000"/>
                    <a:lumOff val="25000"/>
                  </a:schemeClr>
                </a:solidFill>
              </a:rPr>
              <a:t>刘河  杨</a:t>
            </a:r>
            <a:r>
              <a:rPr lang="zh-CN" altLang="en-US" sz="1600" dirty="0">
                <a:solidFill>
                  <a:schemeClr val="tx1">
                    <a:lumMod val="75000"/>
                    <a:lumOff val="25000"/>
                  </a:schemeClr>
                </a:solidFill>
              </a:rPr>
              <a:t>艺      </a:t>
            </a:r>
            <a:r>
              <a:rPr lang="zh-CN" altLang="en-US" sz="1600" dirty="0" smtClean="0">
                <a:solidFill>
                  <a:schemeClr val="tx1">
                    <a:lumMod val="75000"/>
                    <a:lumOff val="25000"/>
                  </a:schemeClr>
                </a:solidFill>
              </a:rPr>
              <a:t>主编            覃焕昌  王海涛      </a:t>
            </a:r>
            <a:r>
              <a:rPr lang="zh-CN" altLang="en-US" sz="1600" dirty="0" smtClean="0">
                <a:solidFill>
                  <a:schemeClr val="tx1">
                    <a:lumMod val="75000"/>
                    <a:lumOff val="25000"/>
                  </a:schemeClr>
                </a:solidFill>
              </a:rPr>
              <a:t>副主编</a:t>
            </a:r>
            <a:endParaRPr lang="zh-CN" altLang="en-US" sz="1600" dirty="0">
              <a:solidFill>
                <a:schemeClr val="tx1">
                  <a:lumMod val="75000"/>
                  <a:lumOff val="25000"/>
                </a:schemeClr>
              </a:solidFill>
            </a:endParaRPr>
          </a:p>
        </p:txBody>
      </p:sp>
      <p:sp>
        <p:nvSpPr>
          <p:cNvPr id="28" name="TextBox 6"/>
          <p:cNvSpPr txBox="1"/>
          <p:nvPr/>
        </p:nvSpPr>
        <p:spPr>
          <a:xfrm>
            <a:off x="1719235" y="2110231"/>
            <a:ext cx="6270084" cy="337185"/>
          </a:xfrm>
          <a:prstGeom prst="rect">
            <a:avLst/>
          </a:prstGeom>
          <a:noFill/>
        </p:spPr>
        <p:txBody>
          <a:bodyPr wrap="square" rtlCol="0">
            <a:spAutoFit/>
          </a:bodyPr>
          <a:lstStyle/>
          <a:p>
            <a:r>
              <a:rPr lang="zh-CN" altLang="en-US" sz="1600" dirty="0">
                <a:solidFill>
                  <a:schemeClr val="tx1">
                    <a:lumMod val="75000"/>
                    <a:lumOff val="25000"/>
                  </a:schemeClr>
                </a:solidFill>
              </a:rPr>
              <a:t>刘鹏      总主编</a:t>
            </a:r>
            <a:endParaRPr lang="zh-CN" altLang="en-US" sz="1600" dirty="0">
              <a:solidFill>
                <a:schemeClr val="tx1">
                  <a:lumMod val="75000"/>
                  <a:lumOff val="25000"/>
                </a:schemeClr>
              </a:solidFill>
            </a:endParaRPr>
          </a:p>
        </p:txBody>
      </p:sp>
      <p:sp>
        <p:nvSpPr>
          <p:cNvPr id="29" name="Freeform 25"/>
          <p:cNvSpPr>
            <a:spLocks noEditPoints="1"/>
          </p:cNvSpPr>
          <p:nvPr/>
        </p:nvSpPr>
        <p:spPr bwMode="auto">
          <a:xfrm>
            <a:off x="2376000" y="2218957"/>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矩形 29"/>
          <p:cNvSpPr/>
          <p:nvPr/>
        </p:nvSpPr>
        <p:spPr>
          <a:xfrm>
            <a:off x="-6985" y="500380"/>
            <a:ext cx="9166225" cy="1322070"/>
          </a:xfrm>
          <a:prstGeom prst="rect">
            <a:avLst/>
          </a:prstGeom>
          <a:effectLst/>
        </p:spPr>
        <p:txBody>
          <a:bodyPr wrap="square">
            <a:spAutoFit/>
          </a:bodyPr>
          <a:lstStyle/>
          <a:p>
            <a:pPr algn="ctr">
              <a:defRPr/>
            </a:pPr>
            <a:r>
              <a:rPr lang="zh-CN" altLang="en-US" sz="8000" b="1" spc="300" dirty="0" smtClean="0">
                <a:ln w="11430"/>
                <a:solidFill>
                  <a:srgbClr val="000066"/>
                </a:solidFill>
                <a:latin typeface="微软雅黑" panose="020B0503020204020204" pitchFamily="34" charset="-122"/>
                <a:ea typeface="微软雅黑" panose="020B0503020204020204" pitchFamily="34" charset="-122"/>
              </a:rPr>
              <a:t>智能系统</a:t>
            </a:r>
            <a:endParaRPr lang="zh-CN" altLang="en-US" sz="8000" b="1" spc="300" dirty="0">
              <a:ln w="11430"/>
              <a:solidFill>
                <a:srgbClr val="000066"/>
              </a:solidFill>
              <a:latin typeface="微软雅黑" panose="020B0503020204020204" pitchFamily="34" charset="-122"/>
              <a:ea typeface="微软雅黑" panose="020B0503020204020204" pitchFamily="34" charset="-122"/>
            </a:endParaRPr>
          </a:p>
        </p:txBody>
      </p:sp>
      <p:sp>
        <p:nvSpPr>
          <p:cNvPr id="6" name="Freeform 25"/>
          <p:cNvSpPr>
            <a:spLocks noEditPoints="1"/>
          </p:cNvSpPr>
          <p:nvPr/>
        </p:nvSpPr>
        <p:spPr bwMode="auto">
          <a:xfrm>
            <a:off x="5760000" y="2592000"/>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4" name="图片 3"/>
          <p:cNvPicPr>
            <a:picLocks noChangeAspect="1"/>
          </p:cNvPicPr>
          <p:nvPr/>
        </p:nvPicPr>
        <p:blipFill>
          <a:blip r:embed="rId3"/>
          <a:stretch>
            <a:fillRect/>
          </a:stretch>
        </p:blipFill>
        <p:spPr>
          <a:xfrm>
            <a:off x="2952000" y="2592000"/>
            <a:ext cx="128027" cy="121931"/>
          </a:xfrm>
          <a:prstGeom prst="rect">
            <a:avLst/>
          </a:prstGeom>
        </p:spPr>
      </p:pic>
      <p:pic>
        <p:nvPicPr>
          <p:cNvPr id="7" name="图片 6"/>
          <p:cNvPicPr>
            <a:picLocks noChangeAspect="1"/>
          </p:cNvPicPr>
          <p:nvPr/>
        </p:nvPicPr>
        <p:blipFill>
          <a:blip r:embed="rId4"/>
          <a:stretch>
            <a:fillRect/>
          </a:stretch>
        </p:blipFill>
        <p:spPr>
          <a:xfrm>
            <a:off x="1459230" y="3072130"/>
            <a:ext cx="6529070" cy="3240405"/>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440430" cy="414020"/>
          </a:xfrm>
          <a:prstGeom prst="rect">
            <a:avLst/>
          </a:prstGeom>
          <a:noFill/>
        </p:spPr>
        <p:txBody>
          <a:bodyPr wrap="none" rtlCol="0">
            <a:spAutoFit/>
          </a:bodyPr>
          <a:lstStyle/>
          <a:p>
            <a:r>
              <a:rPr lang="en-US" altLang="zh-CN" sz="2100" spc="225" dirty="0" smtClean="0">
                <a:solidFill>
                  <a:prstClr val="white"/>
                </a:solidFill>
              </a:rPr>
              <a:t>9.2 </a:t>
            </a:r>
            <a:r>
              <a:rPr lang="zh-CN" altLang="en-US" sz="2100" spc="225" dirty="0" smtClean="0">
                <a:solidFill>
                  <a:prstClr val="white"/>
                </a:solidFill>
              </a:rPr>
              <a:t>多</a:t>
            </a:r>
            <a:r>
              <a:rPr lang="en-US" altLang="zh-CN" sz="2100" spc="225" dirty="0" smtClean="0">
                <a:solidFill>
                  <a:prstClr val="white"/>
                </a:solidFill>
              </a:rPr>
              <a:t>Agent</a:t>
            </a:r>
            <a:r>
              <a:rPr lang="zh-CN" altLang="en-US" sz="2100" spc="225" dirty="0" smtClean="0">
                <a:solidFill>
                  <a:prstClr val="white"/>
                </a:solidFill>
              </a:rPr>
              <a:t>协调与协作</a:t>
            </a:r>
            <a:endParaRPr lang="zh-CN" altLang="en-US" sz="2100"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448" cy="300082"/>
          </a:xfrm>
          <a:prstGeom prst="rect">
            <a:avLst/>
          </a:prstGeom>
          <a:noFill/>
        </p:spPr>
        <p:txBody>
          <a:bodyPr wrap="none" rtlCol="0">
            <a:spAutoFit/>
          </a:bodyPr>
          <a:lstStyle/>
          <a:p>
            <a:r>
              <a:rPr lang="zh-CN" altLang="en-US" sz="1350" dirty="0" smtClean="0">
                <a:solidFill>
                  <a:prstClr val="white"/>
                </a:solidFill>
              </a:rPr>
              <a:t>第九章 多</a:t>
            </a:r>
            <a:r>
              <a:rPr lang="en-US" altLang="zh-CN" sz="1350" dirty="0" smtClean="0">
                <a:solidFill>
                  <a:prstClr val="white"/>
                </a:solidFill>
              </a:rPr>
              <a:t>Agent</a:t>
            </a:r>
            <a:r>
              <a:rPr lang="zh-CN" altLang="en-US" sz="1350" dirty="0" smtClean="0">
                <a:solidFill>
                  <a:prstClr val="white"/>
                </a:solidFill>
              </a:rPr>
              <a:t>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45607" cy="276999"/>
          </a:xfrm>
          <a:prstGeom prst="rect">
            <a:avLst/>
          </a:prstGeom>
          <a:noFill/>
        </p:spPr>
        <p:txBody>
          <a:bodyPr wrap="none">
            <a:spAutoFit/>
          </a:bodyPr>
          <a:lstStyle/>
          <a:p>
            <a:pPr fontAlgn="auto">
              <a:spcBef>
                <a:spcPts val="0"/>
              </a:spcBef>
              <a:spcAft>
                <a:spcPts val="0"/>
              </a:spcAft>
              <a:defRPr/>
            </a:pPr>
            <a:r>
              <a:rPr lang="es-HN" sz="1200" b="1" i="1" dirty="0">
                <a:solidFill>
                  <a:schemeClr val="bg1"/>
                </a:solidFill>
                <a:latin typeface="+mn-lt"/>
              </a:rPr>
              <a:t>of</a:t>
            </a:r>
            <a:endParaRPr lang="es-ES" sz="1200" b="1" i="1" dirty="0">
              <a:solidFill>
                <a:schemeClr val="bg1"/>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solidFill>
              </a:rPr>
              <a:t>31</a:t>
            </a:r>
            <a:endParaRPr lang="en-US" altLang="es-HN" sz="1200" b="1" dirty="0">
              <a:solidFill>
                <a:schemeClr val="bg1"/>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34147" name="Rectangle 3"/>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49" name="Rectangle 5"/>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51" name="Rectangle 7"/>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53" name="Rectangle 9"/>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24" name="矩形 23"/>
          <p:cNvSpPr/>
          <p:nvPr/>
        </p:nvSpPr>
        <p:spPr>
          <a:xfrm>
            <a:off x="1076027" y="2032907"/>
            <a:ext cx="7126722" cy="20574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dirty="0" smtClean="0"/>
              <a:t>      </a:t>
            </a:r>
            <a:r>
              <a:rPr lang="zh-CN" altLang="en-US" sz="1600" dirty="0" smtClean="0"/>
              <a:t>一个多</a:t>
            </a:r>
            <a:r>
              <a:rPr lang="en-US" sz="1600" dirty="0" smtClean="0"/>
              <a:t> Agent </a:t>
            </a:r>
            <a:r>
              <a:rPr lang="zh-CN" altLang="en-US" sz="1600" dirty="0" smtClean="0"/>
              <a:t>系统是由多个</a:t>
            </a:r>
            <a:r>
              <a:rPr lang="en-US" sz="1600" dirty="0" smtClean="0"/>
              <a:t>Agent</a:t>
            </a:r>
            <a:r>
              <a:rPr lang="zh-CN" altLang="en-US" sz="1600" dirty="0" smtClean="0"/>
              <a:t>组成的一个“社会整体”，随着在开放、动态、未知环境中解决问题的能力需求的增加，要求处于一个</a:t>
            </a:r>
            <a:r>
              <a:rPr lang="en-US" sz="1600" dirty="0" smtClean="0"/>
              <a:t>MAS </a:t>
            </a:r>
            <a:r>
              <a:rPr lang="zh-CN" altLang="en-US" sz="1600" dirty="0" smtClean="0"/>
              <a:t>中的具有不同目标的多个</a:t>
            </a:r>
            <a:r>
              <a:rPr lang="en-US" sz="1600" dirty="0" smtClean="0"/>
              <a:t>Agent</a:t>
            </a:r>
            <a:r>
              <a:rPr lang="zh-CN" altLang="en-US" sz="1600" dirty="0" smtClean="0"/>
              <a:t>必须对其目标、资源的使用进行协调，进而利用知识修正各自的知识、愿望、意图等心智状态，从而提高单个</a:t>
            </a:r>
            <a:r>
              <a:rPr lang="en-US" sz="1600" dirty="0" smtClean="0"/>
              <a:t>Agent</a:t>
            </a:r>
            <a:r>
              <a:rPr lang="zh-CN" altLang="en-US" sz="1600" dirty="0" smtClean="0"/>
              <a:t>以及</a:t>
            </a:r>
            <a:r>
              <a:rPr lang="en-US" sz="1600" dirty="0" smtClean="0"/>
              <a:t>MAS</a:t>
            </a:r>
            <a:r>
              <a:rPr lang="zh-CN" altLang="en-US" sz="1600" dirty="0" smtClean="0"/>
              <a:t>整体行为的性能，增强</a:t>
            </a:r>
            <a:r>
              <a:rPr lang="en-US" sz="1600" dirty="0" smtClean="0"/>
              <a:t>MAS</a:t>
            </a:r>
            <a:r>
              <a:rPr lang="zh-CN" altLang="en-US" sz="1600" dirty="0" smtClean="0"/>
              <a:t>解决问题的能力。这就需要解决</a:t>
            </a:r>
            <a:r>
              <a:rPr lang="en-US" sz="1600" dirty="0" smtClean="0"/>
              <a:t>MAS </a:t>
            </a:r>
            <a:r>
              <a:rPr lang="zh-CN" altLang="en-US" sz="1600" dirty="0" smtClean="0"/>
              <a:t>中多个</a:t>
            </a:r>
            <a:r>
              <a:rPr lang="en-US" sz="1600" dirty="0" smtClean="0"/>
              <a:t> Agent</a:t>
            </a:r>
            <a:r>
              <a:rPr lang="zh-CN" altLang="en-US" sz="1600" dirty="0" smtClean="0"/>
              <a:t>相互通信、相互协调、相互协商与相互合作的关键问题 。</a:t>
            </a:r>
            <a:endParaRPr lang="zh-CN" altLang="en-US" sz="16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440430" cy="414020"/>
          </a:xfrm>
          <a:prstGeom prst="rect">
            <a:avLst/>
          </a:prstGeom>
          <a:noFill/>
        </p:spPr>
        <p:txBody>
          <a:bodyPr wrap="none" rtlCol="0">
            <a:spAutoFit/>
          </a:bodyPr>
          <a:lstStyle/>
          <a:p>
            <a:r>
              <a:rPr lang="en-US" altLang="zh-CN" sz="2100" spc="225" dirty="0" smtClean="0">
                <a:solidFill>
                  <a:prstClr val="white"/>
                </a:solidFill>
              </a:rPr>
              <a:t>9.2 </a:t>
            </a:r>
            <a:r>
              <a:rPr lang="zh-CN" altLang="en-US" sz="2100" spc="225" dirty="0" smtClean="0">
                <a:solidFill>
                  <a:prstClr val="white"/>
                </a:solidFill>
              </a:rPr>
              <a:t>多</a:t>
            </a:r>
            <a:r>
              <a:rPr lang="en-US" altLang="zh-CN" sz="2100" spc="225" dirty="0" smtClean="0">
                <a:solidFill>
                  <a:prstClr val="white"/>
                </a:solidFill>
              </a:rPr>
              <a:t>Agent</a:t>
            </a:r>
            <a:r>
              <a:rPr lang="zh-CN" altLang="en-US" sz="2100" spc="225" dirty="0" smtClean="0">
                <a:solidFill>
                  <a:prstClr val="white"/>
                </a:solidFill>
              </a:rPr>
              <a:t>协调与协作</a:t>
            </a:r>
            <a:endParaRPr lang="zh-CN" altLang="en-US" sz="2100"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448" cy="300082"/>
          </a:xfrm>
          <a:prstGeom prst="rect">
            <a:avLst/>
          </a:prstGeom>
          <a:noFill/>
        </p:spPr>
        <p:txBody>
          <a:bodyPr wrap="none" rtlCol="0">
            <a:spAutoFit/>
          </a:bodyPr>
          <a:lstStyle/>
          <a:p>
            <a:r>
              <a:rPr lang="zh-CN" altLang="en-US" sz="1350" dirty="0" smtClean="0">
                <a:solidFill>
                  <a:prstClr val="white"/>
                </a:solidFill>
              </a:rPr>
              <a:t>第九章 多</a:t>
            </a:r>
            <a:r>
              <a:rPr lang="en-US" altLang="zh-CN" sz="1350" dirty="0" smtClean="0">
                <a:solidFill>
                  <a:prstClr val="white"/>
                </a:solidFill>
              </a:rPr>
              <a:t>Agent</a:t>
            </a:r>
            <a:r>
              <a:rPr lang="zh-CN" altLang="en-US" sz="1350" dirty="0" smtClean="0">
                <a:solidFill>
                  <a:prstClr val="white"/>
                </a:solidFill>
              </a:rPr>
              <a:t>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45607" cy="276999"/>
          </a:xfrm>
          <a:prstGeom prst="rect">
            <a:avLst/>
          </a:prstGeom>
          <a:noFill/>
        </p:spPr>
        <p:txBody>
          <a:bodyPr wrap="none">
            <a:spAutoFit/>
          </a:bodyPr>
          <a:lstStyle/>
          <a:p>
            <a:pPr fontAlgn="auto">
              <a:spcBef>
                <a:spcPts val="0"/>
              </a:spcBef>
              <a:spcAft>
                <a:spcPts val="0"/>
              </a:spcAft>
              <a:defRPr/>
            </a:pPr>
            <a:r>
              <a:rPr lang="es-HN" sz="1200" b="1" i="1" dirty="0">
                <a:solidFill>
                  <a:schemeClr val="bg1"/>
                </a:solidFill>
                <a:latin typeface="+mn-lt"/>
              </a:rPr>
              <a:t>of</a:t>
            </a:r>
            <a:endParaRPr lang="es-ES" sz="1200" b="1" i="1" dirty="0">
              <a:solidFill>
                <a:schemeClr val="bg1"/>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solidFill>
              </a:rPr>
              <a:t>31</a:t>
            </a:r>
            <a:endParaRPr lang="en-US" altLang="es-HN" sz="1200" b="1" dirty="0">
              <a:solidFill>
                <a:schemeClr val="bg1"/>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34147" name="Rectangle 3"/>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49" name="Rectangle 5"/>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51" name="Rectangle 7"/>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53" name="Rectangle 9"/>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26" name="矩形 25"/>
          <p:cNvSpPr/>
          <p:nvPr/>
        </p:nvSpPr>
        <p:spPr>
          <a:xfrm>
            <a:off x="892537" y="1473448"/>
            <a:ext cx="7358743" cy="1200329"/>
          </a:xfrm>
          <a:prstGeom prst="rect">
            <a:avLst/>
          </a:prstGeom>
        </p:spPr>
        <p:txBody>
          <a:bodyPr wrap="square">
            <a:spAutoFit/>
          </a:bodyPr>
          <a:lstStyle/>
          <a:p>
            <a:r>
              <a:rPr lang="en-US" dirty="0" smtClean="0">
                <a:solidFill>
                  <a:schemeClr val="tx1">
                    <a:lumMod val="75000"/>
                    <a:lumOff val="25000"/>
                  </a:schemeClr>
                </a:solidFill>
              </a:rPr>
              <a:t>MAS</a:t>
            </a:r>
            <a:r>
              <a:rPr lang="zh-CN" altLang="en-US" dirty="0" smtClean="0">
                <a:solidFill>
                  <a:schemeClr val="tx1">
                    <a:lumMod val="75000"/>
                    <a:lumOff val="25000"/>
                  </a:schemeClr>
                </a:solidFill>
              </a:rPr>
              <a:t>中各个</a:t>
            </a:r>
            <a:r>
              <a:rPr lang="en-US" dirty="0" smtClean="0">
                <a:solidFill>
                  <a:schemeClr val="tx1">
                    <a:lumMod val="75000"/>
                    <a:lumOff val="25000"/>
                  </a:schemeClr>
                </a:solidFill>
              </a:rPr>
              <a:t>Agent</a:t>
            </a:r>
            <a:r>
              <a:rPr lang="zh-CN" altLang="en-US" dirty="0" smtClean="0">
                <a:solidFill>
                  <a:schemeClr val="tx1">
                    <a:lumMod val="75000"/>
                    <a:lumOff val="25000"/>
                  </a:schemeClr>
                </a:solidFill>
              </a:rPr>
              <a:t>相对独立，不同</a:t>
            </a:r>
            <a:r>
              <a:rPr lang="en-US" dirty="0" smtClean="0">
                <a:solidFill>
                  <a:schemeClr val="tx1">
                    <a:lumMod val="75000"/>
                    <a:lumOff val="25000"/>
                  </a:schemeClr>
                </a:solidFill>
              </a:rPr>
              <a:t>Agent</a:t>
            </a:r>
            <a:r>
              <a:rPr lang="zh-CN" altLang="en-US" dirty="0" smtClean="0">
                <a:solidFill>
                  <a:schemeClr val="tx1">
                    <a:lumMod val="75000"/>
                    <a:lumOff val="25000"/>
                  </a:schemeClr>
                </a:solidFill>
              </a:rPr>
              <a:t>之间可能存在复杂的交互关系。计算生态学认为，</a:t>
            </a:r>
            <a:r>
              <a:rPr lang="en-US" dirty="0" smtClean="0">
                <a:solidFill>
                  <a:schemeClr val="tx1">
                    <a:lumMod val="75000"/>
                    <a:lumOff val="25000"/>
                  </a:schemeClr>
                </a:solidFill>
              </a:rPr>
              <a:t>Agent</a:t>
            </a:r>
            <a:r>
              <a:rPr lang="zh-CN" altLang="en-US" dirty="0" smtClean="0">
                <a:solidFill>
                  <a:schemeClr val="tx1">
                    <a:lumMod val="75000"/>
                    <a:lumOff val="25000"/>
                  </a:schemeClr>
                </a:solidFill>
              </a:rPr>
              <a:t>在开放、动态的环境中不一定具备很强的推理能力，而可以通过不断的交互，逐步协调与环境以及各自之间的关系，使整个系统体现一种进化能力，类似于自然生态系统。</a:t>
            </a:r>
            <a:endParaRPr lang="zh-CN" altLang="en-US" dirty="0" smtClean="0">
              <a:solidFill>
                <a:schemeClr val="tx1">
                  <a:lumMod val="75000"/>
                  <a:lumOff val="25000"/>
                </a:schemeClr>
              </a:solidFill>
            </a:endParaRPr>
          </a:p>
        </p:txBody>
      </p:sp>
      <p:sp>
        <p:nvSpPr>
          <p:cNvPr id="142338"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graphicFrame>
        <p:nvGraphicFramePr>
          <p:cNvPr id="142337" name="Object 1"/>
          <p:cNvGraphicFramePr>
            <a:graphicFrameLocks noChangeAspect="1"/>
          </p:cNvGraphicFramePr>
          <p:nvPr/>
        </p:nvGraphicFramePr>
        <p:xfrm>
          <a:off x="2086882" y="2769688"/>
          <a:ext cx="4972050" cy="2600325"/>
        </p:xfrm>
        <a:graphic>
          <a:graphicData uri="http://schemas.openxmlformats.org/presentationml/2006/ole">
            <mc:AlternateContent xmlns:mc="http://schemas.openxmlformats.org/markup-compatibility/2006">
              <mc:Choice xmlns:v="urn:schemas-microsoft-com:vml" Requires="v">
                <p:oleObj spid="_x0000_s2049" name="" r:id="rId3" imgW="6642100" imgH="3479800" progId="Visio.Drawing.11">
                  <p:embed/>
                </p:oleObj>
              </mc:Choice>
              <mc:Fallback>
                <p:oleObj name="" r:id="rId3" imgW="6642100" imgH="3479800" progId="Visio.Drawing.11">
                  <p:embed/>
                  <p:pic>
                    <p:nvPicPr>
                      <p:cNvPr id="0" name="图片 2048"/>
                      <p:cNvPicPr>
                        <a:picLocks noChangeAspect="1"/>
                      </p:cNvPicPr>
                      <p:nvPr/>
                    </p:nvPicPr>
                    <p:blipFill>
                      <a:blip r:embed="rId4"/>
                      <a:stretch>
                        <a:fillRect/>
                      </a:stretch>
                    </p:blipFill>
                    <p:spPr>
                      <a:xfrm>
                        <a:off x="2086882" y="2769688"/>
                        <a:ext cx="4972050" cy="2600325"/>
                      </a:xfrm>
                      <a:prstGeom prst="rect">
                        <a:avLst/>
                      </a:prstGeom>
                      <a:noFill/>
                      <a:ln w="9525">
                        <a:noFill/>
                      </a:ln>
                    </p:spPr>
                  </p:pic>
                </p:oleObj>
              </mc:Fallback>
            </mc:AlternateContent>
          </a:graphicData>
        </a:graphic>
      </p:graphicFrame>
      <p:sp>
        <p:nvSpPr>
          <p:cNvPr id="27" name="矩形 26"/>
          <p:cNvSpPr/>
          <p:nvPr/>
        </p:nvSpPr>
        <p:spPr>
          <a:xfrm>
            <a:off x="2086610" y="5370195"/>
            <a:ext cx="4972685" cy="368300"/>
          </a:xfrm>
          <a:prstGeom prst="rect">
            <a:avLst/>
          </a:prstGeom>
        </p:spPr>
        <p:txBody>
          <a:bodyPr wrap="square">
            <a:spAutoFit/>
          </a:bodyPr>
          <a:lstStyle/>
          <a:p>
            <a:pPr algn="ctr"/>
            <a:r>
              <a:rPr lang="zh-CN" altLang="en-US" dirty="0" smtClean="0">
                <a:solidFill>
                  <a:schemeClr val="tx1">
                    <a:lumMod val="75000"/>
                    <a:lumOff val="25000"/>
                  </a:schemeClr>
                </a:solidFill>
              </a:rPr>
              <a:t>多</a:t>
            </a:r>
            <a:r>
              <a:rPr lang="en-US" dirty="0" smtClean="0">
                <a:solidFill>
                  <a:schemeClr val="tx1">
                    <a:lumMod val="75000"/>
                    <a:lumOff val="25000"/>
                  </a:schemeClr>
                </a:solidFill>
              </a:rPr>
              <a:t>Agent</a:t>
            </a:r>
            <a:r>
              <a:rPr lang="zh-CN" altLang="en-US" dirty="0" smtClean="0">
                <a:solidFill>
                  <a:schemeClr val="tx1">
                    <a:lumMod val="75000"/>
                    <a:lumOff val="25000"/>
                  </a:schemeClr>
                </a:solidFill>
              </a:rPr>
              <a:t>交互协作</a:t>
            </a:r>
            <a:endParaRPr lang="zh-CN" altLang="en-US" dirty="0" smtClean="0">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440430" cy="414020"/>
          </a:xfrm>
          <a:prstGeom prst="rect">
            <a:avLst/>
          </a:prstGeom>
          <a:noFill/>
        </p:spPr>
        <p:txBody>
          <a:bodyPr wrap="none" rtlCol="0">
            <a:spAutoFit/>
          </a:bodyPr>
          <a:lstStyle/>
          <a:p>
            <a:r>
              <a:rPr lang="en-US" altLang="zh-CN" sz="2100" spc="225" dirty="0" smtClean="0">
                <a:solidFill>
                  <a:prstClr val="white"/>
                </a:solidFill>
              </a:rPr>
              <a:t>9.2 </a:t>
            </a:r>
            <a:r>
              <a:rPr lang="zh-CN" altLang="en-US" sz="2100" spc="225" dirty="0" smtClean="0">
                <a:solidFill>
                  <a:prstClr val="white"/>
                </a:solidFill>
              </a:rPr>
              <a:t>多</a:t>
            </a:r>
            <a:r>
              <a:rPr lang="en-US" altLang="zh-CN" sz="2100" spc="225" dirty="0" smtClean="0">
                <a:solidFill>
                  <a:prstClr val="white"/>
                </a:solidFill>
              </a:rPr>
              <a:t>Agent</a:t>
            </a:r>
            <a:r>
              <a:rPr lang="zh-CN" altLang="en-US" sz="2100" spc="225" dirty="0" smtClean="0">
                <a:solidFill>
                  <a:prstClr val="white"/>
                </a:solidFill>
              </a:rPr>
              <a:t>协调与协作</a:t>
            </a:r>
            <a:endParaRPr lang="zh-CN" altLang="en-US" sz="2100"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448" cy="300082"/>
          </a:xfrm>
          <a:prstGeom prst="rect">
            <a:avLst/>
          </a:prstGeom>
          <a:noFill/>
        </p:spPr>
        <p:txBody>
          <a:bodyPr wrap="none" rtlCol="0">
            <a:spAutoFit/>
          </a:bodyPr>
          <a:lstStyle/>
          <a:p>
            <a:r>
              <a:rPr lang="zh-CN" altLang="en-US" sz="1350" dirty="0" smtClean="0">
                <a:solidFill>
                  <a:prstClr val="white"/>
                </a:solidFill>
              </a:rPr>
              <a:t>第九章 多</a:t>
            </a:r>
            <a:r>
              <a:rPr lang="en-US" altLang="zh-CN" sz="1350" dirty="0" smtClean="0">
                <a:solidFill>
                  <a:prstClr val="white"/>
                </a:solidFill>
              </a:rPr>
              <a:t>Agent</a:t>
            </a:r>
            <a:r>
              <a:rPr lang="zh-CN" altLang="en-US" sz="1350" dirty="0" smtClean="0">
                <a:solidFill>
                  <a:prstClr val="white"/>
                </a:solidFill>
              </a:rPr>
              <a:t>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45607" cy="276999"/>
          </a:xfrm>
          <a:prstGeom prst="rect">
            <a:avLst/>
          </a:prstGeom>
          <a:noFill/>
        </p:spPr>
        <p:txBody>
          <a:bodyPr wrap="none">
            <a:spAutoFit/>
          </a:bodyPr>
          <a:lstStyle/>
          <a:p>
            <a:pPr fontAlgn="auto">
              <a:spcBef>
                <a:spcPts val="0"/>
              </a:spcBef>
              <a:spcAft>
                <a:spcPts val="0"/>
              </a:spcAft>
              <a:defRPr/>
            </a:pPr>
            <a:r>
              <a:rPr lang="es-HN" sz="1200" b="1" i="1" dirty="0">
                <a:solidFill>
                  <a:schemeClr val="bg1"/>
                </a:solidFill>
                <a:latin typeface="+mn-lt"/>
              </a:rPr>
              <a:t>of</a:t>
            </a:r>
            <a:endParaRPr lang="es-ES" sz="1200" b="1" i="1" dirty="0">
              <a:solidFill>
                <a:schemeClr val="bg1"/>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solidFill>
              </a:rPr>
              <a:t>31</a:t>
            </a:r>
            <a:endParaRPr lang="en-US" altLang="es-HN" sz="1200" b="1" dirty="0">
              <a:solidFill>
                <a:schemeClr val="bg1"/>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34147" name="Rectangle 3"/>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49" name="Rectangle 5"/>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51" name="Rectangle 7"/>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53" name="Rectangle 9"/>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26" name="矩形 25"/>
          <p:cNvSpPr/>
          <p:nvPr/>
        </p:nvSpPr>
        <p:spPr>
          <a:xfrm>
            <a:off x="916719" y="948407"/>
            <a:ext cx="7358743" cy="2030095"/>
          </a:xfrm>
          <a:prstGeom prst="rect">
            <a:avLst/>
          </a:prstGeom>
        </p:spPr>
        <p:txBody>
          <a:bodyPr wrap="square">
            <a:spAutoFit/>
          </a:bodyPr>
          <a:lstStyle/>
          <a:p>
            <a:r>
              <a:rPr lang="zh-CN" altLang="zh-CN" dirty="0" smtClean="0">
                <a:solidFill>
                  <a:schemeClr val="tx1">
                    <a:lumMod val="75000"/>
                    <a:lumOff val="25000"/>
                  </a:schemeClr>
                </a:solidFill>
              </a:rPr>
              <a:t>基于人类语言交流的方式，各</a:t>
            </a:r>
            <a:r>
              <a:rPr lang="en-US" altLang="zh-CN" dirty="0" smtClean="0">
                <a:solidFill>
                  <a:schemeClr val="tx1">
                    <a:lumMod val="75000"/>
                    <a:lumOff val="25000"/>
                  </a:schemeClr>
                </a:solidFill>
              </a:rPr>
              <a:t>Agent</a:t>
            </a:r>
            <a:r>
              <a:rPr lang="zh-CN" altLang="zh-CN" dirty="0" smtClean="0">
                <a:solidFill>
                  <a:schemeClr val="tx1">
                    <a:lumMod val="75000"/>
                    <a:lumOff val="25000"/>
                  </a:schemeClr>
                </a:solidFill>
              </a:rPr>
              <a:t>之间也需要通信语言，即一种用于表达</a:t>
            </a:r>
            <a:r>
              <a:rPr lang="en-US" altLang="zh-CN" dirty="0" smtClean="0">
                <a:solidFill>
                  <a:schemeClr val="tx1">
                    <a:lumMod val="75000"/>
                    <a:lumOff val="25000"/>
                  </a:schemeClr>
                </a:solidFill>
              </a:rPr>
              <a:t>Agent</a:t>
            </a:r>
            <a:r>
              <a:rPr lang="zh-CN" altLang="zh-CN" dirty="0" smtClean="0">
                <a:solidFill>
                  <a:schemeClr val="tx1">
                    <a:lumMod val="75000"/>
                    <a:lumOff val="25000"/>
                  </a:schemeClr>
                </a:solidFill>
              </a:rPr>
              <a:t>之间交互消息的描述性语言来表达自己的意图，它定义了交互消息的格式（即语法）和内涵（即语义）。目前比较流行的通信语言是知识查询处理语言（</a:t>
            </a:r>
            <a:r>
              <a:rPr lang="en-US" altLang="zh-CN" dirty="0" smtClean="0">
                <a:solidFill>
                  <a:schemeClr val="tx1">
                    <a:lumMod val="75000"/>
                    <a:lumOff val="25000"/>
                  </a:schemeClr>
                </a:solidFill>
              </a:rPr>
              <a:t>Knowledge Query and Manipulation Language</a:t>
            </a:r>
            <a:r>
              <a:rPr lang="zh-CN" altLang="zh-CN" dirty="0" smtClean="0">
                <a:solidFill>
                  <a:schemeClr val="tx1">
                    <a:lumMod val="75000"/>
                    <a:lumOff val="25000"/>
                  </a:schemeClr>
                </a:solidFill>
              </a:rPr>
              <a:t>，简称</a:t>
            </a:r>
            <a:r>
              <a:rPr lang="en-US" altLang="zh-CN" dirty="0" smtClean="0">
                <a:solidFill>
                  <a:schemeClr val="tx1">
                    <a:lumMod val="75000"/>
                    <a:lumOff val="25000"/>
                  </a:schemeClr>
                </a:solidFill>
              </a:rPr>
              <a:t>KQML</a:t>
            </a:r>
            <a:r>
              <a:rPr lang="zh-CN" altLang="zh-CN" dirty="0" smtClean="0">
                <a:solidFill>
                  <a:schemeClr val="tx1">
                    <a:lumMod val="75000"/>
                    <a:lumOff val="25000"/>
                  </a:schemeClr>
                </a:solidFill>
              </a:rPr>
              <a:t>），它是一种基于消息的</a:t>
            </a:r>
            <a:r>
              <a:rPr lang="en-US" altLang="zh-CN" dirty="0" smtClean="0">
                <a:solidFill>
                  <a:schemeClr val="tx1">
                    <a:lumMod val="75000"/>
                    <a:lumOff val="25000"/>
                  </a:schemeClr>
                </a:solidFill>
              </a:rPr>
              <a:t> Agent </a:t>
            </a:r>
            <a:r>
              <a:rPr lang="zh-CN" altLang="zh-CN" dirty="0" smtClean="0">
                <a:solidFill>
                  <a:schemeClr val="tx1">
                    <a:lumMod val="75000"/>
                    <a:lumOff val="25000"/>
                  </a:schemeClr>
                </a:solidFill>
              </a:rPr>
              <a:t>通信语言，既是一种信息格式，也是一种信息操作协议，支持</a:t>
            </a:r>
            <a:r>
              <a:rPr lang="en-US" altLang="zh-CN" dirty="0" smtClean="0">
                <a:solidFill>
                  <a:schemeClr val="tx1">
                    <a:lumMod val="75000"/>
                    <a:lumOff val="25000"/>
                  </a:schemeClr>
                </a:solidFill>
              </a:rPr>
              <a:t> Agent </a:t>
            </a:r>
            <a:r>
              <a:rPr lang="zh-CN" altLang="zh-CN" dirty="0" smtClean="0">
                <a:solidFill>
                  <a:schemeClr val="tx1">
                    <a:lumMod val="75000"/>
                    <a:lumOff val="25000"/>
                  </a:schemeClr>
                </a:solidFill>
              </a:rPr>
              <a:t>之间运行时知识共享</a:t>
            </a:r>
            <a:r>
              <a:rPr lang="zh-CN" altLang="en-US" dirty="0" smtClean="0">
                <a:solidFill>
                  <a:schemeClr val="tx1">
                    <a:lumMod val="75000"/>
                    <a:lumOff val="25000"/>
                  </a:schemeClr>
                </a:solidFill>
              </a:rPr>
              <a:t>。</a:t>
            </a:r>
            <a:endParaRPr lang="zh-CN" altLang="en-US" dirty="0" smtClean="0">
              <a:solidFill>
                <a:schemeClr val="tx1">
                  <a:lumMod val="75000"/>
                  <a:lumOff val="25000"/>
                </a:schemeClr>
              </a:solidFill>
            </a:endParaRPr>
          </a:p>
        </p:txBody>
      </p:sp>
      <p:sp>
        <p:nvSpPr>
          <p:cNvPr id="142338"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82276"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graphicFrame>
        <p:nvGraphicFramePr>
          <p:cNvPr id="182275" name="Object 3"/>
          <p:cNvGraphicFramePr>
            <a:graphicFrameLocks noChangeAspect="1"/>
          </p:cNvGraphicFramePr>
          <p:nvPr/>
        </p:nvGraphicFramePr>
        <p:xfrm>
          <a:off x="2196527" y="3116050"/>
          <a:ext cx="4799993" cy="2466663"/>
        </p:xfrm>
        <a:graphic>
          <a:graphicData uri="http://schemas.openxmlformats.org/presentationml/2006/ole">
            <mc:AlternateContent xmlns:mc="http://schemas.openxmlformats.org/markup-compatibility/2006">
              <mc:Choice xmlns:v="urn:schemas-microsoft-com:vml" Requires="v">
                <p:oleObj spid="_x0000_s3073" name="Visio" r:id="rId3" imgW="4584700" imgH="2349500" progId="Visio.Drawing.11">
                  <p:embed/>
                </p:oleObj>
              </mc:Choice>
              <mc:Fallback>
                <p:oleObj name="Visio" r:id="rId3" imgW="4584700" imgH="2349500" progId="Visio.Drawing.11">
                  <p:embed/>
                  <p:pic>
                    <p:nvPicPr>
                      <p:cNvPr id="0" name="图片 3072"/>
                      <p:cNvPicPr>
                        <a:picLocks noChangeAspect="1"/>
                      </p:cNvPicPr>
                      <p:nvPr/>
                    </p:nvPicPr>
                    <p:blipFill>
                      <a:blip r:embed="rId4"/>
                      <a:stretch>
                        <a:fillRect/>
                      </a:stretch>
                    </p:blipFill>
                    <p:spPr>
                      <a:xfrm>
                        <a:off x="2196527" y="3116050"/>
                        <a:ext cx="4799993" cy="2466663"/>
                      </a:xfrm>
                      <a:prstGeom prst="rect">
                        <a:avLst/>
                      </a:prstGeom>
                      <a:noFill/>
                      <a:ln w="9525">
                        <a:noFill/>
                      </a:ln>
                    </p:spPr>
                  </p:pic>
                </p:oleObj>
              </mc:Fallback>
            </mc:AlternateContent>
          </a:graphicData>
        </a:graphic>
      </p:graphicFrame>
      <p:sp>
        <p:nvSpPr>
          <p:cNvPr id="34" name="矩形 33"/>
          <p:cNvSpPr/>
          <p:nvPr/>
        </p:nvSpPr>
        <p:spPr>
          <a:xfrm>
            <a:off x="3521437" y="5413890"/>
            <a:ext cx="2236766" cy="369332"/>
          </a:xfrm>
          <a:prstGeom prst="rect">
            <a:avLst/>
          </a:prstGeom>
        </p:spPr>
        <p:txBody>
          <a:bodyPr wrap="none">
            <a:spAutoFit/>
          </a:bodyPr>
          <a:lstStyle/>
          <a:p>
            <a:r>
              <a:rPr lang="zh-CN" altLang="zh-CN" dirty="0" smtClean="0">
                <a:solidFill>
                  <a:schemeClr val="tx1">
                    <a:lumMod val="75000"/>
                    <a:lumOff val="25000"/>
                  </a:schemeClr>
                </a:solidFill>
              </a:rPr>
              <a:t>一个</a:t>
            </a:r>
            <a:r>
              <a:rPr lang="en-US" altLang="zh-CN" dirty="0" smtClean="0">
                <a:solidFill>
                  <a:schemeClr val="tx1">
                    <a:lumMod val="75000"/>
                    <a:lumOff val="25000"/>
                  </a:schemeClr>
                </a:solidFill>
              </a:rPr>
              <a:t>KQML</a:t>
            </a:r>
            <a:r>
              <a:rPr lang="zh-CN" altLang="zh-CN" dirty="0" smtClean="0">
                <a:solidFill>
                  <a:schemeClr val="tx1">
                    <a:lumMod val="75000"/>
                    <a:lumOff val="25000"/>
                  </a:schemeClr>
                </a:solidFill>
              </a:rPr>
              <a:t>消息结构</a:t>
            </a:r>
            <a:endParaRPr lang="zh-CN" altLang="zh-CN" dirty="0" smtClean="0">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440430" cy="414020"/>
          </a:xfrm>
          <a:prstGeom prst="rect">
            <a:avLst/>
          </a:prstGeom>
          <a:noFill/>
        </p:spPr>
        <p:txBody>
          <a:bodyPr wrap="none" rtlCol="0">
            <a:spAutoFit/>
          </a:bodyPr>
          <a:lstStyle/>
          <a:p>
            <a:r>
              <a:rPr lang="en-US" altLang="zh-CN" sz="2100" spc="225" dirty="0" smtClean="0">
                <a:solidFill>
                  <a:prstClr val="white"/>
                </a:solidFill>
              </a:rPr>
              <a:t>9.2 </a:t>
            </a:r>
            <a:r>
              <a:rPr lang="zh-CN" altLang="en-US" sz="2100" spc="225" dirty="0" smtClean="0">
                <a:solidFill>
                  <a:prstClr val="white"/>
                </a:solidFill>
              </a:rPr>
              <a:t>多</a:t>
            </a:r>
            <a:r>
              <a:rPr lang="en-US" altLang="zh-CN" sz="2100" spc="225" dirty="0" smtClean="0">
                <a:solidFill>
                  <a:prstClr val="white"/>
                </a:solidFill>
              </a:rPr>
              <a:t>Agent</a:t>
            </a:r>
            <a:r>
              <a:rPr lang="zh-CN" altLang="en-US" sz="2100" spc="225" dirty="0" smtClean="0">
                <a:solidFill>
                  <a:prstClr val="white"/>
                </a:solidFill>
              </a:rPr>
              <a:t>协调与协作</a:t>
            </a:r>
            <a:endParaRPr lang="zh-CN" altLang="en-US" sz="2100"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448" cy="300082"/>
          </a:xfrm>
          <a:prstGeom prst="rect">
            <a:avLst/>
          </a:prstGeom>
          <a:noFill/>
        </p:spPr>
        <p:txBody>
          <a:bodyPr wrap="none" rtlCol="0">
            <a:spAutoFit/>
          </a:bodyPr>
          <a:lstStyle/>
          <a:p>
            <a:r>
              <a:rPr lang="zh-CN" altLang="en-US" sz="1350" dirty="0" smtClean="0">
                <a:solidFill>
                  <a:prstClr val="white"/>
                </a:solidFill>
              </a:rPr>
              <a:t>第九章 多</a:t>
            </a:r>
            <a:r>
              <a:rPr lang="en-US" altLang="zh-CN" sz="1350" dirty="0" smtClean="0">
                <a:solidFill>
                  <a:prstClr val="white"/>
                </a:solidFill>
              </a:rPr>
              <a:t>Agent</a:t>
            </a:r>
            <a:r>
              <a:rPr lang="zh-CN" altLang="en-US" sz="1350" dirty="0" smtClean="0">
                <a:solidFill>
                  <a:prstClr val="white"/>
                </a:solidFill>
              </a:rPr>
              <a:t>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45607" cy="276999"/>
          </a:xfrm>
          <a:prstGeom prst="rect">
            <a:avLst/>
          </a:prstGeom>
          <a:noFill/>
        </p:spPr>
        <p:txBody>
          <a:bodyPr wrap="none">
            <a:spAutoFit/>
          </a:bodyPr>
          <a:lstStyle/>
          <a:p>
            <a:pPr fontAlgn="auto">
              <a:spcBef>
                <a:spcPts val="0"/>
              </a:spcBef>
              <a:spcAft>
                <a:spcPts val="0"/>
              </a:spcAft>
              <a:defRPr/>
            </a:pPr>
            <a:r>
              <a:rPr lang="es-HN" sz="1200" b="1" i="1" dirty="0">
                <a:solidFill>
                  <a:schemeClr val="bg1"/>
                </a:solidFill>
                <a:latin typeface="+mn-lt"/>
              </a:rPr>
              <a:t>of</a:t>
            </a:r>
            <a:endParaRPr lang="es-ES" sz="1200" b="1" i="1" dirty="0">
              <a:solidFill>
                <a:schemeClr val="bg1"/>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solidFill>
              </a:rPr>
              <a:t>31</a:t>
            </a:r>
            <a:endParaRPr lang="en-US" altLang="es-HN" sz="1200" b="1" dirty="0">
              <a:solidFill>
                <a:schemeClr val="bg1"/>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34147" name="Rectangle 3"/>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49" name="Rectangle 5"/>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51" name="Rectangle 7"/>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53" name="Rectangle 9"/>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26" name="矩形 25"/>
          <p:cNvSpPr/>
          <p:nvPr/>
        </p:nvSpPr>
        <p:spPr>
          <a:xfrm>
            <a:off x="891954" y="989682"/>
            <a:ext cx="7358743" cy="1476375"/>
          </a:xfrm>
          <a:prstGeom prst="rect">
            <a:avLst/>
          </a:prstGeom>
        </p:spPr>
        <p:txBody>
          <a:bodyPr wrap="square">
            <a:spAutoFit/>
          </a:bodyPr>
          <a:lstStyle/>
          <a:p>
            <a:r>
              <a:rPr lang="zh-CN" altLang="zh-CN" dirty="0" smtClean="0">
                <a:solidFill>
                  <a:schemeClr val="tx1">
                    <a:lumMod val="75000"/>
                    <a:lumOff val="25000"/>
                  </a:schemeClr>
                </a:solidFill>
              </a:rPr>
              <a:t>在</a:t>
            </a:r>
            <a:r>
              <a:rPr lang="en-US" altLang="zh-CN" dirty="0" smtClean="0">
                <a:solidFill>
                  <a:schemeClr val="tx1">
                    <a:lumMod val="75000"/>
                    <a:lumOff val="25000"/>
                  </a:schemeClr>
                </a:solidFill>
              </a:rPr>
              <a:t>MAS</a:t>
            </a:r>
            <a:r>
              <a:rPr lang="zh-CN" altLang="zh-CN" dirty="0" smtClean="0">
                <a:solidFill>
                  <a:schemeClr val="tx1">
                    <a:lumMod val="75000"/>
                    <a:lumOff val="25000"/>
                  </a:schemeClr>
                </a:solidFill>
              </a:rPr>
              <a:t>通信中，消息是通信的基本单元，所有</a:t>
            </a:r>
            <a:r>
              <a:rPr lang="en-US" altLang="zh-CN" dirty="0" smtClean="0">
                <a:solidFill>
                  <a:schemeClr val="tx1">
                    <a:lumMod val="75000"/>
                    <a:lumOff val="25000"/>
                  </a:schemeClr>
                </a:solidFill>
              </a:rPr>
              <a:t>Agent</a:t>
            </a:r>
            <a:r>
              <a:rPr lang="zh-CN" altLang="zh-CN" dirty="0" smtClean="0">
                <a:solidFill>
                  <a:schemeClr val="tx1">
                    <a:lumMod val="75000"/>
                    <a:lumOff val="25000"/>
                  </a:schemeClr>
                </a:solidFill>
              </a:rPr>
              <a:t>之间依靠收发消息进行交互，这就要求</a:t>
            </a:r>
            <a:r>
              <a:rPr lang="en-US" altLang="zh-CN" dirty="0" smtClean="0">
                <a:solidFill>
                  <a:schemeClr val="tx1">
                    <a:lumMod val="75000"/>
                    <a:lumOff val="25000"/>
                  </a:schemeClr>
                </a:solidFill>
              </a:rPr>
              <a:t>Agent</a:t>
            </a:r>
            <a:r>
              <a:rPr lang="zh-CN" altLang="zh-CN" dirty="0" smtClean="0">
                <a:solidFill>
                  <a:schemeClr val="tx1">
                    <a:lumMod val="75000"/>
                    <a:lumOff val="25000"/>
                  </a:schemeClr>
                </a:solidFill>
              </a:rPr>
              <a:t>环境提供一种消息通信机制。消息传输系统（</a:t>
            </a:r>
            <a:r>
              <a:rPr lang="en-US" altLang="zh-CN" dirty="0" err="1" smtClean="0">
                <a:solidFill>
                  <a:schemeClr val="tx1">
                    <a:lumMod val="75000"/>
                    <a:lumOff val="25000"/>
                  </a:schemeClr>
                </a:solidFill>
              </a:rPr>
              <a:t>MessageTrnasport</a:t>
            </a:r>
            <a:r>
              <a:rPr lang="en-US" altLang="zh-CN" dirty="0" smtClean="0">
                <a:solidFill>
                  <a:schemeClr val="tx1">
                    <a:lumMod val="75000"/>
                    <a:lumOff val="25000"/>
                  </a:schemeClr>
                </a:solidFill>
              </a:rPr>
              <a:t> System</a:t>
            </a:r>
            <a:r>
              <a:rPr lang="zh-CN" altLang="zh-CN" dirty="0" smtClean="0">
                <a:solidFill>
                  <a:schemeClr val="tx1">
                    <a:lumMod val="75000"/>
                    <a:lumOff val="25000"/>
                  </a:schemeClr>
                </a:solidFill>
              </a:rPr>
              <a:t>，简称</a:t>
            </a:r>
            <a:r>
              <a:rPr lang="en-US" altLang="zh-CN" dirty="0" smtClean="0">
                <a:solidFill>
                  <a:schemeClr val="tx1">
                    <a:lumMod val="75000"/>
                    <a:lumOff val="25000"/>
                  </a:schemeClr>
                </a:solidFill>
              </a:rPr>
              <a:t>MTS</a:t>
            </a:r>
            <a:r>
              <a:rPr lang="zh-CN" altLang="zh-CN" dirty="0" smtClean="0">
                <a:solidFill>
                  <a:schemeClr val="tx1">
                    <a:lumMod val="75000"/>
                    <a:lumOff val="25000"/>
                  </a:schemeClr>
                </a:solidFill>
              </a:rPr>
              <a:t>）提供</a:t>
            </a:r>
            <a:r>
              <a:rPr lang="en-US" altLang="zh-CN" dirty="0" smtClean="0">
                <a:solidFill>
                  <a:schemeClr val="tx1">
                    <a:lumMod val="75000"/>
                    <a:lumOff val="25000"/>
                  </a:schemeClr>
                </a:solidFill>
              </a:rPr>
              <a:t>Agent</a:t>
            </a:r>
            <a:r>
              <a:rPr lang="zh-CN" altLang="zh-CN" dirty="0" smtClean="0">
                <a:solidFill>
                  <a:schemeClr val="tx1">
                    <a:lumMod val="75000"/>
                    <a:lumOff val="25000"/>
                  </a:schemeClr>
                </a:solidFill>
              </a:rPr>
              <a:t>之间传输消息的机制，它负责将消息及时可靠地传输给目标</a:t>
            </a:r>
            <a:r>
              <a:rPr lang="en-US" altLang="zh-CN" dirty="0" smtClean="0">
                <a:solidFill>
                  <a:schemeClr val="tx1">
                    <a:lumMod val="75000"/>
                    <a:lumOff val="25000"/>
                  </a:schemeClr>
                </a:solidFill>
              </a:rPr>
              <a:t>Agent</a:t>
            </a:r>
            <a:r>
              <a:rPr lang="zh-CN" altLang="zh-CN" dirty="0" smtClean="0">
                <a:solidFill>
                  <a:schemeClr val="tx1">
                    <a:lumMod val="75000"/>
                    <a:lumOff val="25000"/>
                  </a:schemeClr>
                </a:solidFill>
              </a:rPr>
              <a:t>，同时也将</a:t>
            </a:r>
            <a:r>
              <a:rPr lang="en-US" altLang="zh-CN" dirty="0" smtClean="0">
                <a:solidFill>
                  <a:schemeClr val="tx1">
                    <a:lumMod val="75000"/>
                    <a:lumOff val="25000"/>
                  </a:schemeClr>
                </a:solidFill>
              </a:rPr>
              <a:t>Agent</a:t>
            </a:r>
            <a:r>
              <a:rPr lang="zh-CN" altLang="zh-CN" dirty="0" smtClean="0">
                <a:solidFill>
                  <a:schemeClr val="tx1">
                    <a:lumMod val="75000"/>
                    <a:lumOff val="25000"/>
                  </a:schemeClr>
                </a:solidFill>
              </a:rPr>
              <a:t>的逻辑名称和物理传输地址对应起来。</a:t>
            </a:r>
            <a:endParaRPr lang="zh-CN" altLang="zh-CN" dirty="0" smtClean="0">
              <a:solidFill>
                <a:schemeClr val="tx1">
                  <a:lumMod val="75000"/>
                  <a:lumOff val="25000"/>
                </a:schemeClr>
              </a:solidFill>
            </a:endParaRPr>
          </a:p>
        </p:txBody>
      </p:sp>
      <p:sp>
        <p:nvSpPr>
          <p:cNvPr id="142338"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82276"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86372"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graphicFrame>
        <p:nvGraphicFramePr>
          <p:cNvPr id="186371" name="Object 3"/>
          <p:cNvGraphicFramePr>
            <a:graphicFrameLocks noChangeAspect="1"/>
          </p:cNvGraphicFramePr>
          <p:nvPr/>
        </p:nvGraphicFramePr>
        <p:xfrm>
          <a:off x="3409679" y="2635134"/>
          <a:ext cx="2323476" cy="2959253"/>
        </p:xfrm>
        <a:graphic>
          <a:graphicData uri="http://schemas.openxmlformats.org/presentationml/2006/ole">
            <mc:AlternateContent xmlns:mc="http://schemas.openxmlformats.org/markup-compatibility/2006">
              <mc:Choice xmlns:v="urn:schemas-microsoft-com:vml" Requires="v">
                <p:oleObj spid="_x0000_s4097" name="Visio" r:id="rId3" imgW="2565400" imgH="3263900" progId="Visio.Drawing.11">
                  <p:embed/>
                </p:oleObj>
              </mc:Choice>
              <mc:Fallback>
                <p:oleObj name="Visio" r:id="rId3" imgW="2565400" imgH="3263900" progId="Visio.Drawing.11">
                  <p:embed/>
                  <p:pic>
                    <p:nvPicPr>
                      <p:cNvPr id="0" name="图片 4096"/>
                      <p:cNvPicPr>
                        <a:picLocks noChangeAspect="1"/>
                      </p:cNvPicPr>
                      <p:nvPr/>
                    </p:nvPicPr>
                    <p:blipFill>
                      <a:blip r:embed="rId4"/>
                      <a:stretch>
                        <a:fillRect/>
                      </a:stretch>
                    </p:blipFill>
                    <p:spPr>
                      <a:xfrm>
                        <a:off x="3409679" y="2635134"/>
                        <a:ext cx="2323476" cy="2959253"/>
                      </a:xfrm>
                      <a:prstGeom prst="rect">
                        <a:avLst/>
                      </a:prstGeom>
                      <a:noFill/>
                      <a:ln w="9525">
                        <a:noFill/>
                      </a:ln>
                    </p:spPr>
                  </p:pic>
                </p:oleObj>
              </mc:Fallback>
            </mc:AlternateContent>
          </a:graphicData>
        </a:graphic>
      </p:graphicFrame>
      <p:sp>
        <p:nvSpPr>
          <p:cNvPr id="35" name="矩形 34"/>
          <p:cNvSpPr/>
          <p:nvPr/>
        </p:nvSpPr>
        <p:spPr>
          <a:xfrm>
            <a:off x="3295776" y="5594407"/>
            <a:ext cx="2552302" cy="369332"/>
          </a:xfrm>
          <a:prstGeom prst="rect">
            <a:avLst/>
          </a:prstGeom>
        </p:spPr>
        <p:txBody>
          <a:bodyPr wrap="none">
            <a:spAutoFit/>
          </a:bodyPr>
          <a:lstStyle/>
          <a:p>
            <a:r>
              <a:rPr lang="en-US" altLang="zh-CN" dirty="0" smtClean="0">
                <a:solidFill>
                  <a:schemeClr val="tx1">
                    <a:lumMod val="75000"/>
                    <a:lumOff val="25000"/>
                  </a:schemeClr>
                </a:solidFill>
              </a:rPr>
              <a:t>MAS</a:t>
            </a:r>
            <a:r>
              <a:rPr lang="zh-CN" altLang="zh-CN" dirty="0" smtClean="0">
                <a:solidFill>
                  <a:schemeClr val="tx1">
                    <a:lumMod val="75000"/>
                    <a:lumOff val="25000"/>
                  </a:schemeClr>
                </a:solidFill>
              </a:rPr>
              <a:t>消息传输参考模型</a:t>
            </a:r>
            <a:endParaRPr lang="zh-CN" altLang="zh-CN" dirty="0" smtClean="0">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440430" cy="414020"/>
          </a:xfrm>
          <a:prstGeom prst="rect">
            <a:avLst/>
          </a:prstGeom>
          <a:noFill/>
        </p:spPr>
        <p:txBody>
          <a:bodyPr wrap="none" rtlCol="0">
            <a:spAutoFit/>
          </a:bodyPr>
          <a:lstStyle/>
          <a:p>
            <a:r>
              <a:rPr lang="en-US" altLang="zh-CN" sz="2100" spc="225" dirty="0" smtClean="0">
                <a:solidFill>
                  <a:prstClr val="white"/>
                </a:solidFill>
              </a:rPr>
              <a:t>9.2 </a:t>
            </a:r>
            <a:r>
              <a:rPr lang="zh-CN" altLang="en-US" sz="2100" spc="225" dirty="0" smtClean="0">
                <a:solidFill>
                  <a:prstClr val="white"/>
                </a:solidFill>
              </a:rPr>
              <a:t>多</a:t>
            </a:r>
            <a:r>
              <a:rPr lang="en-US" altLang="zh-CN" sz="2100" spc="225" dirty="0" smtClean="0">
                <a:solidFill>
                  <a:prstClr val="white"/>
                </a:solidFill>
              </a:rPr>
              <a:t>Agent</a:t>
            </a:r>
            <a:r>
              <a:rPr lang="zh-CN" altLang="en-US" sz="2100" spc="225" dirty="0" smtClean="0">
                <a:solidFill>
                  <a:prstClr val="white"/>
                </a:solidFill>
              </a:rPr>
              <a:t>协调与协作</a:t>
            </a:r>
            <a:endParaRPr lang="zh-CN" altLang="en-US" sz="2100"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448" cy="300082"/>
          </a:xfrm>
          <a:prstGeom prst="rect">
            <a:avLst/>
          </a:prstGeom>
          <a:noFill/>
        </p:spPr>
        <p:txBody>
          <a:bodyPr wrap="none" rtlCol="0">
            <a:spAutoFit/>
          </a:bodyPr>
          <a:lstStyle/>
          <a:p>
            <a:r>
              <a:rPr lang="zh-CN" altLang="en-US" sz="1350" dirty="0" smtClean="0">
                <a:solidFill>
                  <a:prstClr val="white"/>
                </a:solidFill>
              </a:rPr>
              <a:t>第九章 多</a:t>
            </a:r>
            <a:r>
              <a:rPr lang="en-US" altLang="zh-CN" sz="1350" dirty="0" smtClean="0">
                <a:solidFill>
                  <a:prstClr val="white"/>
                </a:solidFill>
              </a:rPr>
              <a:t>Agent</a:t>
            </a:r>
            <a:r>
              <a:rPr lang="zh-CN" altLang="en-US" sz="1350" dirty="0" smtClean="0">
                <a:solidFill>
                  <a:prstClr val="white"/>
                </a:solidFill>
              </a:rPr>
              <a:t>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45607" cy="276999"/>
          </a:xfrm>
          <a:prstGeom prst="rect">
            <a:avLst/>
          </a:prstGeom>
          <a:noFill/>
        </p:spPr>
        <p:txBody>
          <a:bodyPr wrap="none">
            <a:spAutoFit/>
          </a:bodyPr>
          <a:lstStyle/>
          <a:p>
            <a:pPr fontAlgn="auto">
              <a:spcBef>
                <a:spcPts val="0"/>
              </a:spcBef>
              <a:spcAft>
                <a:spcPts val="0"/>
              </a:spcAft>
              <a:defRPr/>
            </a:pPr>
            <a:r>
              <a:rPr lang="es-HN" sz="1200" b="1" i="1" dirty="0">
                <a:solidFill>
                  <a:schemeClr val="bg1"/>
                </a:solidFill>
                <a:latin typeface="+mn-lt"/>
              </a:rPr>
              <a:t>of</a:t>
            </a:r>
            <a:endParaRPr lang="es-ES" sz="1200" b="1" i="1" dirty="0">
              <a:solidFill>
                <a:schemeClr val="bg1"/>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solidFill>
              </a:rPr>
              <a:t>31</a:t>
            </a:r>
            <a:endParaRPr lang="en-US" altLang="es-HN" sz="1200" b="1" dirty="0">
              <a:solidFill>
                <a:schemeClr val="bg1"/>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34147" name="Rectangle 3"/>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49" name="Rectangle 5"/>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51" name="Rectangle 7"/>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53" name="Rectangle 9"/>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26" name="矩形 25"/>
          <p:cNvSpPr/>
          <p:nvPr/>
        </p:nvSpPr>
        <p:spPr>
          <a:xfrm>
            <a:off x="980553" y="1998156"/>
            <a:ext cx="3550350" cy="2861310"/>
          </a:xfrm>
          <a:prstGeom prst="rect">
            <a:avLst/>
          </a:prstGeom>
        </p:spPr>
        <p:txBody>
          <a:bodyPr wrap="square">
            <a:spAutoFit/>
          </a:bodyPr>
          <a:lstStyle/>
          <a:p>
            <a:r>
              <a:rPr lang="zh-CN" altLang="zh-CN" dirty="0" smtClean="0">
                <a:solidFill>
                  <a:schemeClr val="tx1">
                    <a:lumMod val="75000"/>
                    <a:lumOff val="25000"/>
                  </a:schemeClr>
                </a:solidFill>
              </a:rPr>
              <a:t>为完成一个任务，</a:t>
            </a:r>
            <a:r>
              <a:rPr lang="en-US" altLang="zh-CN" dirty="0" smtClean="0">
                <a:solidFill>
                  <a:schemeClr val="tx1">
                    <a:lumMod val="75000"/>
                    <a:lumOff val="25000"/>
                  </a:schemeClr>
                </a:solidFill>
              </a:rPr>
              <a:t>Agent</a:t>
            </a:r>
            <a:r>
              <a:rPr lang="zh-CN" altLang="zh-CN" dirty="0" smtClean="0">
                <a:solidFill>
                  <a:schemeClr val="tx1">
                    <a:lumMod val="75000"/>
                    <a:lumOff val="25000"/>
                  </a:schemeClr>
                </a:solidFill>
              </a:rPr>
              <a:t>之间要发送多次消息。针对不同的任务，</a:t>
            </a:r>
            <a:r>
              <a:rPr lang="en-US" altLang="zh-CN" dirty="0" smtClean="0">
                <a:solidFill>
                  <a:schemeClr val="tx1">
                    <a:lumMod val="75000"/>
                    <a:lumOff val="25000"/>
                  </a:schemeClr>
                </a:solidFill>
              </a:rPr>
              <a:t>Agent</a:t>
            </a:r>
            <a:r>
              <a:rPr lang="zh-CN" altLang="zh-CN" dirty="0" smtClean="0">
                <a:solidFill>
                  <a:schemeClr val="tx1">
                    <a:lumMod val="75000"/>
                    <a:lumOff val="25000"/>
                  </a:schemeClr>
                </a:solidFill>
              </a:rPr>
              <a:t>之间的会话经常会遵循固定的模式，消息的发送和接收具有特定的次序，比如一个</a:t>
            </a:r>
            <a:r>
              <a:rPr lang="en-US" altLang="zh-CN" dirty="0" smtClean="0">
                <a:solidFill>
                  <a:schemeClr val="tx1">
                    <a:lumMod val="75000"/>
                    <a:lumOff val="25000"/>
                  </a:schemeClr>
                </a:solidFill>
              </a:rPr>
              <a:t>Agent</a:t>
            </a:r>
            <a:r>
              <a:rPr lang="zh-CN" altLang="zh-CN" dirty="0" smtClean="0">
                <a:solidFill>
                  <a:schemeClr val="tx1">
                    <a:lumMod val="75000"/>
                    <a:lumOff val="25000"/>
                  </a:schemeClr>
                </a:solidFill>
              </a:rPr>
              <a:t>在向另外一个</a:t>
            </a:r>
            <a:r>
              <a:rPr lang="en-US" altLang="zh-CN" dirty="0" smtClean="0">
                <a:solidFill>
                  <a:schemeClr val="tx1">
                    <a:lumMod val="75000"/>
                    <a:lumOff val="25000"/>
                  </a:schemeClr>
                </a:solidFill>
              </a:rPr>
              <a:t>Agent</a:t>
            </a:r>
            <a:r>
              <a:rPr lang="zh-CN" altLang="zh-CN" dirty="0" smtClean="0">
                <a:solidFill>
                  <a:schemeClr val="tx1">
                    <a:lumMod val="75000"/>
                    <a:lumOff val="25000"/>
                  </a:schemeClr>
                </a:solidFill>
              </a:rPr>
              <a:t>发送一个请求的消息，它就会等待对方回答一个消息。这种为了实现某个特定目标而进行交互的结构化消息交换方式就是交互协议。</a:t>
            </a:r>
            <a:endParaRPr lang="zh-CN" altLang="zh-CN" dirty="0" smtClean="0">
              <a:solidFill>
                <a:schemeClr val="tx1">
                  <a:lumMod val="75000"/>
                  <a:lumOff val="25000"/>
                </a:schemeClr>
              </a:solidFill>
            </a:endParaRPr>
          </a:p>
        </p:txBody>
      </p:sp>
      <p:sp>
        <p:nvSpPr>
          <p:cNvPr id="142338"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82276"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86372"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87396"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graphicFrame>
        <p:nvGraphicFramePr>
          <p:cNvPr id="187395" name="Object 3"/>
          <p:cNvGraphicFramePr>
            <a:graphicFrameLocks noChangeAspect="1"/>
          </p:cNvGraphicFramePr>
          <p:nvPr/>
        </p:nvGraphicFramePr>
        <p:xfrm>
          <a:off x="4841823" y="719527"/>
          <a:ext cx="3086100" cy="5010150"/>
        </p:xfrm>
        <a:graphic>
          <a:graphicData uri="http://schemas.openxmlformats.org/presentationml/2006/ole">
            <mc:AlternateContent xmlns:mc="http://schemas.openxmlformats.org/markup-compatibility/2006">
              <mc:Choice xmlns:v="urn:schemas-microsoft-com:vml" Requires="v">
                <p:oleObj spid="_x0000_s5121" name="Visio" r:id="rId3" imgW="4533900" imgH="7378700" progId="Visio.Drawing.11">
                  <p:embed/>
                </p:oleObj>
              </mc:Choice>
              <mc:Fallback>
                <p:oleObj name="Visio" r:id="rId3" imgW="4533900" imgH="7378700" progId="Visio.Drawing.11">
                  <p:embed/>
                  <p:pic>
                    <p:nvPicPr>
                      <p:cNvPr id="0" name="图片 5120"/>
                      <p:cNvPicPr>
                        <a:picLocks noChangeAspect="1"/>
                      </p:cNvPicPr>
                      <p:nvPr/>
                    </p:nvPicPr>
                    <p:blipFill>
                      <a:blip r:embed="rId4"/>
                      <a:stretch>
                        <a:fillRect/>
                      </a:stretch>
                    </p:blipFill>
                    <p:spPr>
                      <a:xfrm>
                        <a:off x="4841823" y="719527"/>
                        <a:ext cx="3086100" cy="5010150"/>
                      </a:xfrm>
                      <a:prstGeom prst="rect">
                        <a:avLst/>
                      </a:prstGeom>
                      <a:noFill/>
                      <a:ln w="9525">
                        <a:noFill/>
                      </a:ln>
                    </p:spPr>
                  </p:pic>
                </p:oleObj>
              </mc:Fallback>
            </mc:AlternateContent>
          </a:graphicData>
        </a:graphic>
      </p:graphicFrame>
      <p:sp>
        <p:nvSpPr>
          <p:cNvPr id="34" name="矩形 33"/>
          <p:cNvSpPr/>
          <p:nvPr/>
        </p:nvSpPr>
        <p:spPr>
          <a:xfrm>
            <a:off x="5600230" y="5729370"/>
            <a:ext cx="1569660" cy="369332"/>
          </a:xfrm>
          <a:prstGeom prst="rect">
            <a:avLst/>
          </a:prstGeom>
        </p:spPr>
        <p:txBody>
          <a:bodyPr wrap="none">
            <a:spAutoFit/>
          </a:bodyPr>
          <a:lstStyle/>
          <a:p>
            <a:r>
              <a:rPr lang="zh-CN" altLang="zh-CN" dirty="0" smtClean="0">
                <a:solidFill>
                  <a:schemeClr val="tx1">
                    <a:lumMod val="75000"/>
                    <a:lumOff val="25000"/>
                  </a:schemeClr>
                </a:solidFill>
              </a:rPr>
              <a:t>查询交互协议</a:t>
            </a:r>
            <a:endParaRPr lang="zh-CN" altLang="zh-CN" dirty="0" smtClean="0">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440430" cy="414020"/>
          </a:xfrm>
          <a:prstGeom prst="rect">
            <a:avLst/>
          </a:prstGeom>
          <a:noFill/>
        </p:spPr>
        <p:txBody>
          <a:bodyPr wrap="none" rtlCol="0">
            <a:spAutoFit/>
          </a:bodyPr>
          <a:lstStyle/>
          <a:p>
            <a:r>
              <a:rPr lang="en-US" altLang="zh-CN" sz="2100" spc="225" dirty="0" smtClean="0">
                <a:solidFill>
                  <a:prstClr val="white"/>
                </a:solidFill>
              </a:rPr>
              <a:t>9.2 </a:t>
            </a:r>
            <a:r>
              <a:rPr lang="zh-CN" altLang="en-US" sz="2100" spc="225" dirty="0" smtClean="0">
                <a:solidFill>
                  <a:prstClr val="white"/>
                </a:solidFill>
              </a:rPr>
              <a:t>多</a:t>
            </a:r>
            <a:r>
              <a:rPr lang="en-US" altLang="zh-CN" sz="2100" spc="225" dirty="0" smtClean="0">
                <a:solidFill>
                  <a:prstClr val="white"/>
                </a:solidFill>
              </a:rPr>
              <a:t>Agent</a:t>
            </a:r>
            <a:r>
              <a:rPr lang="zh-CN" altLang="en-US" sz="2100" spc="225" dirty="0" smtClean="0">
                <a:solidFill>
                  <a:prstClr val="white"/>
                </a:solidFill>
              </a:rPr>
              <a:t>协调与协作</a:t>
            </a:r>
            <a:endParaRPr lang="zh-CN" altLang="en-US" sz="2100"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448" cy="300082"/>
          </a:xfrm>
          <a:prstGeom prst="rect">
            <a:avLst/>
          </a:prstGeom>
          <a:noFill/>
        </p:spPr>
        <p:txBody>
          <a:bodyPr wrap="none" rtlCol="0">
            <a:spAutoFit/>
          </a:bodyPr>
          <a:lstStyle/>
          <a:p>
            <a:r>
              <a:rPr lang="zh-CN" altLang="en-US" sz="1350" dirty="0" smtClean="0">
                <a:solidFill>
                  <a:prstClr val="white"/>
                </a:solidFill>
              </a:rPr>
              <a:t>第九章 多</a:t>
            </a:r>
            <a:r>
              <a:rPr lang="en-US" altLang="zh-CN" sz="1350" dirty="0" smtClean="0">
                <a:solidFill>
                  <a:prstClr val="white"/>
                </a:solidFill>
              </a:rPr>
              <a:t>Agent</a:t>
            </a:r>
            <a:r>
              <a:rPr lang="zh-CN" altLang="en-US" sz="1350" dirty="0" smtClean="0">
                <a:solidFill>
                  <a:prstClr val="white"/>
                </a:solidFill>
              </a:rPr>
              <a:t>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45607" cy="276999"/>
          </a:xfrm>
          <a:prstGeom prst="rect">
            <a:avLst/>
          </a:prstGeom>
          <a:noFill/>
        </p:spPr>
        <p:txBody>
          <a:bodyPr wrap="none">
            <a:spAutoFit/>
          </a:bodyPr>
          <a:lstStyle/>
          <a:p>
            <a:pPr fontAlgn="auto">
              <a:spcBef>
                <a:spcPts val="0"/>
              </a:spcBef>
              <a:spcAft>
                <a:spcPts val="0"/>
              </a:spcAft>
              <a:defRPr/>
            </a:pPr>
            <a:r>
              <a:rPr lang="es-HN" sz="1200" b="1" i="1" dirty="0">
                <a:solidFill>
                  <a:schemeClr val="bg1"/>
                </a:solidFill>
                <a:latin typeface="+mn-lt"/>
              </a:rPr>
              <a:t>of</a:t>
            </a:r>
            <a:endParaRPr lang="es-ES" sz="1200" b="1" i="1" dirty="0">
              <a:solidFill>
                <a:schemeClr val="bg1"/>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solidFill>
              </a:rPr>
              <a:t>31</a:t>
            </a:r>
            <a:endParaRPr lang="en-US" altLang="es-HN" sz="1200" b="1" dirty="0">
              <a:solidFill>
                <a:schemeClr val="bg1"/>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34147" name="Rectangle 3"/>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49" name="Rectangle 5"/>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51" name="Rectangle 7"/>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53" name="Rectangle 9"/>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26" name="矩形 25"/>
          <p:cNvSpPr/>
          <p:nvPr/>
        </p:nvSpPr>
        <p:spPr>
          <a:xfrm>
            <a:off x="809531" y="1329865"/>
            <a:ext cx="7525063" cy="1477328"/>
          </a:xfrm>
          <a:prstGeom prst="rect">
            <a:avLst/>
          </a:prstGeom>
        </p:spPr>
        <p:txBody>
          <a:bodyPr wrap="square">
            <a:spAutoFit/>
          </a:bodyPr>
          <a:lstStyle/>
          <a:p>
            <a:r>
              <a:rPr lang="zh-CN" altLang="zh-CN" dirty="0" smtClean="0">
                <a:solidFill>
                  <a:schemeClr val="tx1">
                    <a:lumMod val="75000"/>
                    <a:lumOff val="25000"/>
                  </a:schemeClr>
                </a:solidFill>
              </a:rPr>
              <a:t>（</a:t>
            </a:r>
            <a:r>
              <a:rPr lang="en-US" altLang="zh-CN" dirty="0" smtClean="0">
                <a:solidFill>
                  <a:schemeClr val="tx1">
                    <a:lumMod val="75000"/>
                    <a:lumOff val="25000"/>
                  </a:schemeClr>
                </a:solidFill>
              </a:rPr>
              <a:t>1</a:t>
            </a:r>
            <a:r>
              <a:rPr lang="zh-CN" altLang="zh-CN" dirty="0" smtClean="0">
                <a:solidFill>
                  <a:schemeClr val="tx1">
                    <a:lumMod val="75000"/>
                    <a:lumOff val="25000"/>
                  </a:schemeClr>
                </a:solidFill>
              </a:rPr>
              <a:t>）概念与关系</a:t>
            </a:r>
            <a:endParaRPr lang="zh-CN" altLang="zh-CN" dirty="0" smtClean="0">
              <a:solidFill>
                <a:schemeClr val="tx1">
                  <a:lumMod val="75000"/>
                  <a:lumOff val="25000"/>
                </a:schemeClr>
              </a:solidFill>
            </a:endParaRPr>
          </a:p>
          <a:p>
            <a:r>
              <a:rPr lang="en-US" altLang="zh-CN" dirty="0" smtClean="0">
                <a:solidFill>
                  <a:schemeClr val="tx1">
                    <a:lumMod val="75000"/>
                    <a:lumOff val="25000"/>
                  </a:schemeClr>
                </a:solidFill>
              </a:rPr>
              <a:t>MAS</a:t>
            </a:r>
            <a:r>
              <a:rPr lang="zh-CN" altLang="zh-CN" dirty="0" smtClean="0">
                <a:solidFill>
                  <a:schemeClr val="tx1">
                    <a:lumMod val="75000"/>
                    <a:lumOff val="25000"/>
                  </a:schemeClr>
                </a:solidFill>
              </a:rPr>
              <a:t>的协调指的是</a:t>
            </a:r>
            <a:r>
              <a:rPr lang="en-US" altLang="zh-CN" dirty="0" smtClean="0">
                <a:solidFill>
                  <a:schemeClr val="tx1">
                    <a:lumMod val="75000"/>
                    <a:lumOff val="25000"/>
                  </a:schemeClr>
                </a:solidFill>
              </a:rPr>
              <a:t>Agent</a:t>
            </a:r>
            <a:r>
              <a:rPr lang="zh-CN" altLang="zh-CN" dirty="0" smtClean="0">
                <a:solidFill>
                  <a:schemeClr val="tx1">
                    <a:lumMod val="75000"/>
                    <a:lumOff val="25000"/>
                  </a:schemeClr>
                </a:solidFill>
              </a:rPr>
              <a:t>之间通过对资源和目标的合理安排，调整各自的行为，以求最大可能地实现各自的目标。</a:t>
            </a:r>
            <a:endParaRPr lang="en-US" altLang="zh-CN" dirty="0" smtClean="0">
              <a:solidFill>
                <a:schemeClr val="tx1">
                  <a:lumMod val="75000"/>
                  <a:lumOff val="25000"/>
                </a:schemeClr>
              </a:solidFill>
            </a:endParaRPr>
          </a:p>
          <a:p>
            <a:r>
              <a:rPr lang="en-US" altLang="zh-CN" dirty="0" smtClean="0">
                <a:solidFill>
                  <a:schemeClr val="tx1">
                    <a:lumMod val="75000"/>
                    <a:lumOff val="25000"/>
                  </a:schemeClr>
                </a:solidFill>
              </a:rPr>
              <a:t>MAS</a:t>
            </a:r>
            <a:r>
              <a:rPr lang="zh-CN" altLang="zh-CN" dirty="0" smtClean="0">
                <a:solidFill>
                  <a:schemeClr val="tx1">
                    <a:lumMod val="75000"/>
                    <a:lumOff val="25000"/>
                  </a:schemeClr>
                </a:solidFill>
              </a:rPr>
              <a:t>协调侧重于针对各自的具体任务和资源的分配，各</a:t>
            </a:r>
            <a:r>
              <a:rPr lang="en-US" altLang="zh-CN" dirty="0" smtClean="0">
                <a:solidFill>
                  <a:schemeClr val="tx1">
                    <a:lumMod val="75000"/>
                    <a:lumOff val="25000"/>
                  </a:schemeClr>
                </a:solidFill>
              </a:rPr>
              <a:t>Agent</a:t>
            </a:r>
            <a:r>
              <a:rPr lang="zh-CN" altLang="zh-CN" dirty="0" smtClean="0">
                <a:solidFill>
                  <a:schemeClr val="tx1">
                    <a:lumMod val="75000"/>
                    <a:lumOff val="25000"/>
                  </a:schemeClr>
                </a:solidFill>
              </a:rPr>
              <a:t>成员如何避免资源冲突和死锁，在合理利用资源的前提下完成各自任务。</a:t>
            </a:r>
            <a:endParaRPr lang="zh-CN" altLang="zh-CN" dirty="0" smtClean="0">
              <a:solidFill>
                <a:schemeClr val="tx1">
                  <a:lumMod val="75000"/>
                  <a:lumOff val="25000"/>
                </a:schemeClr>
              </a:solidFill>
            </a:endParaRPr>
          </a:p>
        </p:txBody>
      </p:sp>
      <p:sp>
        <p:nvSpPr>
          <p:cNvPr id="142338"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82276"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86372"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87396"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88420" name="Rectangle 4"/>
          <p:cNvSpPr>
            <a:spLocks noChangeArrowheads="1"/>
          </p:cNvSpPr>
          <p:nvPr/>
        </p:nvSpPr>
        <p:spPr bwMode="auto">
          <a:xfrm>
            <a:off x="810000" y="2959100"/>
            <a:ext cx="7371715" cy="2584450"/>
          </a:xfrm>
          <a:prstGeom prst="rect">
            <a:avLst/>
          </a:prstGeom>
          <a:noFill/>
          <a:ln w="9525">
            <a:noFill/>
            <a:miter lim="800000"/>
          </a:ln>
          <a:effectLst/>
        </p:spPr>
        <p:txBody>
          <a:bodyPr vert="horz" wrap="square" lIns="91440" tIns="45720" rIns="91440" bIns="45720" numCol="1" anchor="ctr" anchorCtr="0" compatLnSpc="1">
            <a:spAutoFit/>
          </a:bodyPr>
          <a:lstStyle/>
          <a:p>
            <a:pPr marR="0" lvl="0" algn="l" defTabSz="914400" rtl="0" eaLnBrk="1" fontAlgn="base" latinLnBrk="0" hangingPunct="1">
              <a:lnSpc>
                <a:spcPct val="100000"/>
              </a:lnSpc>
              <a:spcBef>
                <a:spcPct val="0"/>
              </a:spcBef>
              <a:spcAft>
                <a:spcPct val="0"/>
              </a:spcAft>
              <a:buClrTx/>
              <a:buSzTx/>
              <a:buFontTx/>
              <a:buNone/>
              <a:tabLst>
                <a:tab pos="2628900" algn="ctr"/>
                <a:tab pos="5292725" algn="r"/>
              </a:tabLst>
            </a:pPr>
            <a:r>
              <a:rPr kumimoji="0" lang="zh-CN" b="0" i="0" u="none" strike="noStrike" cap="none" normalizeH="0" baseline="0" dirty="0" smtClean="0">
                <a:ln>
                  <a:noFill/>
                </a:ln>
                <a:solidFill>
                  <a:schemeClr val="tx1">
                    <a:lumMod val="75000"/>
                    <a:lumOff val="25000"/>
                  </a:schemeClr>
                </a:solidFill>
                <a:effectLst/>
                <a:latin typeface="+mn-ea"/>
                <a:cs typeface="Times New Roman" panose="02020603050405020304" pitchFamily="18" charset="0"/>
              </a:rPr>
              <a:t>（</a:t>
            </a:r>
            <a:r>
              <a:rPr kumimoji="0" lang="en-US" altLang="zh-CN" b="0" i="0" u="none" strike="noStrike" cap="none" normalizeH="0" baseline="0" dirty="0" smtClean="0">
                <a:ln>
                  <a:noFill/>
                </a:ln>
                <a:solidFill>
                  <a:schemeClr val="tx1">
                    <a:lumMod val="75000"/>
                    <a:lumOff val="25000"/>
                  </a:schemeClr>
                </a:solidFill>
                <a:effectLst/>
                <a:latin typeface="+mn-ea"/>
                <a:cs typeface="Times New Roman" panose="02020603050405020304" pitchFamily="18" charset="0"/>
              </a:rPr>
              <a:t>2</a:t>
            </a:r>
            <a:r>
              <a:rPr kumimoji="0" lang="zh-CN" altLang="en-US" b="0" i="0" u="none" strike="noStrike" cap="none" normalizeH="0" baseline="0" dirty="0" smtClean="0">
                <a:ln>
                  <a:noFill/>
                </a:ln>
                <a:solidFill>
                  <a:schemeClr val="tx1">
                    <a:lumMod val="75000"/>
                    <a:lumOff val="25000"/>
                  </a:schemeClr>
                </a:solidFill>
                <a:effectLst/>
                <a:latin typeface="+mn-ea"/>
                <a:cs typeface="Times New Roman" panose="02020603050405020304" pitchFamily="18" charset="0"/>
              </a:rPr>
              <a:t>）方法</a:t>
            </a:r>
            <a:endParaRPr lang="en-US" altLang="zh-CN" dirty="0" smtClean="0">
              <a:solidFill>
                <a:schemeClr val="tx1">
                  <a:lumMod val="75000"/>
                  <a:lumOff val="25000"/>
                </a:schemeClr>
              </a:solidFill>
              <a:latin typeface="+mn-ea"/>
              <a:cs typeface="Times New Roman" panose="02020603050405020304" pitchFamily="18" charset="0"/>
            </a:endParaRPr>
          </a:p>
          <a:p>
            <a:pPr marR="0" lvl="0" algn="l" defTabSz="914400" rtl="0" eaLnBrk="1" fontAlgn="base" latinLnBrk="0" hangingPunct="1">
              <a:lnSpc>
                <a:spcPct val="100000"/>
              </a:lnSpc>
              <a:spcBef>
                <a:spcPct val="0"/>
              </a:spcBef>
              <a:spcAft>
                <a:spcPct val="0"/>
              </a:spcAft>
              <a:buClrTx/>
              <a:buSzTx/>
              <a:buFontTx/>
              <a:buNone/>
              <a:tabLst>
                <a:tab pos="2628900" algn="ctr"/>
                <a:tab pos="5292725" algn="r"/>
              </a:tabLst>
            </a:pPr>
            <a:r>
              <a:rPr kumimoji="0" lang="zh-CN" altLang="en-US" b="0" i="0" u="none" strike="noStrike" cap="none" normalizeH="0" baseline="0" dirty="0" smtClean="0">
                <a:ln>
                  <a:noFill/>
                </a:ln>
                <a:solidFill>
                  <a:schemeClr val="tx1">
                    <a:lumMod val="75000"/>
                    <a:lumOff val="25000"/>
                  </a:schemeClr>
                </a:solidFill>
                <a:effectLst/>
                <a:latin typeface="+mn-ea"/>
                <a:cs typeface="Times New Roman" panose="02020603050405020304" pitchFamily="18" charset="0"/>
              </a:rPr>
              <a:t>使用对策论研究多</a:t>
            </a:r>
            <a:r>
              <a:rPr kumimoji="0" lang="en-US" altLang="zh-CN" b="0" i="0" u="none" strike="noStrike" cap="none" normalizeH="0" baseline="0" dirty="0" smtClean="0">
                <a:ln>
                  <a:noFill/>
                </a:ln>
                <a:solidFill>
                  <a:schemeClr val="tx1">
                    <a:lumMod val="75000"/>
                    <a:lumOff val="25000"/>
                  </a:schemeClr>
                </a:solidFill>
                <a:effectLst/>
                <a:latin typeface="+mn-ea"/>
                <a:cs typeface="Times New Roman" panose="02020603050405020304" pitchFamily="18" charset="0"/>
              </a:rPr>
              <a:t>Agent</a:t>
            </a:r>
            <a:r>
              <a:rPr kumimoji="0" lang="zh-CN" altLang="en-US" b="0" i="0" u="none" strike="noStrike" cap="none" normalizeH="0" baseline="0" dirty="0" smtClean="0">
                <a:ln>
                  <a:noFill/>
                </a:ln>
                <a:solidFill>
                  <a:schemeClr val="tx1">
                    <a:lumMod val="75000"/>
                    <a:lumOff val="25000"/>
                  </a:schemeClr>
                </a:solidFill>
                <a:effectLst/>
                <a:latin typeface="+mn-ea"/>
                <a:cs typeface="Times New Roman" panose="02020603050405020304" pitchFamily="18" charset="0"/>
              </a:rPr>
              <a:t>协调、协作是</a:t>
            </a:r>
            <a:r>
              <a:rPr kumimoji="0" lang="en-US" altLang="zh-CN" b="0" i="0" u="none" strike="noStrike" cap="none" normalizeH="0" baseline="0" dirty="0" smtClean="0">
                <a:ln>
                  <a:noFill/>
                </a:ln>
                <a:solidFill>
                  <a:schemeClr val="tx1">
                    <a:lumMod val="75000"/>
                    <a:lumOff val="25000"/>
                  </a:schemeClr>
                </a:solidFill>
                <a:effectLst/>
                <a:latin typeface="+mn-ea"/>
                <a:cs typeface="Times New Roman" panose="02020603050405020304" pitchFamily="18" charset="0"/>
              </a:rPr>
              <a:t>MAS</a:t>
            </a:r>
            <a:r>
              <a:rPr kumimoji="0" lang="zh-CN" altLang="en-US" b="0" i="0" u="none" strike="noStrike" cap="none" normalizeH="0" baseline="0" dirty="0" smtClean="0">
                <a:ln>
                  <a:noFill/>
                </a:ln>
                <a:solidFill>
                  <a:schemeClr val="tx1">
                    <a:lumMod val="75000"/>
                    <a:lumOff val="25000"/>
                  </a:schemeClr>
                </a:solidFill>
                <a:effectLst/>
                <a:latin typeface="+mn-ea"/>
                <a:cs typeface="Times New Roman" panose="02020603050405020304" pitchFamily="18" charset="0"/>
              </a:rPr>
              <a:t>研究的一个热点。对策论被公认为是研究人类交互的最佳数学工具，将这一工具应用于多</a:t>
            </a:r>
            <a:r>
              <a:rPr kumimoji="0" lang="en-US" altLang="zh-CN" b="0" i="0" u="none" strike="noStrike" cap="none" normalizeH="0" baseline="0" dirty="0" smtClean="0">
                <a:ln>
                  <a:noFill/>
                </a:ln>
                <a:solidFill>
                  <a:schemeClr val="tx1">
                    <a:lumMod val="75000"/>
                    <a:lumOff val="25000"/>
                  </a:schemeClr>
                </a:solidFill>
                <a:effectLst/>
                <a:latin typeface="+mn-ea"/>
                <a:cs typeface="Times New Roman" panose="02020603050405020304" pitchFamily="18" charset="0"/>
              </a:rPr>
              <a:t>Agent</a:t>
            </a:r>
            <a:r>
              <a:rPr kumimoji="0" lang="zh-CN" altLang="en-US" b="0" i="0" u="none" strike="noStrike" cap="none" normalizeH="0" baseline="0" dirty="0" smtClean="0">
                <a:ln>
                  <a:noFill/>
                </a:ln>
                <a:solidFill>
                  <a:schemeClr val="tx1">
                    <a:lumMod val="75000"/>
                    <a:lumOff val="25000"/>
                  </a:schemeClr>
                </a:solidFill>
                <a:effectLst/>
                <a:latin typeface="+mn-ea"/>
                <a:cs typeface="Times New Roman" panose="02020603050405020304" pitchFamily="18" charset="0"/>
              </a:rPr>
              <a:t>的交互是很自然的。多</a:t>
            </a:r>
            <a:r>
              <a:rPr kumimoji="0" lang="en-US" altLang="zh-CN" b="0" i="0" u="none" strike="noStrike" cap="none" normalizeH="0" baseline="0" dirty="0" smtClean="0">
                <a:ln>
                  <a:noFill/>
                </a:ln>
                <a:solidFill>
                  <a:schemeClr val="tx1">
                    <a:lumMod val="75000"/>
                    <a:lumOff val="25000"/>
                  </a:schemeClr>
                </a:solidFill>
                <a:effectLst/>
                <a:latin typeface="+mn-ea"/>
                <a:cs typeface="Times New Roman" panose="02020603050405020304" pitchFamily="18" charset="0"/>
              </a:rPr>
              <a:t>Agent</a:t>
            </a:r>
            <a:r>
              <a:rPr kumimoji="0" lang="zh-CN" altLang="en-US" b="0" i="0" u="none" strike="noStrike" cap="none" normalizeH="0" baseline="0" dirty="0" smtClean="0">
                <a:ln>
                  <a:noFill/>
                </a:ln>
                <a:solidFill>
                  <a:schemeClr val="tx1">
                    <a:lumMod val="75000"/>
                    <a:lumOff val="25000"/>
                  </a:schemeClr>
                </a:solidFill>
                <a:effectLst/>
                <a:latin typeface="+mn-ea"/>
                <a:cs typeface="Times New Roman" panose="02020603050405020304" pitchFamily="18" charset="0"/>
              </a:rPr>
              <a:t>的协调与协作有如下三个实现方法</a:t>
            </a:r>
            <a:endParaRPr kumimoji="0" lang="en-US" altLang="zh-CN" b="0" i="0" u="none" strike="noStrike" cap="none" normalizeH="0" baseline="0" dirty="0" smtClean="0">
              <a:ln>
                <a:noFill/>
              </a:ln>
              <a:solidFill>
                <a:schemeClr val="tx1">
                  <a:lumMod val="75000"/>
                  <a:lumOff val="25000"/>
                </a:schemeClr>
              </a:solidFill>
              <a:effectLst/>
              <a:latin typeface="+mn-ea"/>
              <a:cs typeface="Times New Roman" panose="02020603050405020304" pitchFamily="18" charset="0"/>
            </a:endParaRPr>
          </a:p>
          <a:p>
            <a:pPr marR="0" lvl="0" algn="l" defTabSz="914400" rtl="0" eaLnBrk="1" fontAlgn="base" latinLnBrk="0" hangingPunct="1">
              <a:lnSpc>
                <a:spcPct val="100000"/>
              </a:lnSpc>
              <a:spcBef>
                <a:spcPct val="0"/>
              </a:spcBef>
              <a:spcAft>
                <a:spcPct val="0"/>
              </a:spcAft>
              <a:buClrTx/>
              <a:buSzTx/>
              <a:buFontTx/>
              <a:buNone/>
              <a:tabLst>
                <a:tab pos="2628900" algn="ctr"/>
                <a:tab pos="5292725" algn="r"/>
              </a:tabLst>
            </a:pPr>
            <a:r>
              <a:rPr kumimoji="0" lang="zh-CN" altLang="en-US" b="0" i="0" u="none" strike="noStrike" cap="none" normalizeH="0" baseline="0" dirty="0" smtClean="0">
                <a:ln>
                  <a:noFill/>
                </a:ln>
                <a:solidFill>
                  <a:schemeClr val="tx1">
                    <a:lumMod val="75000"/>
                    <a:lumOff val="25000"/>
                  </a:schemeClr>
                </a:solidFill>
                <a:effectLst/>
                <a:latin typeface="+mn-ea"/>
                <a:cs typeface="Times New Roman" panose="02020603050405020304" pitchFamily="18" charset="0"/>
              </a:rPr>
              <a:t>①无通讯的协调</a:t>
            </a:r>
            <a:r>
              <a:rPr kumimoji="0" lang="en-US" altLang="zh-CN" b="0" i="0" u="none" strike="noStrike" cap="none" normalizeH="0" baseline="0" dirty="0" smtClean="0">
                <a:ln>
                  <a:noFill/>
                </a:ln>
                <a:solidFill>
                  <a:schemeClr val="tx1">
                    <a:lumMod val="75000"/>
                    <a:lumOff val="25000"/>
                  </a:schemeClr>
                </a:solidFill>
                <a:effectLst/>
                <a:latin typeface="+mn-ea"/>
                <a:cs typeface="Times New Roman" panose="02020603050405020304" pitchFamily="18" charset="0"/>
              </a:rPr>
              <a:t>(</a:t>
            </a:r>
            <a:r>
              <a:rPr kumimoji="0" lang="zh-CN" altLang="en-US" b="0" i="0" u="none" strike="noStrike" cap="none" normalizeH="0" baseline="0" dirty="0" smtClean="0">
                <a:ln>
                  <a:noFill/>
                </a:ln>
                <a:solidFill>
                  <a:schemeClr val="tx1">
                    <a:lumMod val="75000"/>
                    <a:lumOff val="25000"/>
                  </a:schemeClr>
                </a:solidFill>
                <a:effectLst/>
                <a:latin typeface="+mn-ea"/>
                <a:cs typeface="Times New Roman" panose="02020603050405020304" pitchFamily="18" charset="0"/>
              </a:rPr>
              <a:t>协作</a:t>
            </a:r>
            <a:r>
              <a:rPr kumimoji="0" lang="en-US" altLang="zh-CN" b="0" i="0" u="none" strike="noStrike" cap="none" normalizeH="0" baseline="0" dirty="0" smtClean="0">
                <a:ln>
                  <a:noFill/>
                </a:ln>
                <a:solidFill>
                  <a:schemeClr val="tx1">
                    <a:lumMod val="75000"/>
                    <a:lumOff val="25000"/>
                  </a:schemeClr>
                </a:solidFill>
                <a:effectLst/>
                <a:latin typeface="+mn-ea"/>
                <a:cs typeface="Times New Roman" panose="02020603050405020304" pitchFamily="18" charset="0"/>
              </a:rPr>
              <a:t>)</a:t>
            </a:r>
            <a:r>
              <a:rPr kumimoji="0" lang="zh-CN" altLang="en-US" b="0" i="0" u="none" strike="noStrike" cap="none" normalizeH="0" baseline="0" dirty="0" smtClean="0">
                <a:ln>
                  <a:noFill/>
                </a:ln>
                <a:solidFill>
                  <a:schemeClr val="tx1">
                    <a:lumMod val="75000"/>
                    <a:lumOff val="25000"/>
                  </a:schemeClr>
                </a:solidFill>
                <a:effectLst/>
                <a:latin typeface="+mn-ea"/>
                <a:cs typeface="Times New Roman" panose="02020603050405020304" pitchFamily="18" charset="0"/>
              </a:rPr>
              <a:t>：其方法与传统对策论相似；</a:t>
            </a:r>
            <a:endParaRPr kumimoji="0" lang="en-US" altLang="zh-CN" b="0" i="0" u="none" strike="noStrike" cap="none" normalizeH="0" baseline="0" dirty="0" smtClean="0">
              <a:ln>
                <a:noFill/>
              </a:ln>
              <a:solidFill>
                <a:schemeClr val="tx1">
                  <a:lumMod val="75000"/>
                  <a:lumOff val="25000"/>
                </a:schemeClr>
              </a:solidFill>
              <a:effectLst/>
              <a:latin typeface="+mn-ea"/>
              <a:cs typeface="Times New Roman" panose="02020603050405020304" pitchFamily="18" charset="0"/>
            </a:endParaRPr>
          </a:p>
          <a:p>
            <a:pPr marR="0" lvl="0" algn="l" defTabSz="914400" rtl="0" eaLnBrk="1" fontAlgn="base" latinLnBrk="0" hangingPunct="1">
              <a:lnSpc>
                <a:spcPct val="100000"/>
              </a:lnSpc>
              <a:spcBef>
                <a:spcPct val="0"/>
              </a:spcBef>
              <a:spcAft>
                <a:spcPct val="0"/>
              </a:spcAft>
              <a:buClrTx/>
              <a:buSzTx/>
              <a:buFontTx/>
              <a:buNone/>
              <a:tabLst>
                <a:tab pos="2628900" algn="ctr"/>
                <a:tab pos="5292725" algn="r"/>
              </a:tabLst>
            </a:pPr>
            <a:r>
              <a:rPr kumimoji="0" lang="zh-CN" altLang="en-US" b="0" i="0" u="none" strike="noStrike" cap="none" normalizeH="0" baseline="0" dirty="0" smtClean="0">
                <a:ln>
                  <a:noFill/>
                </a:ln>
                <a:solidFill>
                  <a:schemeClr val="tx1">
                    <a:lumMod val="75000"/>
                    <a:lumOff val="25000"/>
                  </a:schemeClr>
                </a:solidFill>
                <a:effectLst/>
                <a:latin typeface="+mn-ea"/>
                <a:cs typeface="Times New Roman" panose="02020603050405020304" pitchFamily="18" charset="0"/>
              </a:rPr>
              <a:t>②有中心控制的通讯协调</a:t>
            </a:r>
            <a:r>
              <a:rPr kumimoji="0" lang="en-US" altLang="zh-CN" b="0" i="0" u="none" strike="noStrike" cap="none" normalizeH="0" baseline="0" dirty="0" smtClean="0">
                <a:ln>
                  <a:noFill/>
                </a:ln>
                <a:solidFill>
                  <a:schemeClr val="tx1">
                    <a:lumMod val="75000"/>
                    <a:lumOff val="25000"/>
                  </a:schemeClr>
                </a:solidFill>
                <a:effectLst/>
                <a:latin typeface="+mn-ea"/>
                <a:cs typeface="Times New Roman" panose="02020603050405020304" pitchFamily="18" charset="0"/>
              </a:rPr>
              <a:t>(</a:t>
            </a:r>
            <a:r>
              <a:rPr kumimoji="0" lang="zh-CN" altLang="en-US" b="0" i="0" u="none" strike="noStrike" cap="none" normalizeH="0" baseline="0" dirty="0" smtClean="0">
                <a:ln>
                  <a:noFill/>
                </a:ln>
                <a:solidFill>
                  <a:schemeClr val="tx1">
                    <a:lumMod val="75000"/>
                    <a:lumOff val="25000"/>
                  </a:schemeClr>
                </a:solidFill>
                <a:effectLst/>
                <a:latin typeface="+mn-ea"/>
                <a:cs typeface="Times New Roman" panose="02020603050405020304" pitchFamily="18" charset="0"/>
              </a:rPr>
              <a:t>协作</a:t>
            </a:r>
            <a:r>
              <a:rPr kumimoji="0" lang="en-US" altLang="zh-CN" b="0" i="0" u="none" strike="noStrike" cap="none" normalizeH="0" baseline="0" dirty="0" smtClean="0">
                <a:ln>
                  <a:noFill/>
                </a:ln>
                <a:solidFill>
                  <a:schemeClr val="tx1">
                    <a:lumMod val="75000"/>
                    <a:lumOff val="25000"/>
                  </a:schemeClr>
                </a:solidFill>
                <a:effectLst/>
                <a:latin typeface="+mn-ea"/>
                <a:cs typeface="Times New Roman" panose="02020603050405020304" pitchFamily="18" charset="0"/>
              </a:rPr>
              <a:t>)</a:t>
            </a:r>
            <a:r>
              <a:rPr kumimoji="0" lang="zh-CN" altLang="en-US" b="0" i="0" u="none" strike="noStrike" cap="none" normalizeH="0" baseline="0" dirty="0" smtClean="0">
                <a:ln>
                  <a:noFill/>
                </a:ln>
                <a:solidFill>
                  <a:schemeClr val="tx1">
                    <a:lumMod val="75000"/>
                    <a:lumOff val="25000"/>
                  </a:schemeClr>
                </a:solidFill>
                <a:effectLst/>
                <a:latin typeface="+mn-ea"/>
                <a:cs typeface="Times New Roman" panose="02020603050405020304" pitchFamily="18" charset="0"/>
              </a:rPr>
              <a:t>：类似于传统操作系统的方法；</a:t>
            </a:r>
            <a:endParaRPr kumimoji="0" lang="en-US" altLang="zh-CN" b="0" i="0" u="none" strike="noStrike" cap="none" normalizeH="0" baseline="0" dirty="0" smtClean="0">
              <a:ln>
                <a:noFill/>
              </a:ln>
              <a:solidFill>
                <a:schemeClr val="tx1">
                  <a:lumMod val="75000"/>
                  <a:lumOff val="25000"/>
                </a:schemeClr>
              </a:solidFill>
              <a:effectLst/>
              <a:latin typeface="+mn-ea"/>
              <a:cs typeface="Times New Roman" panose="02020603050405020304" pitchFamily="18" charset="0"/>
            </a:endParaRPr>
          </a:p>
          <a:p>
            <a:pPr marR="0" lvl="0" algn="l" defTabSz="914400" rtl="0" eaLnBrk="1" fontAlgn="base" latinLnBrk="0" hangingPunct="1">
              <a:lnSpc>
                <a:spcPct val="100000"/>
              </a:lnSpc>
              <a:spcBef>
                <a:spcPct val="0"/>
              </a:spcBef>
              <a:spcAft>
                <a:spcPct val="0"/>
              </a:spcAft>
              <a:buClrTx/>
              <a:buSzTx/>
              <a:buFontTx/>
              <a:buNone/>
              <a:tabLst>
                <a:tab pos="2628900" algn="ctr"/>
                <a:tab pos="5292725" algn="r"/>
              </a:tabLst>
            </a:pPr>
            <a:r>
              <a:rPr kumimoji="0" lang="zh-CN" altLang="en-US" b="0" i="0" u="none" strike="noStrike" cap="none" normalizeH="0" baseline="0" dirty="0" smtClean="0">
                <a:ln>
                  <a:noFill/>
                </a:ln>
                <a:solidFill>
                  <a:schemeClr val="tx1">
                    <a:lumMod val="75000"/>
                    <a:lumOff val="25000"/>
                  </a:schemeClr>
                </a:solidFill>
                <a:effectLst/>
                <a:latin typeface="+mn-ea"/>
                <a:cs typeface="Times New Roman" panose="02020603050405020304" pitchFamily="18" charset="0"/>
              </a:rPr>
              <a:t>③协商：种类繁多，主要有基于</a:t>
            </a:r>
            <a:r>
              <a:rPr kumimoji="0" lang="en-US" altLang="zh-CN" b="0" i="0" u="none" strike="noStrike" cap="none" normalizeH="0" baseline="0" dirty="0" smtClean="0">
                <a:ln>
                  <a:noFill/>
                </a:ln>
                <a:solidFill>
                  <a:schemeClr val="tx1">
                    <a:lumMod val="75000"/>
                    <a:lumOff val="25000"/>
                  </a:schemeClr>
                </a:solidFill>
                <a:effectLst/>
                <a:latin typeface="+mn-ea"/>
                <a:cs typeface="Times New Roman" panose="02020603050405020304" pitchFamily="18" charset="0"/>
              </a:rPr>
              <a:t>Nash</a:t>
            </a:r>
            <a:r>
              <a:rPr kumimoji="0" lang="zh-CN" altLang="en-US" b="0" i="0" u="none" strike="noStrike" cap="none" normalizeH="0" baseline="0" dirty="0" smtClean="0">
                <a:ln>
                  <a:noFill/>
                </a:ln>
                <a:solidFill>
                  <a:schemeClr val="tx1">
                    <a:lumMod val="75000"/>
                    <a:lumOff val="25000"/>
                  </a:schemeClr>
                </a:solidFill>
                <a:effectLst/>
                <a:latin typeface="+mn-ea"/>
                <a:cs typeface="Times New Roman" panose="02020603050405020304" pitchFamily="18" charset="0"/>
              </a:rPr>
              <a:t>合作对策求解的多</a:t>
            </a:r>
            <a:r>
              <a:rPr kumimoji="0" lang="en-US" altLang="zh-CN" b="0" i="0" u="none" strike="noStrike" cap="none" normalizeH="0" baseline="0" dirty="0" smtClean="0">
                <a:ln>
                  <a:noFill/>
                </a:ln>
                <a:solidFill>
                  <a:schemeClr val="tx1">
                    <a:lumMod val="75000"/>
                    <a:lumOff val="25000"/>
                  </a:schemeClr>
                </a:solidFill>
                <a:effectLst/>
                <a:latin typeface="+mn-ea"/>
                <a:cs typeface="Times New Roman" panose="02020603050405020304" pitchFamily="18" charset="0"/>
              </a:rPr>
              <a:t>Agent</a:t>
            </a:r>
            <a:r>
              <a:rPr kumimoji="0" lang="zh-CN" altLang="en-US" b="0" i="0" u="none" strike="noStrike" cap="none" normalizeH="0" baseline="0" dirty="0" smtClean="0">
                <a:ln>
                  <a:noFill/>
                </a:ln>
                <a:solidFill>
                  <a:schemeClr val="tx1">
                    <a:lumMod val="75000"/>
                    <a:lumOff val="25000"/>
                  </a:schemeClr>
                </a:solidFill>
                <a:effectLst/>
                <a:latin typeface="+mn-ea"/>
                <a:cs typeface="Times New Roman" panose="02020603050405020304" pitchFamily="18" charset="0"/>
              </a:rPr>
              <a:t>协商、基于</a:t>
            </a:r>
            <a:r>
              <a:rPr kumimoji="0" lang="en-US" altLang="zh-CN" b="0" i="0" u="none" strike="noStrike" cap="none" normalizeH="0" baseline="0" dirty="0" smtClean="0">
                <a:ln>
                  <a:noFill/>
                </a:ln>
                <a:solidFill>
                  <a:schemeClr val="tx1">
                    <a:lumMod val="75000"/>
                    <a:lumOff val="25000"/>
                  </a:schemeClr>
                </a:solidFill>
                <a:effectLst/>
                <a:latin typeface="+mn-ea"/>
                <a:cs typeface="Times New Roman" panose="02020603050405020304" pitchFamily="18" charset="0"/>
              </a:rPr>
              <a:t>Nash</a:t>
            </a:r>
            <a:r>
              <a:rPr kumimoji="0" lang="zh-CN" altLang="en-US" b="0" i="0" u="none" strike="noStrike" cap="none" normalizeH="0" baseline="0" dirty="0" smtClean="0">
                <a:ln>
                  <a:noFill/>
                </a:ln>
                <a:solidFill>
                  <a:schemeClr val="tx1">
                    <a:lumMod val="75000"/>
                    <a:lumOff val="25000"/>
                  </a:schemeClr>
                </a:solidFill>
                <a:effectLst/>
                <a:latin typeface="+mn-ea"/>
                <a:cs typeface="Times New Roman" panose="02020603050405020304" pitchFamily="18" charset="0"/>
              </a:rPr>
              <a:t>非合作对策求解的多</a:t>
            </a:r>
            <a:r>
              <a:rPr kumimoji="0" lang="en-US" altLang="zh-CN" b="0" i="0" u="none" strike="noStrike" cap="none" normalizeH="0" baseline="0" dirty="0" smtClean="0">
                <a:ln>
                  <a:noFill/>
                </a:ln>
                <a:solidFill>
                  <a:schemeClr val="tx1">
                    <a:lumMod val="75000"/>
                    <a:lumOff val="25000"/>
                  </a:schemeClr>
                </a:solidFill>
                <a:effectLst/>
                <a:latin typeface="+mn-ea"/>
                <a:cs typeface="Times New Roman" panose="02020603050405020304" pitchFamily="18" charset="0"/>
              </a:rPr>
              <a:t>Agent</a:t>
            </a:r>
            <a:r>
              <a:rPr kumimoji="0" lang="zh-CN" altLang="en-US" b="0" i="0" u="none" strike="noStrike" cap="none" normalizeH="0" baseline="0" dirty="0" smtClean="0">
                <a:ln>
                  <a:noFill/>
                </a:ln>
                <a:solidFill>
                  <a:schemeClr val="tx1">
                    <a:lumMod val="75000"/>
                    <a:lumOff val="25000"/>
                  </a:schemeClr>
                </a:solidFill>
                <a:effectLst/>
                <a:latin typeface="+mn-ea"/>
                <a:cs typeface="Times New Roman" panose="02020603050405020304" pitchFamily="18" charset="0"/>
              </a:rPr>
              <a:t>协商和基于</a:t>
            </a:r>
            <a:r>
              <a:rPr kumimoji="0" lang="en-US" altLang="zh-CN" b="0" i="0" u="none" strike="noStrike" cap="none" normalizeH="0" baseline="0" dirty="0" err="1" smtClean="0">
                <a:ln>
                  <a:noFill/>
                </a:ln>
                <a:solidFill>
                  <a:schemeClr val="tx1">
                    <a:lumMod val="75000"/>
                    <a:lumOff val="25000"/>
                  </a:schemeClr>
                </a:solidFill>
                <a:effectLst/>
                <a:latin typeface="+mn-ea"/>
                <a:cs typeface="Times New Roman" panose="02020603050405020304" pitchFamily="18" charset="0"/>
              </a:rPr>
              <a:t>Robinstein</a:t>
            </a:r>
            <a:r>
              <a:rPr kumimoji="0" lang="zh-CN" altLang="en-US" b="0" i="0" u="none" strike="noStrike" cap="none" normalizeH="0" baseline="0" dirty="0" smtClean="0">
                <a:ln>
                  <a:noFill/>
                </a:ln>
                <a:solidFill>
                  <a:schemeClr val="tx1">
                    <a:lumMod val="75000"/>
                    <a:lumOff val="25000"/>
                  </a:schemeClr>
                </a:solidFill>
                <a:effectLst/>
                <a:latin typeface="+mn-ea"/>
                <a:cs typeface="Times New Roman" panose="02020603050405020304" pitchFamily="18" charset="0"/>
              </a:rPr>
              <a:t>协商理论的方法。 </a:t>
            </a:r>
            <a:endParaRPr kumimoji="0" lang="zh-CN" altLang="en-US" b="0" i="0" u="none" strike="noStrike" cap="none" normalizeH="0" baseline="0" dirty="0" smtClean="0">
              <a:ln>
                <a:noFill/>
              </a:ln>
              <a:solidFill>
                <a:schemeClr val="tx1">
                  <a:lumMod val="75000"/>
                  <a:lumOff val="25000"/>
                </a:schemeClr>
              </a:solidFill>
              <a:effectLst/>
              <a:latin typeface="+mn-ea"/>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690044" y="1169836"/>
              <a:ext cx="1763898" cy="521970"/>
            </a:xfrm>
            <a:prstGeom prst="rect">
              <a:avLst/>
            </a:prstGeom>
            <a:noFill/>
          </p:spPr>
          <p:txBody>
            <a:bodyPr wrap="none" rtlCol="0">
              <a:spAutoFit/>
            </a:bodyPr>
            <a:lstStyle/>
            <a:p>
              <a:pPr algn="ctr"/>
              <a:r>
                <a:rPr lang="zh-CN" altLang="en-US" sz="2800" dirty="0">
                  <a:solidFill>
                    <a:schemeClr val="accent4"/>
                  </a:solidFill>
                </a:rPr>
                <a:t>第</a:t>
              </a:r>
              <a:r>
                <a:rPr lang="zh-CN" altLang="en-US" sz="2800" dirty="0">
                  <a:solidFill>
                    <a:schemeClr val="accent4"/>
                  </a:solidFill>
                  <a:sym typeface="+mn-ea"/>
                </a:rPr>
                <a:t>九</a:t>
              </a:r>
              <a:r>
                <a:rPr lang="zh-CN" altLang="en-US" sz="2800" dirty="0" smtClean="0">
                  <a:solidFill>
                    <a:schemeClr val="accent4"/>
                  </a:solidFill>
                </a:rPr>
                <a:t>章　多Agent系统</a:t>
              </a:r>
              <a:endParaRPr lang="zh-CN" altLang="en-US" sz="2800" dirty="0" smtClean="0">
                <a:solidFill>
                  <a:schemeClr val="accent4"/>
                </a:solidFill>
              </a:endParaRPr>
            </a:p>
          </p:txBody>
        </p:sp>
      </p:grpSp>
      <p:grpSp>
        <p:nvGrpSpPr>
          <p:cNvPr id="67" name="组合 66"/>
          <p:cNvGrpSpPr/>
          <p:nvPr/>
        </p:nvGrpSpPr>
        <p:grpSpPr>
          <a:xfrm>
            <a:off x="1754534" y="2048547"/>
            <a:ext cx="5693399" cy="42480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矩形 47"/>
            <p:cNvSpPr/>
            <p:nvPr/>
          </p:nvSpPr>
          <p:spPr>
            <a:xfrm>
              <a:off x="1883286" y="2462595"/>
              <a:ext cx="3359785" cy="414020"/>
            </a:xfrm>
            <a:prstGeom prst="rect">
              <a:avLst/>
            </a:prstGeom>
            <a:solidFill>
              <a:srgbClr val="E6E6E6"/>
            </a:solidFill>
          </p:spPr>
          <p:txBody>
            <a:bodyPr wrap="none">
              <a:spAutoFit/>
            </a:bodyPr>
            <a:lstStyle/>
            <a:p>
              <a:pPr algn="l"/>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9.1   </a:t>
              </a:r>
              <a:r>
                <a:rPr lang="zh-CN"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多Agent系统概述</a:t>
              </a:r>
              <a:endParaRPr lang="zh-CN"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754534" y="2753555"/>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81814" y="2945869"/>
              <a:ext cx="3628390" cy="414020"/>
            </a:xfrm>
            <a:prstGeom prst="rect">
              <a:avLst/>
            </a:prstGeom>
          </p:spPr>
          <p:txBody>
            <a:bodyPr wrap="none">
              <a:spAutoFit/>
            </a:bodyPr>
            <a:lstStyle/>
            <a:p>
              <a:pPr algn="l"/>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9.2</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多Agent协调与协作</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54534" y="3469343"/>
            <a:ext cx="5693399" cy="424800"/>
            <a:chOff x="1807265" y="3400693"/>
            <a:chExt cx="5693399" cy="424800"/>
          </a:xfrm>
          <a:solidFill>
            <a:srgbClr val="3D89BC"/>
          </a:solidFill>
        </p:grpSpPr>
        <p:sp>
          <p:nvSpPr>
            <p:cNvPr id="51" name="圆角矩形 50"/>
            <p:cNvSpPr/>
            <p:nvPr/>
          </p:nvSpPr>
          <p:spPr>
            <a:xfrm>
              <a:off x="1807265" y="3400693"/>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矩形 51"/>
            <p:cNvSpPr/>
            <p:nvPr/>
          </p:nvSpPr>
          <p:spPr>
            <a:xfrm>
              <a:off x="1881814" y="3411473"/>
              <a:ext cx="2121535" cy="414020"/>
            </a:xfrm>
            <a:prstGeom prst="rect">
              <a:avLst/>
            </a:prstGeom>
            <a:grpFill/>
          </p:spPr>
          <p:txBody>
            <a:bodyPr wrap="none">
              <a:spAutoFit/>
            </a:bodyPr>
            <a:lstStyle/>
            <a:p>
              <a:pPr algn="l"/>
              <a:r>
                <a:rPr lang="en-US" altLang="zh-CN" sz="2100" spc="225" dirty="0" smtClean="0">
                  <a:solidFill>
                    <a:schemeClr val="bg1"/>
                  </a:solidFill>
                  <a:latin typeface="微软雅黑" panose="020B0503020204020204" pitchFamily="34" charset="-122"/>
                  <a:ea typeface="微软雅黑" panose="020B0503020204020204" pitchFamily="34" charset="-122"/>
                </a:rPr>
                <a:t>9.3</a:t>
              </a:r>
              <a:r>
                <a:rPr lang="zh-CN" altLang="en-US" sz="2100" spc="225" dirty="0" smtClean="0">
                  <a:solidFill>
                    <a:schemeClr val="bg1"/>
                  </a:solidFill>
                  <a:latin typeface="微软雅黑" panose="020B0503020204020204" pitchFamily="34" charset="-122"/>
                  <a:ea typeface="微软雅黑" panose="020B0503020204020204" pitchFamily="34" charset="-122"/>
                </a:rPr>
                <a:t>　构建模型</a:t>
              </a:r>
              <a:endParaRPr lang="zh-CN" altLang="en-US" sz="2100" spc="225" dirty="0" smtClean="0">
                <a:solidFill>
                  <a:schemeClr val="bg1"/>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1754534" y="4185131"/>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4" name="矩形 53"/>
            <p:cNvSpPr/>
            <p:nvPr/>
          </p:nvSpPr>
          <p:spPr>
            <a:xfrm>
              <a:off x="1881814" y="3877077"/>
              <a:ext cx="3333115" cy="414020"/>
            </a:xfrm>
            <a:prstGeom prst="rect">
              <a:avLst/>
            </a:prstGeom>
          </p:spPr>
          <p:txBody>
            <a:bodyPr wrap="none">
              <a:spAutoFit/>
            </a:bodyPr>
            <a:lstStyle/>
            <a:p>
              <a:pPr algn="l"/>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9.4</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多Agent系统仿真</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矩形 32"/>
          <p:cNvSpPr/>
          <p:nvPr/>
        </p:nvSpPr>
        <p:spPr>
          <a:xfrm>
            <a:off x="7929" y="38314"/>
            <a:ext cx="2240280" cy="299085"/>
          </a:xfrm>
          <a:prstGeom prst="rect">
            <a:avLst/>
          </a:prstGeom>
        </p:spPr>
        <p:txBody>
          <a:bodyPr wrap="none">
            <a:spAutoFit/>
          </a:bodyPr>
          <a:lstStyle/>
          <a:p>
            <a:r>
              <a:rPr lang="zh-CN" altLang="en-US" sz="1350" dirty="0">
                <a:solidFill>
                  <a:schemeClr val="bg1"/>
                </a:solidFill>
              </a:rPr>
              <a:t>高级人工智能人才培养丛书</a:t>
            </a:r>
            <a:endParaRPr lang="zh-CN" altLang="en-US" sz="1350" dirty="0">
              <a:solidFill>
                <a:schemeClr val="bg1"/>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37"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9"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sz="1200" b="1" dirty="0" smtClean="0">
                <a:solidFill>
                  <a:schemeClr val="bg1">
                    <a:lumMod val="50000"/>
                  </a:schemeClr>
                </a:solidFill>
              </a:rPr>
              <a:t>31</a:t>
            </a:r>
            <a:endParaRPr lang="en-US" sz="1200" b="1" dirty="0">
              <a:solidFill>
                <a:schemeClr val="bg1">
                  <a:lumMod val="50000"/>
                </a:schemeClr>
              </a:solidFill>
              <a:latin typeface="+mn-lt"/>
            </a:endParaRPr>
          </a:p>
        </p:txBody>
      </p:sp>
      <p:pic>
        <p:nvPicPr>
          <p:cNvPr id="40"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43" name="圆角矩形 42"/>
          <p:cNvSpPr/>
          <p:nvPr/>
        </p:nvSpPr>
        <p:spPr>
          <a:xfrm>
            <a:off x="1765366" y="4900918"/>
            <a:ext cx="5693399" cy="4248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100" dirty="0" smtClean="0">
                <a:solidFill>
                  <a:schemeClr val="tx1">
                    <a:lumMod val="75000"/>
                    <a:lumOff val="25000"/>
                  </a:schemeClr>
                </a:solidFill>
              </a:rPr>
              <a:t>习题</a:t>
            </a:r>
            <a:endParaRPr lang="zh-CN" altLang="en-US" sz="2100" dirty="0">
              <a:solidFill>
                <a:schemeClr val="tx1">
                  <a:lumMod val="75000"/>
                  <a:lumOff val="25000"/>
                </a:schemeClr>
              </a:solidFill>
            </a:endParaRPr>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933575" cy="414020"/>
          </a:xfrm>
          <a:prstGeom prst="rect">
            <a:avLst/>
          </a:prstGeom>
          <a:noFill/>
        </p:spPr>
        <p:txBody>
          <a:bodyPr wrap="none" rtlCol="0">
            <a:spAutoFit/>
          </a:bodyPr>
          <a:lstStyle/>
          <a:p>
            <a:r>
              <a:rPr lang="en-US" altLang="zh-CN" sz="2100" spc="225" dirty="0" smtClean="0">
                <a:solidFill>
                  <a:prstClr val="white"/>
                </a:solidFill>
              </a:rPr>
              <a:t>9.3 </a:t>
            </a:r>
            <a:r>
              <a:rPr lang="zh-CN" altLang="en-US" sz="2100" spc="225" dirty="0" smtClean="0">
                <a:solidFill>
                  <a:prstClr val="white"/>
                </a:solidFill>
              </a:rPr>
              <a:t>构建模型</a:t>
            </a:r>
            <a:endParaRPr lang="zh-CN" altLang="en-US" sz="2100"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448" cy="300082"/>
          </a:xfrm>
          <a:prstGeom prst="rect">
            <a:avLst/>
          </a:prstGeom>
          <a:noFill/>
        </p:spPr>
        <p:txBody>
          <a:bodyPr wrap="none" rtlCol="0">
            <a:spAutoFit/>
          </a:bodyPr>
          <a:lstStyle/>
          <a:p>
            <a:r>
              <a:rPr lang="zh-CN" altLang="en-US" sz="1350" dirty="0" smtClean="0">
                <a:solidFill>
                  <a:prstClr val="white"/>
                </a:solidFill>
              </a:rPr>
              <a:t>第九章 多</a:t>
            </a:r>
            <a:r>
              <a:rPr lang="en-US" altLang="zh-CN" sz="1350" dirty="0" smtClean="0">
                <a:solidFill>
                  <a:prstClr val="white"/>
                </a:solidFill>
              </a:rPr>
              <a:t>Agent</a:t>
            </a:r>
            <a:r>
              <a:rPr lang="zh-CN" altLang="en-US" sz="1350" dirty="0" smtClean="0">
                <a:solidFill>
                  <a:prstClr val="white"/>
                </a:solidFill>
              </a:rPr>
              <a:t>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45607" cy="276999"/>
          </a:xfrm>
          <a:prstGeom prst="rect">
            <a:avLst/>
          </a:prstGeom>
          <a:noFill/>
        </p:spPr>
        <p:txBody>
          <a:bodyPr wrap="none">
            <a:spAutoFit/>
          </a:bodyPr>
          <a:lstStyle/>
          <a:p>
            <a:pPr fontAlgn="auto">
              <a:spcBef>
                <a:spcPts val="0"/>
              </a:spcBef>
              <a:spcAft>
                <a:spcPts val="0"/>
              </a:spcAft>
              <a:defRPr/>
            </a:pPr>
            <a:r>
              <a:rPr lang="es-HN" sz="1200" b="1" i="1" dirty="0">
                <a:solidFill>
                  <a:schemeClr val="bg1"/>
                </a:solidFill>
                <a:latin typeface="+mn-lt"/>
              </a:rPr>
              <a:t>of</a:t>
            </a:r>
            <a:endParaRPr lang="es-ES" sz="1200" b="1" i="1" dirty="0">
              <a:solidFill>
                <a:schemeClr val="bg1"/>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solidFill>
              </a:rPr>
              <a:t>31</a:t>
            </a:r>
            <a:endParaRPr lang="en-US" altLang="es-HN" sz="1200" b="1" dirty="0">
              <a:solidFill>
                <a:schemeClr val="bg1"/>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34147" name="Rectangle 3"/>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49" name="Rectangle 5"/>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51" name="Rectangle 7"/>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53" name="Rectangle 9"/>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42338"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82276"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86372"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87396"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34" name="矩形 33"/>
          <p:cNvSpPr/>
          <p:nvPr/>
        </p:nvSpPr>
        <p:spPr>
          <a:xfrm>
            <a:off x="1008669" y="2087847"/>
            <a:ext cx="7126722" cy="194783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dirty="0" smtClean="0"/>
              <a:t>      </a:t>
            </a:r>
            <a:r>
              <a:rPr lang="zh-CN" altLang="zh-CN" sz="1600" dirty="0" smtClean="0">
                <a:solidFill>
                  <a:schemeClr val="bg1"/>
                </a:solidFill>
              </a:rPr>
              <a:t>如同人类个体总是处于一个人类社会和组织中一样，一般情况下，单个</a:t>
            </a:r>
            <a:r>
              <a:rPr lang="en-US" altLang="zh-CN" sz="1600" dirty="0" smtClean="0">
                <a:solidFill>
                  <a:schemeClr val="bg1"/>
                </a:solidFill>
              </a:rPr>
              <a:t>Agent</a:t>
            </a:r>
            <a:r>
              <a:rPr lang="zh-CN" altLang="zh-CN" sz="1600" dirty="0" smtClean="0">
                <a:solidFill>
                  <a:schemeClr val="bg1"/>
                </a:solidFill>
              </a:rPr>
              <a:t>总是存在于一个</a:t>
            </a:r>
            <a:r>
              <a:rPr lang="en-US" altLang="zh-CN" sz="1600" dirty="0" smtClean="0">
                <a:solidFill>
                  <a:schemeClr val="bg1"/>
                </a:solidFill>
              </a:rPr>
              <a:t>MAS</a:t>
            </a:r>
            <a:r>
              <a:rPr lang="zh-CN" altLang="zh-CN" sz="1600" dirty="0" smtClean="0">
                <a:solidFill>
                  <a:schemeClr val="bg1"/>
                </a:solidFill>
              </a:rPr>
              <a:t>中。在这个</a:t>
            </a:r>
            <a:r>
              <a:rPr lang="en-US" altLang="zh-CN" sz="1600" dirty="0" smtClean="0">
                <a:solidFill>
                  <a:schemeClr val="bg1"/>
                </a:solidFill>
              </a:rPr>
              <a:t>MAS</a:t>
            </a:r>
            <a:r>
              <a:rPr lang="zh-CN" altLang="zh-CN" sz="1600" dirty="0" smtClean="0">
                <a:solidFill>
                  <a:schemeClr val="bg1"/>
                </a:solidFill>
              </a:rPr>
              <a:t>中，</a:t>
            </a:r>
            <a:r>
              <a:rPr lang="en-US" altLang="zh-CN" sz="1600" dirty="0" smtClean="0">
                <a:solidFill>
                  <a:schemeClr val="bg1"/>
                </a:solidFill>
              </a:rPr>
              <a:t>Agent</a:t>
            </a:r>
            <a:r>
              <a:rPr lang="zh-CN" altLang="zh-CN" sz="1600" dirty="0" smtClean="0">
                <a:solidFill>
                  <a:schemeClr val="bg1"/>
                </a:solidFill>
              </a:rPr>
              <a:t>之间通过灵活多样的交互并有效进行合作，以完成各自的任务或实现一个共同的目标。</a:t>
            </a:r>
            <a:r>
              <a:rPr lang="en-US" altLang="zh-CN" sz="1600" dirty="0" smtClean="0">
                <a:solidFill>
                  <a:schemeClr val="bg1"/>
                </a:solidFill>
              </a:rPr>
              <a:t>Agent</a:t>
            </a:r>
            <a:r>
              <a:rPr lang="zh-CN" altLang="zh-CN" sz="1600" dirty="0" smtClean="0">
                <a:solidFill>
                  <a:schemeClr val="bg1"/>
                </a:solidFill>
              </a:rPr>
              <a:t>的行为具有了社会行为的特征，他们的个体行为不仅影响其自身，而且影响其他</a:t>
            </a:r>
            <a:r>
              <a:rPr lang="en-US" altLang="zh-CN" sz="1600" dirty="0" smtClean="0">
                <a:solidFill>
                  <a:schemeClr val="bg1"/>
                </a:solidFill>
              </a:rPr>
              <a:t>Agent</a:t>
            </a:r>
            <a:r>
              <a:rPr lang="zh-CN" altLang="zh-CN" sz="1600" dirty="0" smtClean="0">
                <a:solidFill>
                  <a:schemeClr val="bg1"/>
                </a:solidFill>
              </a:rPr>
              <a:t>直至整个</a:t>
            </a:r>
            <a:r>
              <a:rPr lang="en-US" altLang="zh-CN" sz="1600" dirty="0" smtClean="0">
                <a:solidFill>
                  <a:schemeClr val="bg1"/>
                </a:solidFill>
              </a:rPr>
              <a:t>MAS</a:t>
            </a:r>
            <a:r>
              <a:rPr lang="zh-CN" altLang="zh-CN" sz="1600" dirty="0" smtClean="0">
                <a:solidFill>
                  <a:schemeClr val="bg1"/>
                </a:solidFill>
              </a:rPr>
              <a:t>。</a:t>
            </a:r>
            <a:r>
              <a:rPr lang="en-US" altLang="zh-CN" sz="1600" dirty="0" smtClean="0">
                <a:solidFill>
                  <a:schemeClr val="bg1"/>
                </a:solidFill>
              </a:rPr>
              <a:t>MAS</a:t>
            </a:r>
            <a:r>
              <a:rPr lang="zh-CN" altLang="zh-CN" sz="1600" dirty="0" smtClean="0">
                <a:solidFill>
                  <a:schemeClr val="bg1"/>
                </a:solidFill>
              </a:rPr>
              <a:t>的本质就在于这个系统带有明显的社会属性</a:t>
            </a:r>
            <a:r>
              <a:rPr lang="zh-CN" altLang="en-US" sz="1600" dirty="0" smtClean="0">
                <a:solidFill>
                  <a:schemeClr val="bg1"/>
                </a:solidFill>
              </a:rPr>
              <a:t>。</a:t>
            </a:r>
            <a:endParaRPr lang="zh-CN" altLang="en-US" sz="1600" dirty="0" smtClean="0">
              <a:solidFill>
                <a:schemeClr val="bg1"/>
              </a:solidFill>
            </a:endParaRPr>
          </a:p>
        </p:txBody>
      </p:sp>
      <p:sp>
        <p:nvSpPr>
          <p:cNvPr id="11" name="矩形 10"/>
          <p:cNvSpPr/>
          <p:nvPr/>
        </p:nvSpPr>
        <p:spPr>
          <a:xfrm>
            <a:off x="452232" y="889323"/>
            <a:ext cx="2011680" cy="337185"/>
          </a:xfrm>
          <a:prstGeom prst="rect">
            <a:avLst/>
          </a:prstGeom>
        </p:spPr>
        <p:txBody>
          <a:bodyPr wrap="none">
            <a:spAutoFit/>
          </a:bodyPr>
          <a:p>
            <a:pPr algn="l"/>
            <a:r>
              <a:rPr lang="en-US" altLang="zh-CN" sz="1600" b="1" dirty="0" smtClean="0">
                <a:solidFill>
                  <a:srgbClr val="3D89BC"/>
                </a:solidFill>
              </a:rPr>
              <a:t>1</a:t>
            </a:r>
            <a:r>
              <a:rPr lang="zh-CN" altLang="zh-CN" sz="1600" b="1" dirty="0" smtClean="0">
                <a:solidFill>
                  <a:srgbClr val="3D89BC"/>
                </a:solidFill>
              </a:rPr>
              <a:t>．MAS的建模思想</a:t>
            </a:r>
            <a:endParaRPr lang="zh-CN" altLang="zh-CN" sz="1600" b="1" dirty="0" smtClean="0">
              <a:solidFill>
                <a:srgbClr val="3D89BC"/>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933575" cy="414020"/>
          </a:xfrm>
          <a:prstGeom prst="rect">
            <a:avLst/>
          </a:prstGeom>
          <a:noFill/>
        </p:spPr>
        <p:txBody>
          <a:bodyPr wrap="none" rtlCol="0">
            <a:spAutoFit/>
          </a:bodyPr>
          <a:lstStyle/>
          <a:p>
            <a:r>
              <a:rPr lang="en-US" altLang="zh-CN" sz="2100" spc="225" dirty="0" smtClean="0">
                <a:solidFill>
                  <a:prstClr val="white"/>
                </a:solidFill>
              </a:rPr>
              <a:t>9.3 </a:t>
            </a:r>
            <a:r>
              <a:rPr lang="zh-CN" altLang="en-US" sz="2100" spc="225" dirty="0" smtClean="0">
                <a:solidFill>
                  <a:prstClr val="white"/>
                </a:solidFill>
              </a:rPr>
              <a:t>构建模型</a:t>
            </a:r>
            <a:endParaRPr lang="zh-CN" altLang="en-US" sz="2100"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448" cy="300082"/>
          </a:xfrm>
          <a:prstGeom prst="rect">
            <a:avLst/>
          </a:prstGeom>
          <a:noFill/>
        </p:spPr>
        <p:txBody>
          <a:bodyPr wrap="none" rtlCol="0">
            <a:spAutoFit/>
          </a:bodyPr>
          <a:lstStyle/>
          <a:p>
            <a:r>
              <a:rPr lang="zh-CN" altLang="en-US" sz="1350" dirty="0" smtClean="0">
                <a:solidFill>
                  <a:prstClr val="white"/>
                </a:solidFill>
              </a:rPr>
              <a:t>第九章 多</a:t>
            </a:r>
            <a:r>
              <a:rPr lang="en-US" altLang="zh-CN" sz="1350" dirty="0" smtClean="0">
                <a:solidFill>
                  <a:prstClr val="white"/>
                </a:solidFill>
              </a:rPr>
              <a:t>Agent</a:t>
            </a:r>
            <a:r>
              <a:rPr lang="zh-CN" altLang="en-US" sz="1350" dirty="0" smtClean="0">
                <a:solidFill>
                  <a:prstClr val="white"/>
                </a:solidFill>
              </a:rPr>
              <a:t>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45607" cy="276999"/>
          </a:xfrm>
          <a:prstGeom prst="rect">
            <a:avLst/>
          </a:prstGeom>
          <a:noFill/>
        </p:spPr>
        <p:txBody>
          <a:bodyPr wrap="none">
            <a:spAutoFit/>
          </a:bodyPr>
          <a:lstStyle/>
          <a:p>
            <a:pPr fontAlgn="auto">
              <a:spcBef>
                <a:spcPts val="0"/>
              </a:spcBef>
              <a:spcAft>
                <a:spcPts val="0"/>
              </a:spcAft>
              <a:defRPr/>
            </a:pPr>
            <a:r>
              <a:rPr lang="es-HN" sz="1200" b="1" i="1" dirty="0">
                <a:solidFill>
                  <a:schemeClr val="bg1"/>
                </a:solidFill>
                <a:latin typeface="+mn-lt"/>
              </a:rPr>
              <a:t>of</a:t>
            </a:r>
            <a:endParaRPr lang="es-ES" sz="1200" b="1" i="1" dirty="0">
              <a:solidFill>
                <a:schemeClr val="bg1"/>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solidFill>
              </a:rPr>
              <a:t>31</a:t>
            </a:r>
            <a:endParaRPr lang="en-US" altLang="es-HN" sz="1200" b="1" dirty="0">
              <a:solidFill>
                <a:schemeClr val="bg1"/>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34147" name="Rectangle 3"/>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49" name="Rectangle 5"/>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51" name="Rectangle 7"/>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53" name="Rectangle 9"/>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42338"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82276"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86372"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87396"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36" name="矩形 35"/>
          <p:cNvSpPr/>
          <p:nvPr/>
        </p:nvSpPr>
        <p:spPr>
          <a:xfrm>
            <a:off x="1080000" y="1440000"/>
            <a:ext cx="7172795" cy="646331"/>
          </a:xfrm>
          <a:prstGeom prst="rect">
            <a:avLst/>
          </a:prstGeom>
        </p:spPr>
        <p:txBody>
          <a:bodyPr wrap="square">
            <a:spAutoFit/>
          </a:bodyPr>
          <a:lstStyle/>
          <a:p>
            <a:r>
              <a:rPr lang="en-US" altLang="zh-CN" dirty="0" smtClean="0">
                <a:solidFill>
                  <a:schemeClr val="tx1">
                    <a:lumMod val="75000"/>
                    <a:lumOff val="25000"/>
                  </a:schemeClr>
                </a:solidFill>
              </a:rPr>
              <a:t>MAS</a:t>
            </a:r>
            <a:r>
              <a:rPr lang="zh-CN" altLang="zh-CN" dirty="0" smtClean="0">
                <a:solidFill>
                  <a:schemeClr val="tx1">
                    <a:lumMod val="75000"/>
                    <a:lumOff val="25000"/>
                  </a:schemeClr>
                </a:solidFill>
              </a:rPr>
              <a:t>通常处于一个公共的开放环境中，在这样的环境背景下，</a:t>
            </a:r>
            <a:r>
              <a:rPr lang="en-US" altLang="zh-CN" dirty="0" smtClean="0">
                <a:solidFill>
                  <a:schemeClr val="tx1">
                    <a:lumMod val="75000"/>
                    <a:lumOff val="25000"/>
                  </a:schemeClr>
                </a:solidFill>
              </a:rPr>
              <a:t>MAS</a:t>
            </a:r>
            <a:r>
              <a:rPr lang="zh-CN" altLang="zh-CN" dirty="0" smtClean="0">
                <a:solidFill>
                  <a:schemeClr val="tx1">
                    <a:lumMod val="75000"/>
                    <a:lumOff val="25000"/>
                  </a:schemeClr>
                </a:solidFill>
              </a:rPr>
              <a:t>可能会存在一些问题：</a:t>
            </a:r>
            <a:endParaRPr lang="zh-CN" altLang="zh-CN" dirty="0" smtClean="0">
              <a:solidFill>
                <a:schemeClr val="tx1">
                  <a:lumMod val="75000"/>
                  <a:lumOff val="25000"/>
                </a:schemeClr>
              </a:solidFill>
            </a:endParaRPr>
          </a:p>
        </p:txBody>
      </p:sp>
      <p:sp>
        <p:nvSpPr>
          <p:cNvPr id="35" name="矩形 34"/>
          <p:cNvSpPr/>
          <p:nvPr/>
        </p:nvSpPr>
        <p:spPr>
          <a:xfrm>
            <a:off x="1080000" y="2340000"/>
            <a:ext cx="7390151" cy="646331"/>
          </a:xfrm>
          <a:prstGeom prst="rect">
            <a:avLst/>
          </a:prstGeom>
        </p:spPr>
        <p:txBody>
          <a:bodyPr wrap="square">
            <a:spAutoFit/>
          </a:bodyPr>
          <a:lstStyle/>
          <a:p>
            <a:r>
              <a:rPr lang="en-US" altLang="zh-CN" dirty="0" smtClean="0">
                <a:solidFill>
                  <a:schemeClr val="tx1">
                    <a:lumMod val="75000"/>
                    <a:lumOff val="25000"/>
                  </a:schemeClr>
                </a:solidFill>
              </a:rPr>
              <a:t>1</a:t>
            </a:r>
            <a:r>
              <a:rPr lang="zh-CN" altLang="zh-CN" dirty="0" smtClean="0">
                <a:solidFill>
                  <a:schemeClr val="tx1">
                    <a:lumMod val="75000"/>
                    <a:lumOff val="25000"/>
                  </a:schemeClr>
                </a:solidFill>
              </a:rPr>
              <a:t>）由于</a:t>
            </a:r>
            <a:r>
              <a:rPr lang="en-US" altLang="zh-CN" dirty="0" smtClean="0">
                <a:solidFill>
                  <a:schemeClr val="tx1">
                    <a:lumMod val="75000"/>
                    <a:lumOff val="25000"/>
                  </a:schemeClr>
                </a:solidFill>
              </a:rPr>
              <a:t>Agent</a:t>
            </a:r>
            <a:r>
              <a:rPr lang="zh-CN" altLang="zh-CN" dirty="0" smtClean="0">
                <a:solidFill>
                  <a:schemeClr val="tx1">
                    <a:lumMod val="75000"/>
                    <a:lumOff val="25000"/>
                  </a:schemeClr>
                </a:solidFill>
              </a:rPr>
              <a:t>的自治性和</a:t>
            </a:r>
            <a:r>
              <a:rPr lang="en-US" altLang="zh-CN" dirty="0" smtClean="0">
                <a:solidFill>
                  <a:schemeClr val="tx1">
                    <a:lumMod val="75000"/>
                    <a:lumOff val="25000"/>
                  </a:schemeClr>
                </a:solidFill>
              </a:rPr>
              <a:t>Agent</a:t>
            </a:r>
            <a:r>
              <a:rPr lang="zh-CN" altLang="zh-CN" dirty="0" smtClean="0">
                <a:solidFill>
                  <a:schemeClr val="tx1">
                    <a:lumMod val="75000"/>
                    <a:lumOff val="25000"/>
                  </a:schemeClr>
                </a:solidFill>
              </a:rPr>
              <a:t>交互固有的灵活性，使系统开发人员不可能事先就确定交互的特征和结果，</a:t>
            </a:r>
            <a:r>
              <a:rPr lang="en-US" altLang="zh-CN" dirty="0" smtClean="0">
                <a:solidFill>
                  <a:schemeClr val="tx1">
                    <a:lumMod val="75000"/>
                    <a:lumOff val="25000"/>
                  </a:schemeClr>
                </a:solidFill>
              </a:rPr>
              <a:t>Agent</a:t>
            </a:r>
            <a:r>
              <a:rPr lang="zh-CN" altLang="zh-CN" dirty="0" smtClean="0">
                <a:solidFill>
                  <a:schemeClr val="tx1">
                    <a:lumMod val="75000"/>
                    <a:lumOff val="25000"/>
                  </a:schemeClr>
                </a:solidFill>
              </a:rPr>
              <a:t>交互的模式和结果不可预测。</a:t>
            </a:r>
            <a:endParaRPr lang="zh-CN" altLang="zh-CN" dirty="0" smtClean="0">
              <a:solidFill>
                <a:schemeClr val="tx1">
                  <a:lumMod val="75000"/>
                  <a:lumOff val="25000"/>
                </a:schemeClr>
              </a:solidFill>
            </a:endParaRPr>
          </a:p>
        </p:txBody>
      </p:sp>
      <p:sp>
        <p:nvSpPr>
          <p:cNvPr id="37" name="矩形 36"/>
          <p:cNvSpPr/>
          <p:nvPr/>
        </p:nvSpPr>
        <p:spPr>
          <a:xfrm>
            <a:off x="1080000" y="3240000"/>
            <a:ext cx="7097843" cy="369332"/>
          </a:xfrm>
          <a:prstGeom prst="rect">
            <a:avLst/>
          </a:prstGeom>
        </p:spPr>
        <p:txBody>
          <a:bodyPr wrap="square">
            <a:spAutoFit/>
          </a:bodyPr>
          <a:lstStyle/>
          <a:p>
            <a:r>
              <a:rPr lang="en-US" altLang="zh-CN" dirty="0" smtClean="0">
                <a:solidFill>
                  <a:schemeClr val="tx1">
                    <a:lumMod val="75000"/>
                    <a:lumOff val="25000"/>
                  </a:schemeClr>
                </a:solidFill>
              </a:rPr>
              <a:t>2</a:t>
            </a:r>
            <a:r>
              <a:rPr lang="zh-CN" altLang="zh-CN" dirty="0" smtClean="0">
                <a:solidFill>
                  <a:schemeClr val="tx1">
                    <a:lumMod val="75000"/>
                    <a:lumOff val="25000"/>
                  </a:schemeClr>
                </a:solidFill>
              </a:rPr>
              <a:t>）在一个开放的</a:t>
            </a:r>
            <a:r>
              <a:rPr lang="en-US" altLang="zh-CN" dirty="0" smtClean="0">
                <a:solidFill>
                  <a:schemeClr val="tx1">
                    <a:lumMod val="75000"/>
                    <a:lumOff val="25000"/>
                  </a:schemeClr>
                </a:solidFill>
              </a:rPr>
              <a:t>MAS</a:t>
            </a:r>
            <a:r>
              <a:rPr lang="zh-CN" altLang="zh-CN" dirty="0" smtClean="0">
                <a:solidFill>
                  <a:schemeClr val="tx1">
                    <a:lumMod val="75000"/>
                    <a:lumOff val="25000"/>
                  </a:schemeClr>
                </a:solidFill>
              </a:rPr>
              <a:t>中，</a:t>
            </a:r>
            <a:r>
              <a:rPr lang="en-US" altLang="zh-CN" dirty="0" smtClean="0">
                <a:solidFill>
                  <a:schemeClr val="tx1">
                    <a:lumMod val="75000"/>
                    <a:lumOff val="25000"/>
                  </a:schemeClr>
                </a:solidFill>
              </a:rPr>
              <a:t>Agent</a:t>
            </a:r>
            <a:r>
              <a:rPr lang="zh-CN" altLang="zh-CN" dirty="0" smtClean="0">
                <a:solidFill>
                  <a:schemeClr val="tx1">
                    <a:lumMod val="75000"/>
                    <a:lumOff val="25000"/>
                  </a:schemeClr>
                </a:solidFill>
              </a:rPr>
              <a:t>可以动态地加入和离开。</a:t>
            </a:r>
            <a:endParaRPr lang="zh-CN" altLang="zh-CN" dirty="0" smtClean="0">
              <a:solidFill>
                <a:schemeClr val="tx1">
                  <a:lumMod val="75000"/>
                  <a:lumOff val="25000"/>
                </a:schemeClr>
              </a:solidFill>
            </a:endParaRPr>
          </a:p>
        </p:txBody>
      </p:sp>
      <p:sp>
        <p:nvSpPr>
          <p:cNvPr id="38" name="矩形 37"/>
          <p:cNvSpPr/>
          <p:nvPr/>
        </p:nvSpPr>
        <p:spPr>
          <a:xfrm>
            <a:off x="1080000" y="3960000"/>
            <a:ext cx="7367665" cy="646331"/>
          </a:xfrm>
          <a:prstGeom prst="rect">
            <a:avLst/>
          </a:prstGeom>
        </p:spPr>
        <p:txBody>
          <a:bodyPr wrap="square">
            <a:spAutoFit/>
          </a:bodyPr>
          <a:lstStyle/>
          <a:p>
            <a:r>
              <a:rPr lang="en-US" altLang="zh-CN" dirty="0" smtClean="0">
                <a:solidFill>
                  <a:schemeClr val="tx1">
                    <a:lumMod val="75000"/>
                    <a:lumOff val="25000"/>
                  </a:schemeClr>
                </a:solidFill>
              </a:rPr>
              <a:t>3</a:t>
            </a:r>
            <a:r>
              <a:rPr lang="zh-CN" altLang="zh-CN" dirty="0" smtClean="0">
                <a:solidFill>
                  <a:schemeClr val="tx1">
                    <a:lumMod val="75000"/>
                    <a:lumOff val="25000"/>
                  </a:schemeClr>
                </a:solidFill>
              </a:rPr>
              <a:t>）在一个</a:t>
            </a:r>
            <a:r>
              <a:rPr lang="en-US" altLang="zh-CN" dirty="0" smtClean="0">
                <a:solidFill>
                  <a:schemeClr val="tx1">
                    <a:lumMod val="75000"/>
                    <a:lumOff val="25000"/>
                  </a:schemeClr>
                </a:solidFill>
              </a:rPr>
              <a:t>MAS</a:t>
            </a:r>
            <a:r>
              <a:rPr lang="zh-CN" altLang="zh-CN" dirty="0" smtClean="0">
                <a:solidFill>
                  <a:schemeClr val="tx1">
                    <a:lumMod val="75000"/>
                    <a:lumOff val="25000"/>
                  </a:schemeClr>
                </a:solidFill>
              </a:rPr>
              <a:t>中，</a:t>
            </a:r>
            <a:r>
              <a:rPr lang="en-US" altLang="zh-CN" dirty="0" smtClean="0">
                <a:solidFill>
                  <a:schemeClr val="tx1">
                    <a:lumMod val="75000"/>
                    <a:lumOff val="25000"/>
                  </a:schemeClr>
                </a:solidFill>
              </a:rPr>
              <a:t>Agent</a:t>
            </a:r>
            <a:r>
              <a:rPr lang="zh-CN" altLang="zh-CN" dirty="0" smtClean="0">
                <a:solidFill>
                  <a:schemeClr val="tx1">
                    <a:lumMod val="75000"/>
                    <a:lumOff val="25000"/>
                  </a:schemeClr>
                </a:solidFill>
              </a:rPr>
              <a:t>相互竞争追求各自的目标，从而有可能表现出自私的行为。</a:t>
            </a:r>
            <a:endParaRPr lang="zh-CN" altLang="zh-CN" dirty="0" smtClean="0">
              <a:solidFill>
                <a:schemeClr val="tx1">
                  <a:lumMod val="75000"/>
                  <a:lumOff val="25000"/>
                </a:schemeClr>
              </a:solidFill>
            </a:endParaRPr>
          </a:p>
        </p:txBody>
      </p:sp>
      <p:sp>
        <p:nvSpPr>
          <p:cNvPr id="11" name="矩形 10"/>
          <p:cNvSpPr/>
          <p:nvPr/>
        </p:nvSpPr>
        <p:spPr>
          <a:xfrm>
            <a:off x="452232" y="889323"/>
            <a:ext cx="2011680" cy="337185"/>
          </a:xfrm>
          <a:prstGeom prst="rect">
            <a:avLst/>
          </a:prstGeom>
        </p:spPr>
        <p:txBody>
          <a:bodyPr wrap="none">
            <a:spAutoFit/>
          </a:bodyPr>
          <a:p>
            <a:pPr algn="l"/>
            <a:r>
              <a:rPr lang="en-US" altLang="zh-CN" sz="1600" b="1" dirty="0" smtClean="0">
                <a:solidFill>
                  <a:srgbClr val="3D89BC"/>
                </a:solidFill>
              </a:rPr>
              <a:t>1</a:t>
            </a:r>
            <a:r>
              <a:rPr lang="zh-CN" altLang="zh-CN" sz="1600" b="1" dirty="0" smtClean="0">
                <a:solidFill>
                  <a:srgbClr val="3D89BC"/>
                </a:solidFill>
              </a:rPr>
              <a:t>．MAS的建模思想</a:t>
            </a:r>
            <a:endParaRPr lang="zh-CN" altLang="zh-CN" sz="1600" b="1" dirty="0" smtClean="0">
              <a:solidFill>
                <a:srgbClr val="3D89BC"/>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933575" cy="414020"/>
          </a:xfrm>
          <a:prstGeom prst="rect">
            <a:avLst/>
          </a:prstGeom>
          <a:noFill/>
        </p:spPr>
        <p:txBody>
          <a:bodyPr wrap="none" rtlCol="0">
            <a:spAutoFit/>
          </a:bodyPr>
          <a:lstStyle/>
          <a:p>
            <a:r>
              <a:rPr lang="en-US" altLang="zh-CN" sz="2100" spc="225" dirty="0" smtClean="0">
                <a:solidFill>
                  <a:prstClr val="white"/>
                </a:solidFill>
              </a:rPr>
              <a:t>9.3 </a:t>
            </a:r>
            <a:r>
              <a:rPr lang="zh-CN" altLang="en-US" sz="2100" spc="225" dirty="0" smtClean="0">
                <a:solidFill>
                  <a:prstClr val="white"/>
                </a:solidFill>
              </a:rPr>
              <a:t>构建模型</a:t>
            </a:r>
            <a:endParaRPr lang="zh-CN" altLang="en-US" sz="2100"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448" cy="300082"/>
          </a:xfrm>
          <a:prstGeom prst="rect">
            <a:avLst/>
          </a:prstGeom>
          <a:noFill/>
        </p:spPr>
        <p:txBody>
          <a:bodyPr wrap="none" rtlCol="0">
            <a:spAutoFit/>
          </a:bodyPr>
          <a:lstStyle/>
          <a:p>
            <a:r>
              <a:rPr lang="zh-CN" altLang="en-US" sz="1350" dirty="0" smtClean="0">
                <a:solidFill>
                  <a:prstClr val="white"/>
                </a:solidFill>
              </a:rPr>
              <a:t>第九章 多</a:t>
            </a:r>
            <a:r>
              <a:rPr lang="en-US" altLang="zh-CN" sz="1350" dirty="0" smtClean="0">
                <a:solidFill>
                  <a:prstClr val="white"/>
                </a:solidFill>
              </a:rPr>
              <a:t>Agent</a:t>
            </a:r>
            <a:r>
              <a:rPr lang="zh-CN" altLang="en-US" sz="1350" dirty="0" smtClean="0">
                <a:solidFill>
                  <a:prstClr val="white"/>
                </a:solidFill>
              </a:rPr>
              <a:t>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45607" cy="276999"/>
          </a:xfrm>
          <a:prstGeom prst="rect">
            <a:avLst/>
          </a:prstGeom>
          <a:noFill/>
        </p:spPr>
        <p:txBody>
          <a:bodyPr wrap="none">
            <a:spAutoFit/>
          </a:bodyPr>
          <a:lstStyle/>
          <a:p>
            <a:pPr fontAlgn="auto">
              <a:spcBef>
                <a:spcPts val="0"/>
              </a:spcBef>
              <a:spcAft>
                <a:spcPts val="0"/>
              </a:spcAft>
              <a:defRPr/>
            </a:pPr>
            <a:r>
              <a:rPr lang="es-HN" sz="1200" b="1" i="1" dirty="0">
                <a:solidFill>
                  <a:schemeClr val="bg1"/>
                </a:solidFill>
                <a:latin typeface="+mn-lt"/>
              </a:rPr>
              <a:t>of</a:t>
            </a:r>
            <a:endParaRPr lang="es-ES" sz="1200" b="1" i="1" dirty="0">
              <a:solidFill>
                <a:schemeClr val="bg1"/>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solidFill>
              </a:rPr>
              <a:t>31</a:t>
            </a:r>
            <a:endParaRPr lang="en-US" altLang="es-HN" sz="1200" b="1" dirty="0">
              <a:solidFill>
                <a:schemeClr val="bg1"/>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34147" name="Rectangle 3"/>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49" name="Rectangle 5"/>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51" name="Rectangle 7"/>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53" name="Rectangle 9"/>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42338"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82276"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86372"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87396"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91490" name="Rectangle 2"/>
          <p:cNvSpPr>
            <a:spLocks noChangeArrowheads="1"/>
          </p:cNvSpPr>
          <p:nvPr/>
        </p:nvSpPr>
        <p:spPr bwMode="auto">
          <a:xfrm>
            <a:off x="554636" y="1542951"/>
            <a:ext cx="4719562" cy="369332"/>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266700" algn="l" defTabSz="914400" rtl="0" eaLnBrk="1" fontAlgn="base" latinLnBrk="0" hangingPunct="1">
              <a:lnSpc>
                <a:spcPct val="100000"/>
              </a:lnSpc>
              <a:spcBef>
                <a:spcPct val="0"/>
              </a:spcBef>
              <a:spcAft>
                <a:spcPct val="0"/>
              </a:spcAft>
              <a:buClrTx/>
              <a:buSzTx/>
              <a:buFontTx/>
              <a:buNone/>
              <a:tabLst>
                <a:tab pos="457200" algn="r"/>
                <a:tab pos="2628900" algn="ctr"/>
                <a:tab pos="5292725" algn="r"/>
              </a:tabLst>
            </a:pPr>
            <a:r>
              <a:rPr kumimoji="0" lang="zh-CN" b="0" i="0" u="none" strike="noStrike" cap="none" normalizeH="0" baseline="0" dirty="0" smtClean="0">
                <a:ln>
                  <a:noFill/>
                </a:ln>
                <a:solidFill>
                  <a:schemeClr val="tx1">
                    <a:lumMod val="75000"/>
                    <a:lumOff val="25000"/>
                  </a:schemeClr>
                </a:solidFill>
                <a:effectLst/>
                <a:latin typeface="+mn-ea"/>
                <a:cs typeface="Times New Roman" panose="02020603050405020304" pitchFamily="18" charset="0"/>
              </a:rPr>
              <a:t>一般</a:t>
            </a:r>
            <a:r>
              <a:rPr kumimoji="0" lang="en-US" altLang="zh-CN" b="0" i="0" u="none" strike="noStrike" cap="none" normalizeH="0" baseline="0" dirty="0" smtClean="0">
                <a:ln>
                  <a:noFill/>
                </a:ln>
                <a:solidFill>
                  <a:schemeClr val="tx1">
                    <a:lumMod val="75000"/>
                    <a:lumOff val="25000"/>
                  </a:schemeClr>
                </a:solidFill>
                <a:effectLst/>
                <a:latin typeface="+mn-ea"/>
                <a:cs typeface="Times New Roman" panose="02020603050405020304" pitchFamily="18" charset="0"/>
              </a:rPr>
              <a:t>MAS</a:t>
            </a:r>
            <a:r>
              <a:rPr kumimoji="0" lang="zh-CN" altLang="en-US" b="0" i="0" u="none" strike="noStrike" cap="none" normalizeH="0" baseline="0" dirty="0" smtClean="0">
                <a:ln>
                  <a:noFill/>
                </a:ln>
                <a:solidFill>
                  <a:schemeClr val="tx1">
                    <a:lumMod val="75000"/>
                    <a:lumOff val="25000"/>
                  </a:schemeClr>
                </a:solidFill>
                <a:effectLst/>
                <a:latin typeface="+mn-ea"/>
                <a:cs typeface="Times New Roman" panose="02020603050405020304" pitchFamily="18" charset="0"/>
              </a:rPr>
              <a:t>的建模任务需要解决下列问题：</a:t>
            </a:r>
            <a:endParaRPr kumimoji="0" lang="zh-CN" altLang="en-US" b="0" i="0" u="none" strike="noStrike" cap="none" normalizeH="0" baseline="0" dirty="0" smtClean="0">
              <a:ln>
                <a:noFill/>
              </a:ln>
              <a:solidFill>
                <a:schemeClr val="tx1">
                  <a:lumMod val="75000"/>
                  <a:lumOff val="25000"/>
                </a:schemeClr>
              </a:solidFill>
              <a:effectLst/>
              <a:latin typeface="+mn-ea"/>
              <a:cs typeface="Times New Roman" panose="02020603050405020304" pitchFamily="18" charset="0"/>
            </a:endParaRPr>
          </a:p>
        </p:txBody>
      </p:sp>
      <p:sp>
        <p:nvSpPr>
          <p:cNvPr id="34" name="矩形 33"/>
          <p:cNvSpPr/>
          <p:nvPr/>
        </p:nvSpPr>
        <p:spPr>
          <a:xfrm>
            <a:off x="1195426" y="2225003"/>
            <a:ext cx="6764351" cy="3000821"/>
          </a:xfrm>
          <a:prstGeom prst="rect">
            <a:avLst/>
          </a:prstGeom>
        </p:spPr>
        <p:txBody>
          <a:bodyPr wrap="square">
            <a:spAutoFit/>
          </a:bodyPr>
          <a:lstStyle/>
          <a:p>
            <a:pPr>
              <a:lnSpc>
                <a:spcPct val="150000"/>
              </a:lnSpc>
            </a:pPr>
            <a:r>
              <a:rPr lang="zh-CN" altLang="zh-CN" dirty="0" smtClean="0">
                <a:solidFill>
                  <a:schemeClr val="tx1">
                    <a:lumMod val="75000"/>
                    <a:lumOff val="25000"/>
                  </a:schemeClr>
                </a:solidFill>
              </a:rPr>
              <a:t>首先，需求获取与需求表达。</a:t>
            </a:r>
            <a:endParaRPr lang="en-US" altLang="zh-CN" dirty="0" smtClean="0">
              <a:solidFill>
                <a:schemeClr val="tx1">
                  <a:lumMod val="75000"/>
                  <a:lumOff val="25000"/>
                </a:schemeClr>
              </a:solidFill>
            </a:endParaRPr>
          </a:p>
          <a:p>
            <a:pPr>
              <a:lnSpc>
                <a:spcPct val="150000"/>
              </a:lnSpc>
            </a:pPr>
            <a:r>
              <a:rPr lang="zh-CN" altLang="zh-CN" dirty="0" smtClean="0">
                <a:solidFill>
                  <a:schemeClr val="tx1">
                    <a:lumMod val="75000"/>
                    <a:lumOff val="25000"/>
                  </a:schemeClr>
                </a:solidFill>
              </a:rPr>
              <a:t>第二，确定系统中的</a:t>
            </a:r>
            <a:r>
              <a:rPr lang="en-US" altLang="zh-CN" dirty="0" smtClean="0">
                <a:solidFill>
                  <a:schemeClr val="tx1">
                    <a:lumMod val="75000"/>
                    <a:lumOff val="25000"/>
                  </a:schemeClr>
                </a:solidFill>
              </a:rPr>
              <a:t>Agent</a:t>
            </a:r>
            <a:r>
              <a:rPr lang="zh-CN" altLang="zh-CN" dirty="0" smtClean="0">
                <a:solidFill>
                  <a:schemeClr val="tx1">
                    <a:lumMod val="75000"/>
                    <a:lumOff val="25000"/>
                  </a:schemeClr>
                </a:solidFill>
              </a:rPr>
              <a:t>。对给定的目标系统，要从系统功能实体入手，围绕系统目标对系统进行抽象。</a:t>
            </a:r>
            <a:endParaRPr lang="en-US" altLang="zh-CN" dirty="0" smtClean="0">
              <a:solidFill>
                <a:schemeClr val="tx1">
                  <a:lumMod val="75000"/>
                  <a:lumOff val="25000"/>
                </a:schemeClr>
              </a:solidFill>
            </a:endParaRPr>
          </a:p>
          <a:p>
            <a:pPr>
              <a:lnSpc>
                <a:spcPct val="150000"/>
              </a:lnSpc>
            </a:pPr>
            <a:r>
              <a:rPr lang="zh-CN" altLang="zh-CN" dirty="0" smtClean="0">
                <a:solidFill>
                  <a:schemeClr val="tx1">
                    <a:lumMod val="75000"/>
                    <a:lumOff val="25000"/>
                  </a:schemeClr>
                </a:solidFill>
              </a:rPr>
              <a:t>第三，确定每个</a:t>
            </a:r>
            <a:r>
              <a:rPr lang="en-US" altLang="zh-CN" dirty="0" smtClean="0">
                <a:solidFill>
                  <a:schemeClr val="tx1">
                    <a:lumMod val="75000"/>
                    <a:lumOff val="25000"/>
                  </a:schemeClr>
                </a:solidFill>
              </a:rPr>
              <a:t>Agent</a:t>
            </a:r>
            <a:r>
              <a:rPr lang="zh-CN" altLang="zh-CN" dirty="0" smtClean="0">
                <a:solidFill>
                  <a:schemeClr val="tx1">
                    <a:lumMod val="75000"/>
                    <a:lumOff val="25000"/>
                  </a:schemeClr>
                </a:solidFill>
              </a:rPr>
              <a:t>的具体功能。</a:t>
            </a:r>
            <a:endParaRPr lang="en-US" altLang="zh-CN" dirty="0" smtClean="0">
              <a:solidFill>
                <a:schemeClr val="tx1">
                  <a:lumMod val="75000"/>
                  <a:lumOff val="25000"/>
                </a:schemeClr>
              </a:solidFill>
            </a:endParaRPr>
          </a:p>
          <a:p>
            <a:pPr>
              <a:lnSpc>
                <a:spcPct val="150000"/>
              </a:lnSpc>
            </a:pPr>
            <a:r>
              <a:rPr lang="zh-CN" altLang="zh-CN" dirty="0" smtClean="0">
                <a:solidFill>
                  <a:schemeClr val="tx1">
                    <a:lumMod val="75000"/>
                    <a:lumOff val="25000"/>
                  </a:schemeClr>
                </a:solidFill>
              </a:rPr>
              <a:t>第四，确定环境，包括物理环境和通信环境。</a:t>
            </a:r>
            <a:endParaRPr lang="en-US" altLang="zh-CN" dirty="0" smtClean="0">
              <a:solidFill>
                <a:schemeClr val="tx1">
                  <a:lumMod val="75000"/>
                  <a:lumOff val="25000"/>
                </a:schemeClr>
              </a:solidFill>
            </a:endParaRPr>
          </a:p>
          <a:p>
            <a:pPr>
              <a:lnSpc>
                <a:spcPct val="150000"/>
              </a:lnSpc>
            </a:pPr>
            <a:r>
              <a:rPr lang="zh-CN" altLang="zh-CN" dirty="0" smtClean="0">
                <a:solidFill>
                  <a:schemeClr val="tx1">
                    <a:lumMod val="75000"/>
                    <a:lumOff val="25000"/>
                  </a:schemeClr>
                </a:solidFill>
              </a:rPr>
              <a:t>第五，确定</a:t>
            </a:r>
            <a:r>
              <a:rPr lang="en-US" altLang="zh-CN" dirty="0" smtClean="0">
                <a:solidFill>
                  <a:schemeClr val="tx1">
                    <a:lumMod val="75000"/>
                    <a:lumOff val="25000"/>
                  </a:schemeClr>
                </a:solidFill>
              </a:rPr>
              <a:t>Agent</a:t>
            </a:r>
            <a:r>
              <a:rPr lang="zh-CN" altLang="zh-CN" dirty="0" smtClean="0">
                <a:solidFill>
                  <a:schemeClr val="tx1">
                    <a:lumMod val="75000"/>
                    <a:lumOff val="25000"/>
                  </a:schemeClr>
                </a:solidFill>
              </a:rPr>
              <a:t>之间交互机制以及和其它实体（如对象和人）交互机制。</a:t>
            </a:r>
            <a:endParaRPr lang="zh-CN" altLang="zh-CN" dirty="0" smtClean="0">
              <a:solidFill>
                <a:schemeClr val="tx1">
                  <a:lumMod val="75000"/>
                  <a:lumOff val="25000"/>
                </a:schemeClr>
              </a:solidFill>
            </a:endParaRPr>
          </a:p>
        </p:txBody>
      </p:sp>
      <p:sp>
        <p:nvSpPr>
          <p:cNvPr id="11" name="矩形 10"/>
          <p:cNvSpPr/>
          <p:nvPr/>
        </p:nvSpPr>
        <p:spPr>
          <a:xfrm>
            <a:off x="452232" y="889323"/>
            <a:ext cx="2011680" cy="337185"/>
          </a:xfrm>
          <a:prstGeom prst="rect">
            <a:avLst/>
          </a:prstGeom>
        </p:spPr>
        <p:txBody>
          <a:bodyPr wrap="none">
            <a:spAutoFit/>
          </a:bodyPr>
          <a:p>
            <a:pPr algn="l"/>
            <a:r>
              <a:rPr lang="en-US" altLang="zh-CN" sz="1600" b="1" dirty="0" smtClean="0">
                <a:solidFill>
                  <a:srgbClr val="3D89BC"/>
                </a:solidFill>
              </a:rPr>
              <a:t>1</a:t>
            </a:r>
            <a:r>
              <a:rPr lang="zh-CN" altLang="zh-CN" sz="1600" b="1" dirty="0" smtClean="0">
                <a:solidFill>
                  <a:srgbClr val="3D89BC"/>
                </a:solidFill>
              </a:rPr>
              <a:t>．MAS的建模思想</a:t>
            </a:r>
            <a:endParaRPr lang="zh-CN" altLang="zh-CN" sz="1600" b="1" dirty="0" smtClean="0">
              <a:solidFill>
                <a:srgbClr val="3D89BC"/>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690044" y="1169836"/>
              <a:ext cx="1763898" cy="521970"/>
            </a:xfrm>
            <a:prstGeom prst="rect">
              <a:avLst/>
            </a:prstGeom>
            <a:noFill/>
          </p:spPr>
          <p:txBody>
            <a:bodyPr wrap="none" rtlCol="0">
              <a:spAutoFit/>
            </a:bodyPr>
            <a:lstStyle/>
            <a:p>
              <a:pPr algn="ctr"/>
              <a:r>
                <a:rPr lang="zh-CN" altLang="en-US" sz="2800" dirty="0">
                  <a:solidFill>
                    <a:schemeClr val="accent4"/>
                  </a:solidFill>
                </a:rPr>
                <a:t>第九</a:t>
              </a:r>
              <a:r>
                <a:rPr lang="zh-CN" altLang="en-US" sz="2800" dirty="0" smtClean="0">
                  <a:solidFill>
                    <a:schemeClr val="accent4"/>
                  </a:solidFill>
                </a:rPr>
                <a:t>章　多Agent系统</a:t>
              </a:r>
              <a:endParaRPr lang="zh-CN" altLang="en-US" sz="2800" dirty="0" smtClean="0">
                <a:solidFill>
                  <a:schemeClr val="accent4"/>
                </a:solidFill>
              </a:endParaRPr>
            </a:p>
          </p:txBody>
        </p:sp>
      </p:grpSp>
      <p:grpSp>
        <p:nvGrpSpPr>
          <p:cNvPr id="67" name="组合 66"/>
          <p:cNvGrpSpPr/>
          <p:nvPr/>
        </p:nvGrpSpPr>
        <p:grpSpPr>
          <a:xfrm>
            <a:off x="1754534" y="2048547"/>
            <a:ext cx="5693399" cy="42480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矩形 47"/>
            <p:cNvSpPr/>
            <p:nvPr/>
          </p:nvSpPr>
          <p:spPr>
            <a:xfrm>
              <a:off x="1883286" y="2462595"/>
              <a:ext cx="3359785" cy="414020"/>
            </a:xfrm>
            <a:prstGeom prst="rect">
              <a:avLst/>
            </a:prstGeom>
          </p:spPr>
          <p:txBody>
            <a:bodyPr wrap="none">
              <a:spAutoFit/>
            </a:bodyPr>
            <a:lstStyle/>
            <a:p>
              <a:pPr algn="l"/>
              <a:r>
                <a:rPr lang="en-US" altLang="zh-CN" sz="2100" spc="225" dirty="0" smtClean="0">
                  <a:solidFill>
                    <a:schemeClr val="bg1"/>
                  </a:solidFill>
                  <a:latin typeface="微软雅黑" panose="020B0503020204020204" pitchFamily="34" charset="-122"/>
                  <a:ea typeface="微软雅黑" panose="020B0503020204020204" pitchFamily="34" charset="-122"/>
                </a:rPr>
                <a:t>9.1   </a:t>
              </a:r>
              <a:r>
                <a:rPr lang="zh-CN" altLang="zh-CN" sz="2100" spc="225" dirty="0" smtClean="0">
                  <a:solidFill>
                    <a:schemeClr val="bg1"/>
                  </a:solidFill>
                  <a:latin typeface="微软雅黑" panose="020B0503020204020204" pitchFamily="34" charset="-122"/>
                  <a:ea typeface="微软雅黑" panose="020B0503020204020204" pitchFamily="34" charset="-122"/>
                </a:rPr>
                <a:t>多Agent系统概述</a:t>
              </a:r>
              <a:endParaRPr lang="zh-CN" altLang="zh-CN" sz="2100" spc="225" dirty="0" smtClean="0">
                <a:solidFill>
                  <a:schemeClr val="bg1"/>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754534" y="2753555"/>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81814" y="2945869"/>
              <a:ext cx="3628390" cy="414020"/>
            </a:xfrm>
            <a:prstGeom prst="rect">
              <a:avLst/>
            </a:prstGeom>
          </p:spPr>
          <p:txBody>
            <a:bodyPr wrap="none">
              <a:spAutoFit/>
            </a:bodyPr>
            <a:lstStyle/>
            <a:p>
              <a:pPr algn="l"/>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9.2</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多Agent协调与协作</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54534" y="3469343"/>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矩形 51"/>
            <p:cNvSpPr/>
            <p:nvPr/>
          </p:nvSpPr>
          <p:spPr>
            <a:xfrm>
              <a:off x="1881814" y="3411473"/>
              <a:ext cx="2121535" cy="414020"/>
            </a:xfrm>
            <a:prstGeom prst="rect">
              <a:avLst/>
            </a:prstGeom>
          </p:spPr>
          <p:txBody>
            <a:bodyPr wrap="none">
              <a:spAutoFit/>
            </a:bodyPr>
            <a:lstStyle/>
            <a:p>
              <a:pPr algn="l"/>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9.3</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构建模型</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1754534" y="4185131"/>
            <a:ext cx="5693399" cy="435581"/>
            <a:chOff x="1807265" y="3866296"/>
            <a:chExt cx="5693399" cy="435581"/>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4" name="矩形 53"/>
            <p:cNvSpPr/>
            <p:nvPr/>
          </p:nvSpPr>
          <p:spPr>
            <a:xfrm>
              <a:off x="1881814" y="3877077"/>
              <a:ext cx="3333115" cy="424800"/>
            </a:xfrm>
            <a:prstGeom prst="rect">
              <a:avLst/>
            </a:prstGeom>
          </p:spPr>
          <p:txBody>
            <a:bodyPr wrap="none">
              <a:spAutoFit/>
            </a:bodyPr>
            <a:lstStyle/>
            <a:p>
              <a:pPr algn="l"/>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9.4</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多Agent系统仿真</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矩形 32"/>
          <p:cNvSpPr/>
          <p:nvPr/>
        </p:nvSpPr>
        <p:spPr>
          <a:xfrm>
            <a:off x="7929" y="38314"/>
            <a:ext cx="2240280" cy="299085"/>
          </a:xfrm>
          <a:prstGeom prst="rect">
            <a:avLst/>
          </a:prstGeom>
        </p:spPr>
        <p:txBody>
          <a:bodyPr wrap="none">
            <a:spAutoFit/>
          </a:bodyPr>
          <a:lstStyle/>
          <a:p>
            <a:r>
              <a:rPr lang="zh-CN" altLang="en-US" sz="1350" dirty="0">
                <a:solidFill>
                  <a:schemeClr val="bg1"/>
                </a:solidFill>
              </a:rPr>
              <a:t>高级人工智能人才培养丛书</a:t>
            </a:r>
            <a:endParaRPr lang="zh-CN" altLang="en-US" sz="1350" dirty="0">
              <a:solidFill>
                <a:schemeClr val="bg1"/>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37"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9"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sz="1200" b="1" dirty="0" smtClean="0">
                <a:solidFill>
                  <a:schemeClr val="bg1">
                    <a:lumMod val="50000"/>
                  </a:schemeClr>
                </a:solidFill>
              </a:rPr>
              <a:t>31</a:t>
            </a:r>
            <a:endParaRPr lang="en-US" sz="1200" b="1" dirty="0">
              <a:solidFill>
                <a:schemeClr val="bg1">
                  <a:lumMod val="50000"/>
                </a:schemeClr>
              </a:solidFill>
              <a:latin typeface="+mn-lt"/>
            </a:endParaRPr>
          </a:p>
        </p:txBody>
      </p:sp>
      <p:pic>
        <p:nvPicPr>
          <p:cNvPr id="40"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43" name="圆角矩形 42"/>
          <p:cNvSpPr/>
          <p:nvPr/>
        </p:nvSpPr>
        <p:spPr>
          <a:xfrm>
            <a:off x="1765366" y="4900918"/>
            <a:ext cx="5693399" cy="4248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100" dirty="0" smtClean="0">
                <a:solidFill>
                  <a:schemeClr val="tx1">
                    <a:lumMod val="75000"/>
                    <a:lumOff val="25000"/>
                  </a:schemeClr>
                </a:solidFill>
              </a:rPr>
              <a:t>习题</a:t>
            </a:r>
            <a:endParaRPr lang="zh-CN" altLang="en-US" sz="2100" dirty="0">
              <a:solidFill>
                <a:schemeClr val="tx1">
                  <a:lumMod val="75000"/>
                  <a:lumOff val="25000"/>
                </a:schemeClr>
              </a:solidFill>
            </a:endParaRPr>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933575" cy="414020"/>
          </a:xfrm>
          <a:prstGeom prst="rect">
            <a:avLst/>
          </a:prstGeom>
          <a:noFill/>
        </p:spPr>
        <p:txBody>
          <a:bodyPr wrap="none" rtlCol="0">
            <a:spAutoFit/>
          </a:bodyPr>
          <a:lstStyle/>
          <a:p>
            <a:r>
              <a:rPr lang="en-US" altLang="zh-CN" sz="2100" spc="225" dirty="0" smtClean="0">
                <a:solidFill>
                  <a:prstClr val="white"/>
                </a:solidFill>
              </a:rPr>
              <a:t>9.3 </a:t>
            </a:r>
            <a:r>
              <a:rPr lang="zh-CN" altLang="en-US" sz="2100" spc="225" dirty="0" smtClean="0">
                <a:solidFill>
                  <a:prstClr val="white"/>
                </a:solidFill>
              </a:rPr>
              <a:t>构建模型</a:t>
            </a:r>
            <a:endParaRPr lang="zh-CN" altLang="en-US" sz="2100"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448" cy="300082"/>
          </a:xfrm>
          <a:prstGeom prst="rect">
            <a:avLst/>
          </a:prstGeom>
          <a:noFill/>
        </p:spPr>
        <p:txBody>
          <a:bodyPr wrap="none" rtlCol="0">
            <a:spAutoFit/>
          </a:bodyPr>
          <a:lstStyle/>
          <a:p>
            <a:r>
              <a:rPr lang="zh-CN" altLang="en-US" sz="1350" dirty="0" smtClean="0">
                <a:solidFill>
                  <a:prstClr val="white"/>
                </a:solidFill>
              </a:rPr>
              <a:t>第九章 多</a:t>
            </a:r>
            <a:r>
              <a:rPr lang="en-US" altLang="zh-CN" sz="1350" dirty="0" smtClean="0">
                <a:solidFill>
                  <a:prstClr val="white"/>
                </a:solidFill>
              </a:rPr>
              <a:t>Agent</a:t>
            </a:r>
            <a:r>
              <a:rPr lang="zh-CN" altLang="en-US" sz="1350" dirty="0" smtClean="0">
                <a:solidFill>
                  <a:prstClr val="white"/>
                </a:solidFill>
              </a:rPr>
              <a:t>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45607" cy="276999"/>
          </a:xfrm>
          <a:prstGeom prst="rect">
            <a:avLst/>
          </a:prstGeom>
          <a:noFill/>
        </p:spPr>
        <p:txBody>
          <a:bodyPr wrap="none">
            <a:spAutoFit/>
          </a:bodyPr>
          <a:lstStyle/>
          <a:p>
            <a:pPr fontAlgn="auto">
              <a:spcBef>
                <a:spcPts val="0"/>
              </a:spcBef>
              <a:spcAft>
                <a:spcPts val="0"/>
              </a:spcAft>
              <a:defRPr/>
            </a:pPr>
            <a:r>
              <a:rPr lang="es-HN" sz="1200" b="1" i="1" dirty="0">
                <a:solidFill>
                  <a:schemeClr val="bg1"/>
                </a:solidFill>
                <a:latin typeface="+mn-lt"/>
              </a:rPr>
              <a:t>of</a:t>
            </a:r>
            <a:endParaRPr lang="es-ES" sz="1200" b="1" i="1" dirty="0">
              <a:solidFill>
                <a:schemeClr val="bg1"/>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solidFill>
              </a:rPr>
              <a:t>31</a:t>
            </a:r>
            <a:endParaRPr lang="en-US" altLang="es-HN" sz="1200" b="1" dirty="0">
              <a:solidFill>
                <a:schemeClr val="bg1"/>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34147" name="Rectangle 3"/>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49" name="Rectangle 5"/>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51" name="Rectangle 7"/>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53" name="Rectangle 9"/>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42338"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82276"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86372"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87396"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35" name="矩形 34"/>
          <p:cNvSpPr/>
          <p:nvPr/>
        </p:nvSpPr>
        <p:spPr>
          <a:xfrm>
            <a:off x="1009169" y="1406345"/>
            <a:ext cx="7126722" cy="89476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dirty="0" smtClean="0"/>
              <a:t>Agent</a:t>
            </a:r>
            <a:r>
              <a:rPr lang="zh-CN" altLang="zh-CN" dirty="0" smtClean="0"/>
              <a:t>模型涉及领域模型——真实</a:t>
            </a:r>
            <a:r>
              <a:rPr lang="en-US" altLang="zh-CN" dirty="0" smtClean="0"/>
              <a:t>Agent</a:t>
            </a:r>
            <a:r>
              <a:rPr lang="zh-CN" altLang="zh-CN" dirty="0" smtClean="0"/>
              <a:t>模型、设计模型——概念</a:t>
            </a:r>
            <a:r>
              <a:rPr lang="en-US" altLang="zh-CN" dirty="0" smtClean="0"/>
              <a:t>Agent</a:t>
            </a:r>
            <a:r>
              <a:rPr lang="zh-CN" altLang="zh-CN" dirty="0" smtClean="0"/>
              <a:t>模型和可操作模型——计算</a:t>
            </a:r>
            <a:r>
              <a:rPr lang="en-US" altLang="zh-CN" dirty="0" smtClean="0"/>
              <a:t>Agent</a:t>
            </a:r>
            <a:r>
              <a:rPr lang="zh-CN" altLang="zh-CN" dirty="0" smtClean="0"/>
              <a:t>模型三个</a:t>
            </a:r>
            <a:r>
              <a:rPr lang="zh-CN" altLang="zh-CN" dirty="0" smtClean="0"/>
              <a:t>方面。</a:t>
            </a:r>
            <a:endParaRPr lang="zh-CN" altLang="en-US" dirty="0"/>
          </a:p>
        </p:txBody>
      </p:sp>
      <p:sp>
        <p:nvSpPr>
          <p:cNvPr id="193539" name="Rectangle 3"/>
          <p:cNvSpPr>
            <a:spLocks noChangeArrowheads="1"/>
          </p:cNvSpPr>
          <p:nvPr/>
        </p:nvSpPr>
        <p:spPr bwMode="auto">
          <a:xfrm>
            <a:off x="1009015" y="2552700"/>
            <a:ext cx="7125970" cy="1753235"/>
          </a:xfrm>
          <a:prstGeom prst="rect">
            <a:avLst/>
          </a:prstGeom>
          <a:noFill/>
          <a:ln w="9525">
            <a:noFill/>
            <a:miter lim="800000"/>
          </a:ln>
          <a:effectLst/>
        </p:spPr>
        <p:txBody>
          <a:bodyPr vert="horz" wrap="square" lIns="91440" tIns="45720" rIns="91440" bIns="45720" numCol="1" anchor="ctr" anchorCtr="0" compatLnSpc="1">
            <a:spAutoFit/>
          </a:bodyPr>
          <a:lstStyle/>
          <a:p>
            <a:pPr marR="0" lvl="0" algn="l" defTabSz="914400" rtl="0" eaLnBrk="1" fontAlgn="base" latinLnBrk="0" hangingPunct="1">
              <a:lnSpc>
                <a:spcPct val="100000"/>
              </a:lnSpc>
              <a:spcBef>
                <a:spcPct val="0"/>
              </a:spcBef>
              <a:spcAft>
                <a:spcPct val="0"/>
              </a:spcAft>
              <a:buClrTx/>
              <a:buSzTx/>
              <a:buFontTx/>
              <a:buNone/>
              <a:tabLst>
                <a:tab pos="2628900" algn="ctr"/>
                <a:tab pos="5292725" algn="r"/>
              </a:tabLst>
            </a:pPr>
            <a:r>
              <a:rPr kumimoji="0" lang="zh-CN" b="0" i="0" u="none" strike="noStrike" cap="none" normalizeH="0" baseline="0" dirty="0" smtClean="0">
                <a:ln>
                  <a:noFill/>
                </a:ln>
                <a:solidFill>
                  <a:schemeClr val="tx1">
                    <a:lumMod val="75000"/>
                    <a:lumOff val="25000"/>
                  </a:schemeClr>
                </a:solidFill>
                <a:effectLst/>
                <a:latin typeface="+mn-ea"/>
                <a:cs typeface="Times New Roman" panose="02020603050405020304" pitchFamily="18" charset="0"/>
              </a:rPr>
              <a:t>领域专家通过对目标系统的微观行为进行观察、抽象和分析，建立目标系统组成个体的</a:t>
            </a:r>
            <a:r>
              <a:rPr kumimoji="0" lang="en-US" altLang="zh-CN" b="0" i="0" u="none" strike="noStrike" cap="none" normalizeH="0" baseline="0" dirty="0" smtClean="0">
                <a:ln>
                  <a:noFill/>
                </a:ln>
                <a:solidFill>
                  <a:schemeClr val="tx1">
                    <a:lumMod val="75000"/>
                    <a:lumOff val="25000"/>
                  </a:schemeClr>
                </a:solidFill>
                <a:effectLst/>
                <a:latin typeface="+mn-ea"/>
                <a:cs typeface="Times New Roman" panose="02020603050405020304" pitchFamily="18" charset="0"/>
              </a:rPr>
              <a:t>Agent</a:t>
            </a:r>
            <a:r>
              <a:rPr kumimoji="0" lang="zh-CN" altLang="en-US" b="0" i="0" u="none" strike="noStrike" cap="none" normalizeH="0" baseline="0" dirty="0" smtClean="0">
                <a:ln>
                  <a:noFill/>
                </a:ln>
                <a:solidFill>
                  <a:schemeClr val="tx1">
                    <a:lumMod val="75000"/>
                    <a:lumOff val="25000"/>
                  </a:schemeClr>
                </a:solidFill>
                <a:effectLst/>
                <a:latin typeface="+mn-ea"/>
                <a:cs typeface="Times New Roman" panose="02020603050405020304" pitchFamily="18" charset="0"/>
              </a:rPr>
              <a:t>模型，即领域模型。通过描述</a:t>
            </a:r>
            <a:r>
              <a:rPr kumimoji="0" lang="en-US" altLang="zh-CN" b="0" i="0" u="none" strike="noStrike" cap="none" normalizeH="0" baseline="0" dirty="0" smtClean="0">
                <a:ln>
                  <a:noFill/>
                </a:ln>
                <a:solidFill>
                  <a:schemeClr val="tx1">
                    <a:lumMod val="75000"/>
                    <a:lumOff val="25000"/>
                  </a:schemeClr>
                </a:solidFill>
                <a:effectLst/>
                <a:latin typeface="+mn-ea"/>
                <a:cs typeface="Times New Roman" panose="02020603050405020304" pitchFamily="18" charset="0"/>
              </a:rPr>
              <a:t>Agent</a:t>
            </a:r>
            <a:r>
              <a:rPr kumimoji="0" lang="zh-CN" altLang="en-US" b="0" i="0" u="none" strike="noStrike" cap="none" normalizeH="0" baseline="0" dirty="0" smtClean="0">
                <a:ln>
                  <a:noFill/>
                </a:ln>
                <a:solidFill>
                  <a:schemeClr val="tx1">
                    <a:lumMod val="75000"/>
                    <a:lumOff val="25000"/>
                  </a:schemeClr>
                </a:solidFill>
                <a:effectLst/>
                <a:latin typeface="+mn-ea"/>
                <a:cs typeface="Times New Roman" panose="02020603050405020304" pitchFamily="18" charset="0"/>
              </a:rPr>
              <a:t>的行为、规则、状态以及</a:t>
            </a:r>
            <a:r>
              <a:rPr kumimoji="0" lang="en-US" altLang="zh-CN" b="0" i="0" u="none" strike="noStrike" cap="none" normalizeH="0" baseline="0" dirty="0" smtClean="0">
                <a:ln>
                  <a:noFill/>
                </a:ln>
                <a:solidFill>
                  <a:schemeClr val="tx1">
                    <a:lumMod val="75000"/>
                    <a:lumOff val="25000"/>
                  </a:schemeClr>
                </a:solidFill>
                <a:effectLst/>
                <a:latin typeface="+mn-ea"/>
                <a:cs typeface="Times New Roman" panose="02020603050405020304" pitchFamily="18" charset="0"/>
              </a:rPr>
              <a:t>Agent</a:t>
            </a:r>
            <a:r>
              <a:rPr kumimoji="0" lang="zh-CN" altLang="en-US" b="0" i="0" u="none" strike="noStrike" cap="none" normalizeH="0" baseline="0" dirty="0" smtClean="0">
                <a:ln>
                  <a:noFill/>
                </a:ln>
                <a:solidFill>
                  <a:schemeClr val="tx1">
                    <a:lumMod val="75000"/>
                    <a:lumOff val="25000"/>
                  </a:schemeClr>
                </a:solidFill>
                <a:effectLst/>
                <a:latin typeface="+mn-ea"/>
                <a:cs typeface="Times New Roman" panose="02020603050405020304" pitchFamily="18" charset="0"/>
              </a:rPr>
              <a:t>与环境和其他</a:t>
            </a:r>
            <a:r>
              <a:rPr kumimoji="0" lang="en-US" altLang="zh-CN" b="0" i="0" u="none" strike="noStrike" cap="none" normalizeH="0" baseline="0" dirty="0" smtClean="0">
                <a:ln>
                  <a:noFill/>
                </a:ln>
                <a:solidFill>
                  <a:schemeClr val="tx1">
                    <a:lumMod val="75000"/>
                    <a:lumOff val="25000"/>
                  </a:schemeClr>
                </a:solidFill>
                <a:effectLst/>
                <a:latin typeface="+mn-ea"/>
                <a:cs typeface="Times New Roman" panose="02020603050405020304" pitchFamily="18" charset="0"/>
              </a:rPr>
              <a:t>Agent</a:t>
            </a:r>
            <a:r>
              <a:rPr kumimoji="0" lang="zh-CN" altLang="en-US" b="0" i="0" u="none" strike="noStrike" cap="none" normalizeH="0" baseline="0" dirty="0" smtClean="0">
                <a:ln>
                  <a:noFill/>
                </a:ln>
                <a:solidFill>
                  <a:schemeClr val="tx1">
                    <a:lumMod val="75000"/>
                    <a:lumOff val="25000"/>
                  </a:schemeClr>
                </a:solidFill>
                <a:effectLst/>
                <a:latin typeface="+mn-ea"/>
                <a:cs typeface="Times New Roman" panose="02020603050405020304" pitchFamily="18" charset="0"/>
              </a:rPr>
              <a:t>之间的交互关系，达到对整个系统进行描述的目的。领域专家一般采用自然语言或某种领域相关语言等非形式化的语言，使用诸如公式、规则、直观的推断以及过程来描述真实</a:t>
            </a:r>
            <a:r>
              <a:rPr kumimoji="0" lang="en-US" altLang="zh-CN" b="0" i="0" u="none" strike="noStrike" cap="none" normalizeH="0" baseline="0" dirty="0" smtClean="0">
                <a:ln>
                  <a:noFill/>
                </a:ln>
                <a:solidFill>
                  <a:schemeClr val="tx1">
                    <a:lumMod val="75000"/>
                    <a:lumOff val="25000"/>
                  </a:schemeClr>
                </a:solidFill>
                <a:effectLst/>
                <a:latin typeface="+mn-ea"/>
                <a:cs typeface="Times New Roman" panose="02020603050405020304" pitchFamily="18" charset="0"/>
              </a:rPr>
              <a:t>Agent</a:t>
            </a:r>
            <a:r>
              <a:rPr kumimoji="0" lang="zh-CN" altLang="en-US" b="0" i="0" u="none" strike="noStrike" cap="none" normalizeH="0" baseline="0" dirty="0" smtClean="0">
                <a:ln>
                  <a:noFill/>
                </a:ln>
                <a:solidFill>
                  <a:schemeClr val="tx1">
                    <a:lumMod val="75000"/>
                    <a:lumOff val="25000"/>
                  </a:schemeClr>
                </a:solidFill>
                <a:effectLst/>
                <a:latin typeface="+mn-ea"/>
                <a:cs typeface="Times New Roman" panose="02020603050405020304" pitchFamily="18" charset="0"/>
              </a:rPr>
              <a:t>模型。</a:t>
            </a:r>
            <a:endParaRPr kumimoji="0" lang="zh-CN" altLang="en-US" b="0" i="0" u="none" strike="noStrike" cap="none" normalizeH="0" baseline="0" dirty="0" smtClean="0">
              <a:ln>
                <a:noFill/>
              </a:ln>
              <a:solidFill>
                <a:schemeClr val="tx1">
                  <a:lumMod val="75000"/>
                  <a:lumOff val="25000"/>
                </a:schemeClr>
              </a:solidFill>
              <a:effectLst/>
              <a:latin typeface="+mn-ea"/>
              <a:cs typeface="Times New Roman" panose="02020603050405020304" pitchFamily="18" charset="0"/>
            </a:endParaRPr>
          </a:p>
        </p:txBody>
      </p:sp>
      <p:sp>
        <p:nvSpPr>
          <p:cNvPr id="11" name="矩形 10"/>
          <p:cNvSpPr/>
          <p:nvPr/>
        </p:nvSpPr>
        <p:spPr>
          <a:xfrm>
            <a:off x="452232" y="889323"/>
            <a:ext cx="2149475" cy="337185"/>
          </a:xfrm>
          <a:prstGeom prst="rect">
            <a:avLst/>
          </a:prstGeom>
        </p:spPr>
        <p:txBody>
          <a:bodyPr wrap="none">
            <a:spAutoFit/>
          </a:bodyPr>
          <a:p>
            <a:pPr algn="l"/>
            <a:r>
              <a:rPr lang="en-US" altLang="zh-CN" sz="1600" b="1" dirty="0" smtClean="0">
                <a:solidFill>
                  <a:srgbClr val="3D89BC"/>
                </a:solidFill>
              </a:rPr>
              <a:t>2</a:t>
            </a:r>
            <a:r>
              <a:rPr lang="zh-CN" altLang="zh-CN" sz="1600" b="1" dirty="0" smtClean="0">
                <a:solidFill>
                  <a:srgbClr val="3D89BC"/>
                </a:solidFill>
              </a:rPr>
              <a:t>．Agent模型的建立</a:t>
            </a:r>
            <a:endParaRPr lang="zh-CN" altLang="zh-CN" sz="1600" b="1" dirty="0" smtClean="0">
              <a:solidFill>
                <a:srgbClr val="3D89BC"/>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933575" cy="414020"/>
          </a:xfrm>
          <a:prstGeom prst="rect">
            <a:avLst/>
          </a:prstGeom>
          <a:noFill/>
        </p:spPr>
        <p:txBody>
          <a:bodyPr wrap="none" rtlCol="0">
            <a:spAutoFit/>
          </a:bodyPr>
          <a:lstStyle/>
          <a:p>
            <a:r>
              <a:rPr lang="en-US" altLang="zh-CN" sz="2100" spc="225" dirty="0" smtClean="0">
                <a:solidFill>
                  <a:prstClr val="white"/>
                </a:solidFill>
              </a:rPr>
              <a:t>9.3 </a:t>
            </a:r>
            <a:r>
              <a:rPr lang="zh-CN" altLang="en-US" sz="2100" spc="225" dirty="0" smtClean="0">
                <a:solidFill>
                  <a:prstClr val="white"/>
                </a:solidFill>
              </a:rPr>
              <a:t>构建模型</a:t>
            </a:r>
            <a:endParaRPr lang="zh-CN" altLang="en-US" sz="2100"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448" cy="300082"/>
          </a:xfrm>
          <a:prstGeom prst="rect">
            <a:avLst/>
          </a:prstGeom>
          <a:noFill/>
        </p:spPr>
        <p:txBody>
          <a:bodyPr wrap="none" rtlCol="0">
            <a:spAutoFit/>
          </a:bodyPr>
          <a:lstStyle/>
          <a:p>
            <a:r>
              <a:rPr lang="zh-CN" altLang="en-US" sz="1350" dirty="0" smtClean="0">
                <a:solidFill>
                  <a:prstClr val="white"/>
                </a:solidFill>
              </a:rPr>
              <a:t>第九章 多</a:t>
            </a:r>
            <a:r>
              <a:rPr lang="en-US" altLang="zh-CN" sz="1350" dirty="0" smtClean="0">
                <a:solidFill>
                  <a:prstClr val="white"/>
                </a:solidFill>
              </a:rPr>
              <a:t>Agent</a:t>
            </a:r>
            <a:r>
              <a:rPr lang="zh-CN" altLang="en-US" sz="1350" dirty="0" smtClean="0">
                <a:solidFill>
                  <a:prstClr val="white"/>
                </a:solidFill>
              </a:rPr>
              <a:t>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45607" cy="276999"/>
          </a:xfrm>
          <a:prstGeom prst="rect">
            <a:avLst/>
          </a:prstGeom>
          <a:noFill/>
        </p:spPr>
        <p:txBody>
          <a:bodyPr wrap="none">
            <a:spAutoFit/>
          </a:bodyPr>
          <a:lstStyle/>
          <a:p>
            <a:pPr fontAlgn="auto">
              <a:spcBef>
                <a:spcPts val="0"/>
              </a:spcBef>
              <a:spcAft>
                <a:spcPts val="0"/>
              </a:spcAft>
              <a:defRPr/>
            </a:pPr>
            <a:r>
              <a:rPr lang="es-HN" sz="1200" b="1" i="1" dirty="0">
                <a:solidFill>
                  <a:schemeClr val="bg1"/>
                </a:solidFill>
                <a:latin typeface="+mn-lt"/>
              </a:rPr>
              <a:t>of</a:t>
            </a:r>
            <a:endParaRPr lang="es-ES" sz="1200" b="1" i="1" dirty="0">
              <a:solidFill>
                <a:schemeClr val="bg1"/>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solidFill>
              </a:rPr>
              <a:t>31</a:t>
            </a:r>
            <a:endParaRPr lang="en-US" altLang="es-HN" sz="1200" b="1" dirty="0">
              <a:solidFill>
                <a:schemeClr val="bg1"/>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34147" name="Rectangle 3"/>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49" name="Rectangle 5"/>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51" name="Rectangle 7"/>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53" name="Rectangle 9"/>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42338"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82276"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86372"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87396"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93539" name="Rectangle 3"/>
          <p:cNvSpPr>
            <a:spLocks noChangeArrowheads="1"/>
          </p:cNvSpPr>
          <p:nvPr/>
        </p:nvSpPr>
        <p:spPr bwMode="auto">
          <a:xfrm>
            <a:off x="1004340" y="1440000"/>
            <a:ext cx="7105338" cy="1477328"/>
          </a:xfrm>
          <a:prstGeom prst="rect">
            <a:avLst/>
          </a:prstGeom>
          <a:noFill/>
          <a:ln w="9525">
            <a:noFill/>
            <a:miter lim="800000"/>
          </a:ln>
          <a:effectLst/>
        </p:spPr>
        <p:txBody>
          <a:bodyPr vert="horz" wrap="square" lIns="91440" tIns="45720" rIns="91440" bIns="45720" numCol="1" anchor="ctr" anchorCtr="0" compatLnSpc="1">
            <a:spAutoFit/>
          </a:bodyPr>
          <a:lstStyle/>
          <a:p>
            <a:pPr lvl="0" fontAlgn="base">
              <a:spcBef>
                <a:spcPct val="0"/>
              </a:spcBef>
              <a:spcAft>
                <a:spcPct val="0"/>
              </a:spcAft>
              <a:tabLst>
                <a:tab pos="2628900" algn="ctr"/>
                <a:tab pos="5292725" algn="r"/>
              </a:tabLst>
            </a:pPr>
            <a:r>
              <a:rPr lang="zh-CN" altLang="zh-CN" dirty="0" smtClean="0">
                <a:solidFill>
                  <a:schemeClr val="tx1">
                    <a:lumMod val="75000"/>
                    <a:lumOff val="25000"/>
                  </a:schemeClr>
                </a:solidFill>
              </a:rPr>
              <a:t>概念</a:t>
            </a:r>
            <a:r>
              <a:rPr lang="en-US" altLang="zh-CN" dirty="0" smtClean="0">
                <a:solidFill>
                  <a:schemeClr val="tx1">
                    <a:lumMod val="75000"/>
                    <a:lumOff val="25000"/>
                  </a:schemeClr>
                </a:solidFill>
              </a:rPr>
              <a:t>Agent</a:t>
            </a:r>
            <a:r>
              <a:rPr lang="zh-CN" altLang="zh-CN" dirty="0" smtClean="0">
                <a:solidFill>
                  <a:schemeClr val="tx1">
                    <a:lumMod val="75000"/>
                    <a:lumOff val="25000"/>
                  </a:schemeClr>
                </a:solidFill>
              </a:rPr>
              <a:t>模型是由建模专家根据真实</a:t>
            </a:r>
            <a:r>
              <a:rPr lang="en-US" altLang="zh-CN" dirty="0" smtClean="0">
                <a:solidFill>
                  <a:schemeClr val="tx1">
                    <a:lumMod val="75000"/>
                    <a:lumOff val="25000"/>
                  </a:schemeClr>
                </a:solidFill>
              </a:rPr>
              <a:t>Agent</a:t>
            </a:r>
            <a:r>
              <a:rPr lang="zh-CN" altLang="zh-CN" dirty="0" smtClean="0">
                <a:solidFill>
                  <a:schemeClr val="tx1">
                    <a:lumMod val="75000"/>
                    <a:lumOff val="25000"/>
                  </a:schemeClr>
                </a:solidFill>
              </a:rPr>
              <a:t>模型建立的设计模型，它包括对领域模型的形式化定义与描述，其属性包括：</a:t>
            </a:r>
            <a:r>
              <a:rPr lang="en-US" altLang="zh-CN" dirty="0" smtClean="0">
                <a:solidFill>
                  <a:schemeClr val="tx1">
                    <a:lumMod val="75000"/>
                    <a:lumOff val="25000"/>
                  </a:schemeClr>
                </a:solidFill>
              </a:rPr>
              <a:t>Agent</a:t>
            </a:r>
            <a:r>
              <a:rPr lang="zh-CN" altLang="zh-CN" dirty="0" smtClean="0">
                <a:solidFill>
                  <a:schemeClr val="tx1">
                    <a:lumMod val="75000"/>
                    <a:lumOff val="25000"/>
                  </a:schemeClr>
                </a:solidFill>
              </a:rPr>
              <a:t>的行为模型、内部状态、</a:t>
            </a:r>
            <a:r>
              <a:rPr lang="en-US" altLang="zh-CN" dirty="0" smtClean="0">
                <a:solidFill>
                  <a:schemeClr val="tx1">
                    <a:lumMod val="75000"/>
                    <a:lumOff val="25000"/>
                  </a:schemeClr>
                </a:solidFill>
              </a:rPr>
              <a:t>Agent</a:t>
            </a:r>
            <a:r>
              <a:rPr lang="zh-CN" altLang="zh-CN" dirty="0" smtClean="0">
                <a:solidFill>
                  <a:schemeClr val="tx1">
                    <a:lumMod val="75000"/>
                    <a:lumOff val="25000"/>
                  </a:schemeClr>
                </a:solidFill>
              </a:rPr>
              <a:t>结构、</a:t>
            </a:r>
            <a:r>
              <a:rPr lang="en-US" altLang="zh-CN" dirty="0" smtClean="0">
                <a:solidFill>
                  <a:schemeClr val="tx1">
                    <a:lumMod val="75000"/>
                    <a:lumOff val="25000"/>
                  </a:schemeClr>
                </a:solidFill>
              </a:rPr>
              <a:t>Agent</a:t>
            </a:r>
            <a:r>
              <a:rPr lang="zh-CN" altLang="zh-CN" dirty="0" smtClean="0">
                <a:solidFill>
                  <a:schemeClr val="tx1">
                    <a:lumMod val="75000"/>
                    <a:lumOff val="25000"/>
                  </a:schemeClr>
                </a:solidFill>
              </a:rPr>
              <a:t>间的通信与交互以及环境定义、描述。这个设计过程是整个建模过程最困难也是最重要的工作，往往是一个多次循环迭代的过程。</a:t>
            </a:r>
            <a:endParaRPr kumimoji="0" lang="zh-CN" altLang="zh-CN" b="0" i="0" u="none" strike="noStrike" cap="none" normalizeH="0" baseline="0" dirty="0" smtClean="0">
              <a:ln>
                <a:noFill/>
              </a:ln>
              <a:solidFill>
                <a:schemeClr val="tx1">
                  <a:lumMod val="75000"/>
                  <a:lumOff val="25000"/>
                </a:schemeClr>
              </a:solidFill>
              <a:effectLst/>
              <a:latin typeface="+mn-ea"/>
              <a:cs typeface="宋体" panose="02010600030101010101" pitchFamily="2" charset="-122"/>
            </a:endParaRPr>
          </a:p>
        </p:txBody>
      </p:sp>
      <p:sp>
        <p:nvSpPr>
          <p:cNvPr id="194562" name="Rectangle 2"/>
          <p:cNvSpPr>
            <a:spLocks noChangeArrowheads="1"/>
          </p:cNvSpPr>
          <p:nvPr/>
        </p:nvSpPr>
        <p:spPr bwMode="auto">
          <a:xfrm>
            <a:off x="1004403" y="3240000"/>
            <a:ext cx="7002156" cy="1477328"/>
          </a:xfrm>
          <a:prstGeom prst="rect">
            <a:avLst/>
          </a:prstGeom>
          <a:noFill/>
          <a:ln w="9525">
            <a:noFill/>
            <a:miter lim="800000"/>
          </a:ln>
          <a:effectLst/>
        </p:spPr>
        <p:txBody>
          <a:bodyPr vert="horz" wrap="square" lIns="91440" tIns="45720" rIns="91440" bIns="45720" numCol="1" anchor="ctr" anchorCtr="0" compatLnSpc="1">
            <a:spAutoFit/>
          </a:bodyPr>
          <a:lstStyle/>
          <a:p>
            <a:pPr marR="0" lvl="0" algn="l" defTabSz="914400" rtl="0" eaLnBrk="1" fontAlgn="base" latinLnBrk="0" hangingPunct="1">
              <a:lnSpc>
                <a:spcPct val="100000"/>
              </a:lnSpc>
              <a:spcBef>
                <a:spcPct val="0"/>
              </a:spcBef>
              <a:spcAft>
                <a:spcPct val="0"/>
              </a:spcAft>
              <a:buClrTx/>
              <a:buSzTx/>
              <a:buFontTx/>
              <a:buNone/>
              <a:tabLst>
                <a:tab pos="2628900" algn="ctr"/>
                <a:tab pos="5292725" algn="r"/>
              </a:tabLst>
            </a:pPr>
            <a:r>
              <a:rPr kumimoji="0" lang="zh-CN" b="0" i="0" u="none" strike="noStrike" cap="none" normalizeH="0" baseline="0" dirty="0" smtClean="0">
                <a:ln>
                  <a:noFill/>
                </a:ln>
                <a:solidFill>
                  <a:schemeClr val="tx1">
                    <a:lumMod val="75000"/>
                    <a:lumOff val="25000"/>
                  </a:schemeClr>
                </a:solidFill>
                <a:effectLst/>
                <a:latin typeface="+mn-ea"/>
                <a:cs typeface="Times New Roman" panose="02020603050405020304" pitchFamily="18" charset="0"/>
              </a:rPr>
              <a:t>建模的最终目的是使模型能在计算机中运行，概念</a:t>
            </a:r>
            <a:r>
              <a:rPr kumimoji="0" lang="en-US" altLang="zh-CN" b="0" i="0" u="none" strike="noStrike" cap="none" normalizeH="0" baseline="0" dirty="0" smtClean="0">
                <a:ln>
                  <a:noFill/>
                </a:ln>
                <a:solidFill>
                  <a:schemeClr val="tx1">
                    <a:lumMod val="75000"/>
                    <a:lumOff val="25000"/>
                  </a:schemeClr>
                </a:solidFill>
                <a:effectLst/>
                <a:latin typeface="+mn-ea"/>
                <a:cs typeface="Times New Roman" panose="02020603050405020304" pitchFamily="18" charset="0"/>
              </a:rPr>
              <a:t>Agent</a:t>
            </a:r>
            <a:r>
              <a:rPr kumimoji="0" lang="zh-CN" altLang="en-US" b="0" i="0" u="none" strike="noStrike" cap="none" normalizeH="0" baseline="0" dirty="0" smtClean="0">
                <a:ln>
                  <a:noFill/>
                </a:ln>
                <a:solidFill>
                  <a:schemeClr val="tx1">
                    <a:lumMod val="75000"/>
                    <a:lumOff val="25000"/>
                  </a:schemeClr>
                </a:solidFill>
                <a:effectLst/>
                <a:latin typeface="+mn-ea"/>
                <a:cs typeface="Times New Roman" panose="02020603050405020304" pitchFamily="18" charset="0"/>
              </a:rPr>
              <a:t>模型要能够在计算机上运行，必须交由计算机专家处理，由概念</a:t>
            </a:r>
            <a:r>
              <a:rPr kumimoji="0" lang="en-US" altLang="zh-CN" b="0" i="0" u="none" strike="noStrike" cap="none" normalizeH="0" baseline="0" dirty="0" smtClean="0">
                <a:ln>
                  <a:noFill/>
                </a:ln>
                <a:solidFill>
                  <a:schemeClr val="tx1">
                    <a:lumMod val="75000"/>
                    <a:lumOff val="25000"/>
                  </a:schemeClr>
                </a:solidFill>
                <a:effectLst/>
                <a:latin typeface="+mn-ea"/>
                <a:cs typeface="Times New Roman" panose="02020603050405020304" pitchFamily="18" charset="0"/>
              </a:rPr>
              <a:t>Agent</a:t>
            </a:r>
            <a:r>
              <a:rPr kumimoji="0" lang="zh-CN" altLang="en-US" b="0" i="0" u="none" strike="noStrike" cap="none" normalizeH="0" baseline="0" dirty="0" smtClean="0">
                <a:ln>
                  <a:noFill/>
                </a:ln>
                <a:solidFill>
                  <a:schemeClr val="tx1">
                    <a:lumMod val="75000"/>
                    <a:lumOff val="25000"/>
                  </a:schemeClr>
                </a:solidFill>
                <a:effectLst/>
                <a:latin typeface="+mn-ea"/>
                <a:cs typeface="Times New Roman" panose="02020603050405020304" pitchFamily="18" charset="0"/>
              </a:rPr>
              <a:t>设计可操作的模型，即计算</a:t>
            </a:r>
            <a:r>
              <a:rPr kumimoji="0" lang="en-US" altLang="zh-CN" b="0" i="0" u="none" strike="noStrike" cap="none" normalizeH="0" baseline="0" dirty="0" smtClean="0">
                <a:ln>
                  <a:noFill/>
                </a:ln>
                <a:solidFill>
                  <a:schemeClr val="tx1">
                    <a:lumMod val="75000"/>
                    <a:lumOff val="25000"/>
                  </a:schemeClr>
                </a:solidFill>
                <a:effectLst/>
                <a:latin typeface="+mn-ea"/>
                <a:cs typeface="Times New Roman" panose="02020603050405020304" pitchFamily="18" charset="0"/>
              </a:rPr>
              <a:t>Agent</a:t>
            </a:r>
            <a:r>
              <a:rPr kumimoji="0" lang="zh-CN" altLang="en-US" b="0" i="0" u="none" strike="noStrike" cap="none" normalizeH="0" baseline="0" dirty="0" smtClean="0">
                <a:ln>
                  <a:noFill/>
                </a:ln>
                <a:solidFill>
                  <a:schemeClr val="tx1">
                    <a:lumMod val="75000"/>
                    <a:lumOff val="25000"/>
                  </a:schemeClr>
                </a:solidFill>
                <a:effectLst/>
                <a:latin typeface="+mn-ea"/>
                <a:cs typeface="Times New Roman" panose="02020603050405020304" pitchFamily="18" charset="0"/>
              </a:rPr>
              <a:t>模型。它包括</a:t>
            </a:r>
            <a:r>
              <a:rPr kumimoji="0" lang="en-US" altLang="zh-CN" b="0" i="0" u="none" strike="noStrike" cap="none" normalizeH="0" baseline="0" dirty="0" smtClean="0">
                <a:ln>
                  <a:noFill/>
                </a:ln>
                <a:solidFill>
                  <a:schemeClr val="tx1">
                    <a:lumMod val="75000"/>
                    <a:lumOff val="25000"/>
                  </a:schemeClr>
                </a:solidFill>
                <a:effectLst/>
                <a:latin typeface="+mn-ea"/>
                <a:cs typeface="Times New Roman" panose="02020603050405020304" pitchFamily="18" charset="0"/>
              </a:rPr>
              <a:t>Agent</a:t>
            </a:r>
            <a:r>
              <a:rPr kumimoji="0" lang="zh-CN" altLang="en-US" b="0" i="0" u="none" strike="noStrike" cap="none" normalizeH="0" baseline="0" dirty="0" smtClean="0">
                <a:ln>
                  <a:noFill/>
                </a:ln>
                <a:solidFill>
                  <a:schemeClr val="tx1">
                    <a:lumMod val="75000"/>
                    <a:lumOff val="25000"/>
                  </a:schemeClr>
                </a:solidFill>
                <a:effectLst/>
                <a:latin typeface="+mn-ea"/>
                <a:cs typeface="Times New Roman" panose="02020603050405020304" pitchFamily="18" charset="0"/>
              </a:rPr>
              <a:t>的实现技术、适合于仿真的</a:t>
            </a:r>
            <a:r>
              <a:rPr kumimoji="0" lang="en-US" altLang="zh-CN" b="0" i="0" u="none" strike="noStrike" cap="none" normalizeH="0" baseline="0" dirty="0" smtClean="0">
                <a:ln>
                  <a:noFill/>
                </a:ln>
                <a:solidFill>
                  <a:schemeClr val="tx1">
                    <a:lumMod val="75000"/>
                    <a:lumOff val="25000"/>
                  </a:schemeClr>
                </a:solidFill>
                <a:effectLst/>
                <a:latin typeface="+mn-ea"/>
                <a:cs typeface="Times New Roman" panose="02020603050405020304" pitchFamily="18" charset="0"/>
              </a:rPr>
              <a:t>Agent</a:t>
            </a:r>
            <a:r>
              <a:rPr kumimoji="0" lang="zh-CN" altLang="en-US" b="0" i="0" u="none" strike="noStrike" cap="none" normalizeH="0" baseline="0" dirty="0" smtClean="0">
                <a:ln>
                  <a:noFill/>
                </a:ln>
                <a:solidFill>
                  <a:schemeClr val="tx1">
                    <a:lumMod val="75000"/>
                    <a:lumOff val="25000"/>
                  </a:schemeClr>
                </a:solidFill>
                <a:effectLst/>
                <a:latin typeface="+mn-ea"/>
                <a:cs typeface="Times New Roman" panose="02020603050405020304" pitchFamily="18" charset="0"/>
              </a:rPr>
              <a:t>模型构造以及与之相关的形式化描述，同时必须考虑到语义相关的可操作模型所受的实现可能性的限制。</a:t>
            </a:r>
            <a:endParaRPr kumimoji="0" lang="zh-CN" altLang="en-US" b="0" i="0" u="none" strike="noStrike" cap="none" normalizeH="0" baseline="0" dirty="0" smtClean="0">
              <a:ln>
                <a:noFill/>
              </a:ln>
              <a:solidFill>
                <a:schemeClr val="tx1">
                  <a:lumMod val="75000"/>
                  <a:lumOff val="25000"/>
                </a:schemeClr>
              </a:solidFill>
              <a:effectLst/>
              <a:latin typeface="+mn-ea"/>
              <a:cs typeface="Times New Roman" panose="02020603050405020304" pitchFamily="18" charset="0"/>
            </a:endParaRPr>
          </a:p>
        </p:txBody>
      </p:sp>
      <p:sp>
        <p:nvSpPr>
          <p:cNvPr id="11" name="矩形 10"/>
          <p:cNvSpPr/>
          <p:nvPr/>
        </p:nvSpPr>
        <p:spPr>
          <a:xfrm>
            <a:off x="452232" y="889323"/>
            <a:ext cx="2149475" cy="337185"/>
          </a:xfrm>
          <a:prstGeom prst="rect">
            <a:avLst/>
          </a:prstGeom>
        </p:spPr>
        <p:txBody>
          <a:bodyPr wrap="none">
            <a:spAutoFit/>
          </a:bodyPr>
          <a:p>
            <a:pPr algn="l"/>
            <a:r>
              <a:rPr lang="en-US" altLang="zh-CN" sz="1600" b="1" dirty="0" smtClean="0">
                <a:solidFill>
                  <a:srgbClr val="3D89BC"/>
                </a:solidFill>
              </a:rPr>
              <a:t>2</a:t>
            </a:r>
            <a:r>
              <a:rPr lang="zh-CN" altLang="zh-CN" sz="1600" b="1" dirty="0" smtClean="0">
                <a:solidFill>
                  <a:srgbClr val="3D89BC"/>
                </a:solidFill>
              </a:rPr>
              <a:t>．Agent模型的建立</a:t>
            </a:r>
            <a:endParaRPr lang="zh-CN" altLang="zh-CN" sz="1600" b="1" dirty="0" smtClean="0">
              <a:solidFill>
                <a:srgbClr val="3D89BC"/>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933575" cy="414020"/>
          </a:xfrm>
          <a:prstGeom prst="rect">
            <a:avLst/>
          </a:prstGeom>
          <a:noFill/>
        </p:spPr>
        <p:txBody>
          <a:bodyPr wrap="none" rtlCol="0">
            <a:spAutoFit/>
          </a:bodyPr>
          <a:lstStyle/>
          <a:p>
            <a:r>
              <a:rPr lang="en-US" altLang="zh-CN" sz="2100" spc="225" dirty="0" smtClean="0">
                <a:solidFill>
                  <a:prstClr val="white"/>
                </a:solidFill>
              </a:rPr>
              <a:t>9.3 </a:t>
            </a:r>
            <a:r>
              <a:rPr lang="zh-CN" altLang="en-US" sz="2100" spc="225" dirty="0" smtClean="0">
                <a:solidFill>
                  <a:prstClr val="white"/>
                </a:solidFill>
              </a:rPr>
              <a:t>构建模型</a:t>
            </a:r>
            <a:endParaRPr lang="zh-CN" altLang="en-US" sz="2100"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448" cy="300082"/>
          </a:xfrm>
          <a:prstGeom prst="rect">
            <a:avLst/>
          </a:prstGeom>
          <a:noFill/>
        </p:spPr>
        <p:txBody>
          <a:bodyPr wrap="none" rtlCol="0">
            <a:spAutoFit/>
          </a:bodyPr>
          <a:lstStyle/>
          <a:p>
            <a:r>
              <a:rPr lang="zh-CN" altLang="en-US" sz="1350" dirty="0" smtClean="0">
                <a:solidFill>
                  <a:prstClr val="white"/>
                </a:solidFill>
              </a:rPr>
              <a:t>第九章 多</a:t>
            </a:r>
            <a:r>
              <a:rPr lang="en-US" altLang="zh-CN" sz="1350" dirty="0" smtClean="0">
                <a:solidFill>
                  <a:prstClr val="white"/>
                </a:solidFill>
              </a:rPr>
              <a:t>Agent</a:t>
            </a:r>
            <a:r>
              <a:rPr lang="zh-CN" altLang="en-US" sz="1350" dirty="0" smtClean="0">
                <a:solidFill>
                  <a:prstClr val="white"/>
                </a:solidFill>
              </a:rPr>
              <a:t>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45607" cy="276999"/>
          </a:xfrm>
          <a:prstGeom prst="rect">
            <a:avLst/>
          </a:prstGeom>
          <a:noFill/>
        </p:spPr>
        <p:txBody>
          <a:bodyPr wrap="none">
            <a:spAutoFit/>
          </a:bodyPr>
          <a:lstStyle/>
          <a:p>
            <a:pPr fontAlgn="auto">
              <a:spcBef>
                <a:spcPts val="0"/>
              </a:spcBef>
              <a:spcAft>
                <a:spcPts val="0"/>
              </a:spcAft>
              <a:defRPr/>
            </a:pPr>
            <a:r>
              <a:rPr lang="es-HN" sz="1200" b="1" i="1" dirty="0">
                <a:solidFill>
                  <a:schemeClr val="bg1"/>
                </a:solidFill>
                <a:latin typeface="+mn-lt"/>
              </a:rPr>
              <a:t>of</a:t>
            </a:r>
            <a:endParaRPr lang="es-ES" sz="1200" b="1" i="1" dirty="0">
              <a:solidFill>
                <a:schemeClr val="bg1"/>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solidFill>
              </a:rPr>
              <a:t>31</a:t>
            </a:r>
            <a:endParaRPr lang="en-US" altLang="es-HN" sz="1200" b="1" dirty="0">
              <a:solidFill>
                <a:schemeClr val="bg1"/>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34147" name="Rectangle 3"/>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49" name="Rectangle 5"/>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51" name="Rectangle 7"/>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53" name="Rectangle 9"/>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42338"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82276"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86372"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87396"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34" name="矩形 33"/>
          <p:cNvSpPr/>
          <p:nvPr/>
        </p:nvSpPr>
        <p:spPr>
          <a:xfrm>
            <a:off x="626703" y="1910127"/>
            <a:ext cx="7779895" cy="923330"/>
          </a:xfrm>
          <a:prstGeom prst="rect">
            <a:avLst/>
          </a:prstGeom>
        </p:spPr>
        <p:txBody>
          <a:bodyPr wrap="square">
            <a:spAutoFit/>
          </a:bodyPr>
          <a:lstStyle/>
          <a:p>
            <a:r>
              <a:rPr lang="zh-CN" altLang="zh-CN" dirty="0" smtClean="0">
                <a:solidFill>
                  <a:schemeClr val="tx1">
                    <a:lumMod val="75000"/>
                    <a:lumOff val="25000"/>
                  </a:schemeClr>
                </a:solidFill>
              </a:rPr>
              <a:t>在建模与仿真领域，形式化描述是一种重要的研究手段，与自然语言描述的含糊不清与歧义性相比，借助数理逻辑或其他形式化规范可提供描述对象的精确语义。</a:t>
            </a:r>
            <a:endParaRPr lang="zh-CN" altLang="zh-CN" dirty="0" smtClean="0">
              <a:solidFill>
                <a:schemeClr val="tx1">
                  <a:lumMod val="75000"/>
                  <a:lumOff val="25000"/>
                </a:schemeClr>
              </a:solidFill>
            </a:endParaRPr>
          </a:p>
        </p:txBody>
      </p:sp>
      <p:sp>
        <p:nvSpPr>
          <p:cNvPr id="35" name="矩形 34"/>
          <p:cNvSpPr/>
          <p:nvPr/>
        </p:nvSpPr>
        <p:spPr>
          <a:xfrm rot="10800000" flipV="1">
            <a:off x="626469" y="3028300"/>
            <a:ext cx="7622628" cy="1200329"/>
          </a:xfrm>
          <a:prstGeom prst="rect">
            <a:avLst/>
          </a:prstGeom>
        </p:spPr>
        <p:txBody>
          <a:bodyPr wrap="square">
            <a:spAutoFit/>
          </a:bodyPr>
          <a:lstStyle/>
          <a:p>
            <a:r>
              <a:rPr lang="zh-CN" altLang="zh-CN" dirty="0" smtClean="0">
                <a:solidFill>
                  <a:schemeClr val="tx1">
                    <a:lumMod val="75000"/>
                    <a:lumOff val="25000"/>
                  </a:schemeClr>
                </a:solidFill>
              </a:rPr>
              <a:t>其中</a:t>
            </a:r>
            <a:r>
              <a:rPr lang="en-US" altLang="zh-CN" dirty="0" smtClean="0">
                <a:solidFill>
                  <a:schemeClr val="tx1">
                    <a:lumMod val="75000"/>
                    <a:lumOff val="25000"/>
                  </a:schemeClr>
                </a:solidFill>
              </a:rPr>
              <a:t>Z</a:t>
            </a:r>
            <a:r>
              <a:rPr lang="zh-CN" altLang="zh-CN" dirty="0" smtClean="0">
                <a:solidFill>
                  <a:schemeClr val="tx1">
                    <a:lumMod val="75000"/>
                    <a:lumOff val="25000"/>
                  </a:schemeClr>
                </a:solidFill>
              </a:rPr>
              <a:t>语言被广泛应用到工业和学术研究中</a:t>
            </a:r>
            <a:r>
              <a:rPr lang="zh-CN" altLang="en-US" dirty="0" smtClean="0">
                <a:solidFill>
                  <a:schemeClr val="tx1">
                    <a:lumMod val="75000"/>
                    <a:lumOff val="25000"/>
                  </a:schemeClr>
                </a:solidFill>
              </a:rPr>
              <a:t>。</a:t>
            </a:r>
            <a:r>
              <a:rPr lang="en-US" altLang="zh-CN" dirty="0" smtClean="0">
                <a:solidFill>
                  <a:schemeClr val="tx1">
                    <a:lumMod val="75000"/>
                    <a:lumOff val="25000"/>
                  </a:schemeClr>
                </a:solidFill>
              </a:rPr>
              <a:t> Z</a:t>
            </a:r>
            <a:r>
              <a:rPr lang="zh-CN" altLang="zh-CN" dirty="0" smtClean="0">
                <a:solidFill>
                  <a:schemeClr val="tx1">
                    <a:lumMod val="75000"/>
                    <a:lumOff val="25000"/>
                  </a:schemeClr>
                </a:solidFill>
              </a:rPr>
              <a:t>语言是基于集合论和一阶谓词运算的规范语言，由两部分组成：意识上部的声明部分，它声明了变量及其类型；二是下部的谓词部分，表示了与这些变量相关及其约束部分</a:t>
            </a:r>
            <a:r>
              <a:rPr lang="zh-CN" altLang="en-US" dirty="0" smtClean="0">
                <a:solidFill>
                  <a:schemeClr val="tx1">
                    <a:lumMod val="75000"/>
                    <a:lumOff val="25000"/>
                  </a:schemeClr>
                </a:solidFill>
              </a:rPr>
              <a:t>。</a:t>
            </a:r>
            <a:r>
              <a:rPr lang="zh-CN" altLang="zh-CN" dirty="0" smtClean="0">
                <a:solidFill>
                  <a:schemeClr val="tx1">
                    <a:lumMod val="75000"/>
                    <a:lumOff val="25000"/>
                  </a:schemeClr>
                </a:solidFill>
              </a:rPr>
              <a:t>可以从不同抽象层次描述系统。</a:t>
            </a:r>
            <a:endParaRPr lang="zh-CN" altLang="zh-CN" dirty="0" smtClean="0">
              <a:solidFill>
                <a:schemeClr val="tx1">
                  <a:lumMod val="75000"/>
                  <a:lumOff val="25000"/>
                </a:schemeClr>
              </a:solidFill>
            </a:endParaRPr>
          </a:p>
        </p:txBody>
      </p:sp>
      <p:sp>
        <p:nvSpPr>
          <p:cNvPr id="196610"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pic>
        <p:nvPicPr>
          <p:cNvPr id="196609" name="Picture 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083632" y="4649000"/>
            <a:ext cx="2251849" cy="497777"/>
          </a:xfrm>
          <a:prstGeom prst="rect">
            <a:avLst/>
          </a:prstGeom>
          <a:noFill/>
        </p:spPr>
      </p:pic>
      <p:sp>
        <p:nvSpPr>
          <p:cNvPr id="36" name="矩形 35"/>
          <p:cNvSpPr/>
          <p:nvPr/>
        </p:nvSpPr>
        <p:spPr>
          <a:xfrm>
            <a:off x="4433000" y="4743352"/>
            <a:ext cx="2316660" cy="369332"/>
          </a:xfrm>
          <a:prstGeom prst="rect">
            <a:avLst/>
          </a:prstGeom>
        </p:spPr>
        <p:txBody>
          <a:bodyPr wrap="none">
            <a:spAutoFit/>
          </a:bodyPr>
          <a:lstStyle/>
          <a:p>
            <a:r>
              <a:rPr lang="en-US" altLang="zh-CN" dirty="0" smtClean="0"/>
              <a:t>[</a:t>
            </a:r>
            <a:r>
              <a:rPr lang="zh-CN" altLang="zh-CN" dirty="0" smtClean="0"/>
              <a:t>声明部分</a:t>
            </a:r>
            <a:r>
              <a:rPr lang="en-US" altLang="zh-CN" dirty="0" smtClean="0"/>
              <a:t>|</a:t>
            </a:r>
            <a:r>
              <a:rPr lang="zh-CN" altLang="zh-CN" dirty="0" smtClean="0"/>
              <a:t>谓词部分</a:t>
            </a:r>
            <a:r>
              <a:rPr lang="en-US" altLang="zh-CN" dirty="0" smtClean="0"/>
              <a:t>] </a:t>
            </a:r>
            <a:endParaRPr lang="zh-CN" altLang="en-US" dirty="0"/>
          </a:p>
        </p:txBody>
      </p:sp>
      <p:sp>
        <p:nvSpPr>
          <p:cNvPr id="11" name="矩形 10"/>
          <p:cNvSpPr/>
          <p:nvPr/>
        </p:nvSpPr>
        <p:spPr>
          <a:xfrm>
            <a:off x="452232" y="889323"/>
            <a:ext cx="2759075" cy="337185"/>
          </a:xfrm>
          <a:prstGeom prst="rect">
            <a:avLst/>
          </a:prstGeom>
        </p:spPr>
        <p:txBody>
          <a:bodyPr wrap="none">
            <a:spAutoFit/>
          </a:bodyPr>
          <a:p>
            <a:pPr algn="l"/>
            <a:r>
              <a:rPr lang="en-US" altLang="zh-CN" sz="1600" b="1" dirty="0" smtClean="0">
                <a:solidFill>
                  <a:srgbClr val="3D89BC"/>
                </a:solidFill>
              </a:rPr>
              <a:t>3</a:t>
            </a:r>
            <a:r>
              <a:rPr lang="zh-CN" altLang="zh-CN" sz="1600" b="1" dirty="0" smtClean="0">
                <a:solidFill>
                  <a:srgbClr val="3D89BC"/>
                </a:solidFill>
              </a:rPr>
              <a:t>．Agent模型的形式化描述</a:t>
            </a:r>
            <a:endParaRPr lang="zh-CN" altLang="zh-CN" sz="1600" b="1" dirty="0" smtClean="0">
              <a:solidFill>
                <a:srgbClr val="3D89BC"/>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933575" cy="414020"/>
          </a:xfrm>
          <a:prstGeom prst="rect">
            <a:avLst/>
          </a:prstGeom>
          <a:noFill/>
        </p:spPr>
        <p:txBody>
          <a:bodyPr wrap="none" rtlCol="0">
            <a:spAutoFit/>
          </a:bodyPr>
          <a:lstStyle/>
          <a:p>
            <a:r>
              <a:rPr lang="en-US" altLang="zh-CN" sz="2100" spc="225" dirty="0" smtClean="0">
                <a:solidFill>
                  <a:prstClr val="white"/>
                </a:solidFill>
              </a:rPr>
              <a:t>9.3 </a:t>
            </a:r>
            <a:r>
              <a:rPr lang="zh-CN" altLang="en-US" sz="2100" spc="225" dirty="0" smtClean="0">
                <a:solidFill>
                  <a:prstClr val="white"/>
                </a:solidFill>
              </a:rPr>
              <a:t>构建模型</a:t>
            </a:r>
            <a:endParaRPr lang="zh-CN" altLang="en-US" sz="2100"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448" cy="300082"/>
          </a:xfrm>
          <a:prstGeom prst="rect">
            <a:avLst/>
          </a:prstGeom>
          <a:noFill/>
        </p:spPr>
        <p:txBody>
          <a:bodyPr wrap="none" rtlCol="0">
            <a:spAutoFit/>
          </a:bodyPr>
          <a:lstStyle/>
          <a:p>
            <a:r>
              <a:rPr lang="zh-CN" altLang="en-US" sz="1350" dirty="0" smtClean="0">
                <a:solidFill>
                  <a:prstClr val="white"/>
                </a:solidFill>
              </a:rPr>
              <a:t>第九章 多</a:t>
            </a:r>
            <a:r>
              <a:rPr lang="en-US" altLang="zh-CN" sz="1350" dirty="0" smtClean="0">
                <a:solidFill>
                  <a:prstClr val="white"/>
                </a:solidFill>
              </a:rPr>
              <a:t>Agent</a:t>
            </a:r>
            <a:r>
              <a:rPr lang="zh-CN" altLang="en-US" sz="1350" dirty="0" smtClean="0">
                <a:solidFill>
                  <a:prstClr val="white"/>
                </a:solidFill>
              </a:rPr>
              <a:t>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45607" cy="276999"/>
          </a:xfrm>
          <a:prstGeom prst="rect">
            <a:avLst/>
          </a:prstGeom>
          <a:noFill/>
        </p:spPr>
        <p:txBody>
          <a:bodyPr wrap="none">
            <a:spAutoFit/>
          </a:bodyPr>
          <a:lstStyle/>
          <a:p>
            <a:pPr fontAlgn="auto">
              <a:spcBef>
                <a:spcPts val="0"/>
              </a:spcBef>
              <a:spcAft>
                <a:spcPts val="0"/>
              </a:spcAft>
              <a:defRPr/>
            </a:pPr>
            <a:r>
              <a:rPr lang="es-HN" sz="1200" b="1" i="1" dirty="0">
                <a:solidFill>
                  <a:schemeClr val="bg1"/>
                </a:solidFill>
                <a:latin typeface="+mn-lt"/>
              </a:rPr>
              <a:t>of</a:t>
            </a:r>
            <a:endParaRPr lang="es-ES" sz="1200" b="1" i="1" dirty="0">
              <a:solidFill>
                <a:schemeClr val="bg1"/>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solidFill>
              </a:rPr>
              <a:t>31</a:t>
            </a:r>
            <a:endParaRPr lang="en-US" altLang="es-HN" sz="1200" b="1" dirty="0">
              <a:solidFill>
                <a:schemeClr val="bg1"/>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34147" name="Rectangle 3"/>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49" name="Rectangle 5"/>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51" name="Rectangle 7"/>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53" name="Rectangle 9"/>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42338"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82276"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86372"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87396"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95586" name="Rectangle 2"/>
          <p:cNvSpPr>
            <a:spLocks noChangeArrowheads="1"/>
          </p:cNvSpPr>
          <p:nvPr/>
        </p:nvSpPr>
        <p:spPr bwMode="auto">
          <a:xfrm>
            <a:off x="539646" y="1440000"/>
            <a:ext cx="3131185" cy="351790"/>
          </a:xfrm>
          <a:prstGeom prst="rect">
            <a:avLst/>
          </a:prstGeom>
          <a:noFill/>
          <a:ln w="9525">
            <a:noFill/>
            <a:miter lim="800000"/>
          </a:ln>
          <a:effectLst/>
        </p:spPr>
        <p:txBody>
          <a:bodyPr vert="horz" wrap="none" lIns="91440" tIns="38088" rIns="91440" bIns="38088" numCol="1" anchor="ctr" anchorCtr="0" compatLnSpc="1">
            <a:spAutoFit/>
          </a:bodyPr>
          <a:lstStyle/>
          <a:p>
            <a:r>
              <a:rPr lang="en-US" altLang="zh-CN" dirty="0" smtClean="0">
                <a:solidFill>
                  <a:schemeClr val="tx1">
                    <a:lumMod val="75000"/>
                    <a:lumOff val="25000"/>
                  </a:schemeClr>
                </a:solidFill>
                <a:latin typeface="+mn-ea"/>
              </a:rPr>
              <a:t>Agent</a:t>
            </a:r>
            <a:r>
              <a:rPr lang="zh-CN" altLang="zh-CN" dirty="0" smtClean="0">
                <a:solidFill>
                  <a:schemeClr val="tx1">
                    <a:lumMod val="75000"/>
                    <a:lumOff val="25000"/>
                  </a:schemeClr>
                </a:solidFill>
                <a:latin typeface="+mn-ea"/>
              </a:rPr>
              <a:t>的控制论模型结构描述</a:t>
            </a:r>
            <a:endParaRPr lang="zh-CN" altLang="zh-CN" dirty="0" smtClean="0">
              <a:solidFill>
                <a:schemeClr val="tx1">
                  <a:lumMod val="75000"/>
                  <a:lumOff val="25000"/>
                </a:schemeClr>
              </a:solidFill>
              <a:latin typeface="+mn-ea"/>
            </a:endParaRPr>
          </a:p>
        </p:txBody>
      </p:sp>
      <p:sp>
        <p:nvSpPr>
          <p:cNvPr id="195588"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graphicFrame>
        <p:nvGraphicFramePr>
          <p:cNvPr id="195587" name="Object 3"/>
          <p:cNvGraphicFramePr>
            <a:graphicFrameLocks noChangeAspect="1"/>
          </p:cNvGraphicFramePr>
          <p:nvPr/>
        </p:nvGraphicFramePr>
        <p:xfrm>
          <a:off x="2011221" y="1862497"/>
          <a:ext cx="5121586" cy="3132944"/>
        </p:xfrm>
        <a:graphic>
          <a:graphicData uri="http://schemas.openxmlformats.org/presentationml/2006/ole">
            <mc:AlternateContent xmlns:mc="http://schemas.openxmlformats.org/markup-compatibility/2006">
              <mc:Choice xmlns:v="urn:schemas-microsoft-com:vml" Requires="v">
                <p:oleObj spid="_x0000_s6145" name="Visio" r:id="rId3" imgW="5867400" imgH="3594100" progId="Visio.Drawing.11">
                  <p:embed/>
                </p:oleObj>
              </mc:Choice>
              <mc:Fallback>
                <p:oleObj name="Visio" r:id="rId3" imgW="5867400" imgH="3594100" progId="Visio.Drawing.11">
                  <p:embed/>
                  <p:pic>
                    <p:nvPicPr>
                      <p:cNvPr id="0" name="图片 6144"/>
                      <p:cNvPicPr>
                        <a:picLocks noChangeAspect="1"/>
                      </p:cNvPicPr>
                      <p:nvPr/>
                    </p:nvPicPr>
                    <p:blipFill>
                      <a:blip r:embed="rId4"/>
                      <a:stretch>
                        <a:fillRect/>
                      </a:stretch>
                    </p:blipFill>
                    <p:spPr>
                      <a:xfrm>
                        <a:off x="2011221" y="1862497"/>
                        <a:ext cx="5121586" cy="3132944"/>
                      </a:xfrm>
                      <a:prstGeom prst="rect">
                        <a:avLst/>
                      </a:prstGeom>
                      <a:noFill/>
                      <a:ln w="9525">
                        <a:noFill/>
                      </a:ln>
                    </p:spPr>
                  </p:pic>
                </p:oleObj>
              </mc:Fallback>
            </mc:AlternateContent>
          </a:graphicData>
        </a:graphic>
      </p:graphicFrame>
      <p:sp>
        <p:nvSpPr>
          <p:cNvPr id="36" name="矩形 35"/>
          <p:cNvSpPr/>
          <p:nvPr/>
        </p:nvSpPr>
        <p:spPr>
          <a:xfrm>
            <a:off x="3221444" y="4795857"/>
            <a:ext cx="2701381" cy="369332"/>
          </a:xfrm>
          <a:prstGeom prst="rect">
            <a:avLst/>
          </a:prstGeom>
        </p:spPr>
        <p:txBody>
          <a:bodyPr wrap="none">
            <a:spAutoFit/>
          </a:bodyPr>
          <a:lstStyle/>
          <a:p>
            <a:r>
              <a:rPr lang="en-US" altLang="zh-CN" dirty="0" smtClean="0">
                <a:solidFill>
                  <a:schemeClr val="tx1">
                    <a:lumMod val="75000"/>
                    <a:lumOff val="25000"/>
                  </a:schemeClr>
                </a:solidFill>
              </a:rPr>
              <a:t>Agent</a:t>
            </a:r>
            <a:r>
              <a:rPr lang="zh-CN" altLang="zh-CN" dirty="0" smtClean="0">
                <a:solidFill>
                  <a:schemeClr val="tx1">
                    <a:lumMod val="75000"/>
                    <a:lumOff val="25000"/>
                  </a:schemeClr>
                </a:solidFill>
              </a:rPr>
              <a:t>的控制论模型结构</a:t>
            </a:r>
            <a:endParaRPr lang="zh-CN" altLang="zh-CN" dirty="0" smtClean="0">
              <a:solidFill>
                <a:schemeClr val="tx1">
                  <a:lumMod val="75000"/>
                  <a:lumOff val="25000"/>
                </a:schemeClr>
              </a:solidFill>
            </a:endParaRPr>
          </a:p>
        </p:txBody>
      </p:sp>
      <p:sp>
        <p:nvSpPr>
          <p:cNvPr id="11" name="矩形 10"/>
          <p:cNvSpPr/>
          <p:nvPr/>
        </p:nvSpPr>
        <p:spPr>
          <a:xfrm>
            <a:off x="452232" y="889323"/>
            <a:ext cx="2759075" cy="337185"/>
          </a:xfrm>
          <a:prstGeom prst="rect">
            <a:avLst/>
          </a:prstGeom>
        </p:spPr>
        <p:txBody>
          <a:bodyPr wrap="none">
            <a:spAutoFit/>
          </a:bodyPr>
          <a:p>
            <a:pPr algn="l"/>
            <a:r>
              <a:rPr lang="en-US" altLang="zh-CN" sz="1600" b="1" dirty="0" smtClean="0">
                <a:solidFill>
                  <a:srgbClr val="3D89BC"/>
                </a:solidFill>
              </a:rPr>
              <a:t>3</a:t>
            </a:r>
            <a:r>
              <a:rPr lang="zh-CN" altLang="zh-CN" sz="1600" b="1" dirty="0" smtClean="0">
                <a:solidFill>
                  <a:srgbClr val="3D89BC"/>
                </a:solidFill>
              </a:rPr>
              <a:t>．Agent模型的形式化描述</a:t>
            </a:r>
            <a:endParaRPr lang="zh-CN" altLang="zh-CN" sz="1600" b="1" dirty="0" smtClean="0">
              <a:solidFill>
                <a:srgbClr val="3D89BC"/>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933575" cy="414020"/>
          </a:xfrm>
          <a:prstGeom prst="rect">
            <a:avLst/>
          </a:prstGeom>
          <a:noFill/>
        </p:spPr>
        <p:txBody>
          <a:bodyPr wrap="none" rtlCol="0">
            <a:spAutoFit/>
          </a:bodyPr>
          <a:lstStyle/>
          <a:p>
            <a:r>
              <a:rPr lang="en-US" altLang="zh-CN" sz="2100" spc="225" dirty="0" smtClean="0">
                <a:solidFill>
                  <a:prstClr val="white"/>
                </a:solidFill>
              </a:rPr>
              <a:t>9.3 </a:t>
            </a:r>
            <a:r>
              <a:rPr lang="zh-CN" altLang="en-US" sz="2100" spc="225" dirty="0" smtClean="0">
                <a:solidFill>
                  <a:prstClr val="white"/>
                </a:solidFill>
              </a:rPr>
              <a:t>构建模型</a:t>
            </a:r>
            <a:endParaRPr lang="zh-CN" altLang="en-US" sz="2100"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448" cy="300082"/>
          </a:xfrm>
          <a:prstGeom prst="rect">
            <a:avLst/>
          </a:prstGeom>
          <a:noFill/>
        </p:spPr>
        <p:txBody>
          <a:bodyPr wrap="none" rtlCol="0">
            <a:spAutoFit/>
          </a:bodyPr>
          <a:lstStyle/>
          <a:p>
            <a:r>
              <a:rPr lang="zh-CN" altLang="en-US" sz="1350" dirty="0" smtClean="0">
                <a:solidFill>
                  <a:prstClr val="white"/>
                </a:solidFill>
              </a:rPr>
              <a:t>第九章 多</a:t>
            </a:r>
            <a:r>
              <a:rPr lang="en-US" altLang="zh-CN" sz="1350" dirty="0" smtClean="0">
                <a:solidFill>
                  <a:prstClr val="white"/>
                </a:solidFill>
              </a:rPr>
              <a:t>Agent</a:t>
            </a:r>
            <a:r>
              <a:rPr lang="zh-CN" altLang="en-US" sz="1350" dirty="0" smtClean="0">
                <a:solidFill>
                  <a:prstClr val="white"/>
                </a:solidFill>
              </a:rPr>
              <a:t>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45607" cy="276999"/>
          </a:xfrm>
          <a:prstGeom prst="rect">
            <a:avLst/>
          </a:prstGeom>
          <a:noFill/>
        </p:spPr>
        <p:txBody>
          <a:bodyPr wrap="none">
            <a:spAutoFit/>
          </a:bodyPr>
          <a:lstStyle/>
          <a:p>
            <a:pPr fontAlgn="auto">
              <a:spcBef>
                <a:spcPts val="0"/>
              </a:spcBef>
              <a:spcAft>
                <a:spcPts val="0"/>
              </a:spcAft>
              <a:defRPr/>
            </a:pPr>
            <a:r>
              <a:rPr lang="es-HN" sz="1200" b="1" i="1" dirty="0">
                <a:solidFill>
                  <a:schemeClr val="bg1"/>
                </a:solidFill>
                <a:latin typeface="+mn-lt"/>
              </a:rPr>
              <a:t>of</a:t>
            </a:r>
            <a:endParaRPr lang="es-ES" sz="1200" b="1" i="1" dirty="0">
              <a:solidFill>
                <a:schemeClr val="bg1"/>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solidFill>
              </a:rPr>
              <a:t>31</a:t>
            </a:r>
            <a:endParaRPr lang="en-US" altLang="es-HN" sz="1200" b="1" dirty="0">
              <a:solidFill>
                <a:schemeClr val="bg1"/>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34147" name="Rectangle 3"/>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49" name="Rectangle 5"/>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51" name="Rectangle 7"/>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53" name="Rectangle 9"/>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42338"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82276"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86372"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87396"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95588"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37" name="矩形 36"/>
          <p:cNvSpPr/>
          <p:nvPr/>
        </p:nvSpPr>
        <p:spPr>
          <a:xfrm>
            <a:off x="839470" y="1260000"/>
            <a:ext cx="7783830" cy="922020"/>
          </a:xfrm>
          <a:prstGeom prst="rect">
            <a:avLst/>
          </a:prstGeom>
        </p:spPr>
        <p:txBody>
          <a:bodyPr wrap="square">
            <a:spAutoFit/>
          </a:bodyPr>
          <a:lstStyle/>
          <a:p>
            <a:r>
              <a:rPr lang="zh-CN" altLang="en-US" dirty="0" smtClean="0">
                <a:solidFill>
                  <a:schemeClr val="tx1">
                    <a:lumMod val="75000"/>
                    <a:lumOff val="25000"/>
                  </a:schemeClr>
                </a:solidFill>
              </a:rPr>
              <a:t>（</a:t>
            </a:r>
            <a:r>
              <a:rPr lang="en-US" altLang="zh-CN" dirty="0" smtClean="0">
                <a:solidFill>
                  <a:schemeClr val="tx1">
                    <a:lumMod val="75000"/>
                    <a:lumOff val="25000"/>
                  </a:schemeClr>
                </a:solidFill>
              </a:rPr>
              <a:t>1</a:t>
            </a:r>
            <a:r>
              <a:rPr lang="zh-CN" altLang="zh-CN" dirty="0" smtClean="0">
                <a:solidFill>
                  <a:schemeClr val="tx1">
                    <a:lumMod val="75000"/>
                    <a:lumOff val="25000"/>
                  </a:schemeClr>
                </a:solidFill>
              </a:rPr>
              <a:t>）感知器和效应器是</a:t>
            </a:r>
            <a:r>
              <a:rPr lang="en-US" altLang="zh-CN" dirty="0" smtClean="0">
                <a:solidFill>
                  <a:schemeClr val="tx1">
                    <a:lumMod val="75000"/>
                    <a:lumOff val="25000"/>
                  </a:schemeClr>
                </a:solidFill>
              </a:rPr>
              <a:t>Agent</a:t>
            </a:r>
            <a:r>
              <a:rPr lang="zh-CN" altLang="zh-CN" dirty="0" smtClean="0">
                <a:solidFill>
                  <a:schemeClr val="tx1">
                    <a:lumMod val="75000"/>
                    <a:lumOff val="25000"/>
                  </a:schemeClr>
                </a:solidFill>
              </a:rPr>
              <a:t>与环境进行交互的部件，提供了</a:t>
            </a:r>
            <a:r>
              <a:rPr lang="en-US" altLang="zh-CN" dirty="0" smtClean="0">
                <a:solidFill>
                  <a:schemeClr val="tx1">
                    <a:lumMod val="75000"/>
                    <a:lumOff val="25000"/>
                  </a:schemeClr>
                </a:solidFill>
              </a:rPr>
              <a:t>Agent</a:t>
            </a:r>
            <a:r>
              <a:rPr lang="zh-CN" altLang="zh-CN" dirty="0" smtClean="0">
                <a:solidFill>
                  <a:schemeClr val="tx1">
                    <a:lumMod val="75000"/>
                    <a:lumOff val="25000"/>
                  </a:schemeClr>
                </a:solidFill>
              </a:rPr>
              <a:t>与外部环境相互作用的方式</a:t>
            </a:r>
            <a:r>
              <a:rPr lang="zh-CN" altLang="en-US" dirty="0" smtClean="0">
                <a:solidFill>
                  <a:schemeClr val="tx1">
                    <a:lumMod val="75000"/>
                    <a:lumOff val="25000"/>
                  </a:schemeClr>
                </a:solidFill>
              </a:rPr>
              <a:t>。</a:t>
            </a:r>
            <a:r>
              <a:rPr lang="zh-CN" altLang="zh-CN" dirty="0" smtClean="0">
                <a:solidFill>
                  <a:schemeClr val="tx1">
                    <a:lumMod val="75000"/>
                    <a:lumOff val="25000"/>
                  </a:schemeClr>
                </a:solidFill>
              </a:rPr>
              <a:t>由感知器和效应器构成的交互机制的</a:t>
            </a:r>
            <a:r>
              <a:rPr lang="en-US" altLang="zh-CN" dirty="0" smtClean="0">
                <a:solidFill>
                  <a:schemeClr val="tx1">
                    <a:lumMod val="75000"/>
                    <a:lumOff val="25000"/>
                  </a:schemeClr>
                </a:solidFill>
              </a:rPr>
              <a:t>Schema</a:t>
            </a:r>
            <a:r>
              <a:rPr lang="zh-CN" altLang="zh-CN" dirty="0" smtClean="0">
                <a:solidFill>
                  <a:schemeClr val="tx1">
                    <a:lumMod val="75000"/>
                    <a:lumOff val="25000"/>
                  </a:schemeClr>
                </a:solidFill>
              </a:rPr>
              <a:t>定义为</a:t>
            </a:r>
            <a:r>
              <a:rPr lang="zh-CN" altLang="en-US" dirty="0" smtClean="0">
                <a:solidFill>
                  <a:schemeClr val="tx1">
                    <a:lumMod val="75000"/>
                    <a:lumOff val="25000"/>
                  </a:schemeClr>
                </a:solidFill>
              </a:rPr>
              <a:t>下</a:t>
            </a:r>
            <a:r>
              <a:rPr lang="zh-CN" altLang="zh-CN" dirty="0" smtClean="0">
                <a:solidFill>
                  <a:schemeClr val="tx1">
                    <a:lumMod val="75000"/>
                    <a:lumOff val="25000"/>
                  </a:schemeClr>
                </a:solidFill>
              </a:rPr>
              <a:t>式：</a:t>
            </a:r>
            <a:endParaRPr lang="zh-CN" altLang="zh-CN" dirty="0" smtClean="0">
              <a:solidFill>
                <a:schemeClr val="tx1">
                  <a:lumMod val="75000"/>
                  <a:lumOff val="25000"/>
                </a:schemeClr>
              </a:solidFill>
            </a:endParaRPr>
          </a:p>
        </p:txBody>
      </p:sp>
      <p:pic>
        <p:nvPicPr>
          <p:cNvPr id="195589" name="Picture 5"/>
          <p:cNvPicPr>
            <a:picLocks noChangeAspect="1" noChangeArrowheads="1"/>
          </p:cNvPicPr>
          <p:nvPr/>
        </p:nvPicPr>
        <p:blipFill>
          <a:blip r:embed="rId3" cstate="print"/>
          <a:srcRect/>
          <a:stretch>
            <a:fillRect/>
          </a:stretch>
        </p:blipFill>
        <p:spPr bwMode="auto">
          <a:xfrm>
            <a:off x="839470" y="2339975"/>
            <a:ext cx="7567295" cy="375920"/>
          </a:xfrm>
          <a:prstGeom prst="rect">
            <a:avLst/>
          </a:prstGeom>
          <a:noFill/>
          <a:ln w="9525">
            <a:noFill/>
            <a:miter lim="800000"/>
            <a:headEnd/>
            <a:tailEnd/>
          </a:ln>
        </p:spPr>
      </p:pic>
      <p:sp>
        <p:nvSpPr>
          <p:cNvPr id="34" name="矩形 33"/>
          <p:cNvSpPr/>
          <p:nvPr/>
        </p:nvSpPr>
        <p:spPr>
          <a:xfrm>
            <a:off x="838835" y="2880000"/>
            <a:ext cx="7568565" cy="1198880"/>
          </a:xfrm>
          <a:prstGeom prst="rect">
            <a:avLst/>
          </a:prstGeom>
        </p:spPr>
        <p:txBody>
          <a:bodyPr wrap="square">
            <a:spAutoFit/>
          </a:bodyPr>
          <a:lstStyle/>
          <a:p>
            <a:r>
              <a:rPr lang="zh-CN" altLang="en-US" dirty="0" smtClean="0">
                <a:solidFill>
                  <a:schemeClr val="tx1">
                    <a:lumMod val="75000"/>
                    <a:lumOff val="25000"/>
                  </a:schemeClr>
                </a:solidFill>
              </a:rPr>
              <a:t>（</a:t>
            </a:r>
            <a:r>
              <a:rPr lang="en-US" altLang="zh-CN" dirty="0" smtClean="0">
                <a:solidFill>
                  <a:schemeClr val="tx1">
                    <a:lumMod val="75000"/>
                    <a:lumOff val="25000"/>
                  </a:schemeClr>
                </a:solidFill>
              </a:rPr>
              <a:t>2</a:t>
            </a:r>
            <a:r>
              <a:rPr lang="zh-CN" altLang="zh-CN" dirty="0" smtClean="0">
                <a:solidFill>
                  <a:schemeClr val="tx1">
                    <a:lumMod val="75000"/>
                    <a:lumOff val="25000"/>
                  </a:schemeClr>
                </a:solidFill>
              </a:rPr>
              <a:t>）控制器是</a:t>
            </a:r>
            <a:r>
              <a:rPr lang="en-US" altLang="zh-CN" dirty="0" smtClean="0">
                <a:solidFill>
                  <a:schemeClr val="tx1">
                    <a:lumMod val="75000"/>
                    <a:lumOff val="25000"/>
                  </a:schemeClr>
                </a:solidFill>
              </a:rPr>
              <a:t>Agent</a:t>
            </a:r>
            <a:r>
              <a:rPr lang="zh-CN" altLang="zh-CN" dirty="0" smtClean="0">
                <a:solidFill>
                  <a:schemeClr val="tx1">
                    <a:lumMod val="75000"/>
                    <a:lumOff val="25000"/>
                  </a:schemeClr>
                </a:solidFill>
              </a:rPr>
              <a:t>的核心部件，它可抽象为由控制函数和内部状态构成的有限状态机。控制函数实现一个感知结果</a:t>
            </a:r>
            <a:r>
              <a:rPr lang="en-US" altLang="zh-CN" dirty="0" smtClean="0">
                <a:solidFill>
                  <a:schemeClr val="tx1">
                    <a:lumMod val="75000"/>
                    <a:lumOff val="25000"/>
                  </a:schemeClr>
                </a:solidFill>
              </a:rPr>
              <a:t>percepts</a:t>
            </a:r>
            <a:r>
              <a:rPr lang="zh-CN" altLang="zh-CN" dirty="0" smtClean="0">
                <a:solidFill>
                  <a:schemeClr val="tx1">
                    <a:lumMod val="75000"/>
                    <a:lumOff val="25000"/>
                  </a:schemeClr>
                </a:solidFill>
              </a:rPr>
              <a:t>和当前状态</a:t>
            </a:r>
            <a:r>
              <a:rPr lang="en-US" altLang="zh-CN" dirty="0" err="1" smtClean="0">
                <a:solidFill>
                  <a:schemeClr val="tx1">
                    <a:lumMod val="75000"/>
                    <a:lumOff val="25000"/>
                  </a:schemeClr>
                </a:solidFill>
              </a:rPr>
              <a:t>AgentState</a:t>
            </a:r>
            <a:r>
              <a:rPr lang="zh-CN" altLang="zh-CN" dirty="0" smtClean="0">
                <a:solidFill>
                  <a:schemeClr val="tx1">
                    <a:lumMod val="75000"/>
                    <a:lumOff val="25000"/>
                  </a:schemeClr>
                </a:solidFill>
              </a:rPr>
              <a:t>，以及控制规则</a:t>
            </a:r>
            <a:r>
              <a:rPr lang="en-US" altLang="zh-CN" dirty="0" smtClean="0">
                <a:solidFill>
                  <a:schemeClr val="tx1">
                    <a:lumMod val="75000"/>
                    <a:lumOff val="25000"/>
                  </a:schemeClr>
                </a:solidFill>
              </a:rPr>
              <a:t>RULES</a:t>
            </a:r>
            <a:r>
              <a:rPr lang="zh-CN" altLang="zh-CN" dirty="0" smtClean="0">
                <a:solidFill>
                  <a:schemeClr val="tx1">
                    <a:lumMod val="75000"/>
                    <a:lumOff val="25000"/>
                  </a:schemeClr>
                </a:solidFill>
              </a:rPr>
              <a:t>和时钟</a:t>
            </a:r>
            <a:r>
              <a:rPr lang="en-US" altLang="zh-CN" dirty="0" smtClean="0">
                <a:solidFill>
                  <a:schemeClr val="tx1">
                    <a:lumMod val="75000"/>
                    <a:lumOff val="25000"/>
                  </a:schemeClr>
                </a:solidFill>
              </a:rPr>
              <a:t>T</a:t>
            </a:r>
            <a:r>
              <a:rPr lang="zh-CN" altLang="zh-CN" dirty="0" smtClean="0">
                <a:solidFill>
                  <a:schemeClr val="tx1">
                    <a:lumMod val="75000"/>
                    <a:lumOff val="25000"/>
                  </a:schemeClr>
                </a:solidFill>
              </a:rPr>
              <a:t>到一个</a:t>
            </a:r>
            <a:r>
              <a:rPr lang="en-US" altLang="zh-CN" dirty="0" smtClean="0">
                <a:solidFill>
                  <a:schemeClr val="tx1">
                    <a:lumMod val="75000"/>
                    <a:lumOff val="25000"/>
                  </a:schemeClr>
                </a:solidFill>
              </a:rPr>
              <a:t>COMMAND</a:t>
            </a:r>
            <a:r>
              <a:rPr lang="zh-CN" altLang="zh-CN" dirty="0" smtClean="0">
                <a:solidFill>
                  <a:schemeClr val="tx1">
                    <a:lumMod val="75000"/>
                    <a:lumOff val="25000"/>
                  </a:schemeClr>
                </a:solidFill>
              </a:rPr>
              <a:t>和下一个状态的映射。控制器的</a:t>
            </a:r>
            <a:r>
              <a:rPr lang="en-US" altLang="zh-CN" dirty="0" smtClean="0">
                <a:solidFill>
                  <a:schemeClr val="tx1">
                    <a:lumMod val="75000"/>
                    <a:lumOff val="25000"/>
                  </a:schemeClr>
                </a:solidFill>
              </a:rPr>
              <a:t>Schema</a:t>
            </a:r>
            <a:r>
              <a:rPr lang="zh-CN" altLang="zh-CN" dirty="0" smtClean="0">
                <a:solidFill>
                  <a:schemeClr val="tx1">
                    <a:lumMod val="75000"/>
                    <a:lumOff val="25000"/>
                  </a:schemeClr>
                </a:solidFill>
              </a:rPr>
              <a:t>定义为</a:t>
            </a:r>
            <a:r>
              <a:rPr lang="zh-CN" altLang="en-US" dirty="0" smtClean="0">
                <a:solidFill>
                  <a:schemeClr val="tx1">
                    <a:lumMod val="75000"/>
                    <a:lumOff val="25000"/>
                  </a:schemeClr>
                </a:solidFill>
              </a:rPr>
              <a:t>下</a:t>
            </a:r>
            <a:r>
              <a:rPr lang="zh-CN" altLang="zh-CN" dirty="0" smtClean="0">
                <a:solidFill>
                  <a:schemeClr val="tx1">
                    <a:lumMod val="75000"/>
                    <a:lumOff val="25000"/>
                  </a:schemeClr>
                </a:solidFill>
              </a:rPr>
              <a:t>式：</a:t>
            </a:r>
            <a:endParaRPr lang="zh-CN" altLang="zh-CN" dirty="0" smtClean="0">
              <a:solidFill>
                <a:schemeClr val="tx1">
                  <a:lumMod val="75000"/>
                  <a:lumOff val="25000"/>
                </a:schemeClr>
              </a:solidFill>
            </a:endParaRPr>
          </a:p>
        </p:txBody>
      </p:sp>
      <p:pic>
        <p:nvPicPr>
          <p:cNvPr id="197635" name="Picture 3"/>
          <p:cNvPicPr>
            <a:picLocks noChangeAspect="1" noChangeArrowheads="1"/>
          </p:cNvPicPr>
          <p:nvPr/>
        </p:nvPicPr>
        <p:blipFill>
          <a:blip r:embed="rId4" cstate="print"/>
          <a:srcRect/>
          <a:stretch>
            <a:fillRect/>
          </a:stretch>
        </p:blipFill>
        <p:spPr bwMode="auto">
          <a:xfrm>
            <a:off x="839470" y="4140000"/>
            <a:ext cx="7566660" cy="942975"/>
          </a:xfrm>
          <a:prstGeom prst="rect">
            <a:avLst/>
          </a:prstGeom>
          <a:noFill/>
          <a:ln w="9525">
            <a:noFill/>
            <a:miter lim="800000"/>
            <a:headEnd/>
            <a:tailEnd/>
          </a:ln>
        </p:spPr>
      </p:pic>
      <p:sp>
        <p:nvSpPr>
          <p:cNvPr id="11" name="矩形 10"/>
          <p:cNvSpPr/>
          <p:nvPr/>
        </p:nvSpPr>
        <p:spPr>
          <a:xfrm>
            <a:off x="452232" y="889323"/>
            <a:ext cx="2759075" cy="337185"/>
          </a:xfrm>
          <a:prstGeom prst="rect">
            <a:avLst/>
          </a:prstGeom>
        </p:spPr>
        <p:txBody>
          <a:bodyPr wrap="none">
            <a:spAutoFit/>
          </a:bodyPr>
          <a:p>
            <a:pPr algn="l"/>
            <a:r>
              <a:rPr lang="en-US" altLang="zh-CN" sz="1600" b="1" dirty="0" smtClean="0">
                <a:solidFill>
                  <a:srgbClr val="3D89BC"/>
                </a:solidFill>
              </a:rPr>
              <a:t>3</a:t>
            </a:r>
            <a:r>
              <a:rPr lang="zh-CN" altLang="zh-CN" sz="1600" b="1" dirty="0" smtClean="0">
                <a:solidFill>
                  <a:srgbClr val="3D89BC"/>
                </a:solidFill>
              </a:rPr>
              <a:t>．Agent模型的形式化描述</a:t>
            </a:r>
            <a:endParaRPr lang="zh-CN" altLang="zh-CN" sz="1600" b="1" dirty="0" smtClean="0">
              <a:solidFill>
                <a:srgbClr val="3D89BC"/>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933575" cy="414020"/>
          </a:xfrm>
          <a:prstGeom prst="rect">
            <a:avLst/>
          </a:prstGeom>
          <a:noFill/>
        </p:spPr>
        <p:txBody>
          <a:bodyPr wrap="none" rtlCol="0">
            <a:spAutoFit/>
          </a:bodyPr>
          <a:lstStyle/>
          <a:p>
            <a:r>
              <a:rPr lang="en-US" altLang="zh-CN" sz="2100" spc="225" dirty="0" smtClean="0">
                <a:solidFill>
                  <a:prstClr val="white"/>
                </a:solidFill>
              </a:rPr>
              <a:t>9.3 </a:t>
            </a:r>
            <a:r>
              <a:rPr lang="zh-CN" altLang="en-US" sz="2100" spc="225" dirty="0" smtClean="0">
                <a:solidFill>
                  <a:prstClr val="white"/>
                </a:solidFill>
              </a:rPr>
              <a:t>构建模型</a:t>
            </a:r>
            <a:endParaRPr lang="zh-CN" altLang="en-US" sz="2100"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448" cy="300082"/>
          </a:xfrm>
          <a:prstGeom prst="rect">
            <a:avLst/>
          </a:prstGeom>
          <a:noFill/>
        </p:spPr>
        <p:txBody>
          <a:bodyPr wrap="none" rtlCol="0">
            <a:spAutoFit/>
          </a:bodyPr>
          <a:lstStyle/>
          <a:p>
            <a:r>
              <a:rPr lang="zh-CN" altLang="en-US" sz="1350" dirty="0" smtClean="0">
                <a:solidFill>
                  <a:prstClr val="white"/>
                </a:solidFill>
              </a:rPr>
              <a:t>第九章 多</a:t>
            </a:r>
            <a:r>
              <a:rPr lang="en-US" altLang="zh-CN" sz="1350" dirty="0" smtClean="0">
                <a:solidFill>
                  <a:prstClr val="white"/>
                </a:solidFill>
              </a:rPr>
              <a:t>Agent</a:t>
            </a:r>
            <a:r>
              <a:rPr lang="zh-CN" altLang="en-US" sz="1350" dirty="0" smtClean="0">
                <a:solidFill>
                  <a:prstClr val="white"/>
                </a:solidFill>
              </a:rPr>
              <a:t>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45607" cy="276999"/>
          </a:xfrm>
          <a:prstGeom prst="rect">
            <a:avLst/>
          </a:prstGeom>
          <a:noFill/>
        </p:spPr>
        <p:txBody>
          <a:bodyPr wrap="none">
            <a:spAutoFit/>
          </a:bodyPr>
          <a:lstStyle/>
          <a:p>
            <a:pPr fontAlgn="auto">
              <a:spcBef>
                <a:spcPts val="0"/>
              </a:spcBef>
              <a:spcAft>
                <a:spcPts val="0"/>
              </a:spcAft>
              <a:defRPr/>
            </a:pPr>
            <a:r>
              <a:rPr lang="es-HN" sz="1200" b="1" i="1" dirty="0">
                <a:solidFill>
                  <a:schemeClr val="bg1"/>
                </a:solidFill>
                <a:latin typeface="+mn-lt"/>
              </a:rPr>
              <a:t>of</a:t>
            </a:r>
            <a:endParaRPr lang="es-ES" sz="1200" b="1" i="1" dirty="0">
              <a:solidFill>
                <a:schemeClr val="bg1"/>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solidFill>
              </a:rPr>
              <a:t>31</a:t>
            </a:r>
            <a:endParaRPr lang="en-US" altLang="es-HN" sz="1200" b="1" dirty="0">
              <a:solidFill>
                <a:schemeClr val="bg1"/>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34147" name="Rectangle 3"/>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49" name="Rectangle 5"/>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51" name="Rectangle 7"/>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53" name="Rectangle 9"/>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42338"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82276"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86372"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87396"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95588"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37" name="矩形 36"/>
          <p:cNvSpPr/>
          <p:nvPr/>
        </p:nvSpPr>
        <p:spPr>
          <a:xfrm>
            <a:off x="1110615" y="1260000"/>
            <a:ext cx="6772275" cy="1753235"/>
          </a:xfrm>
          <a:prstGeom prst="rect">
            <a:avLst/>
          </a:prstGeom>
        </p:spPr>
        <p:txBody>
          <a:bodyPr wrap="square">
            <a:spAutoFit/>
          </a:bodyPr>
          <a:lstStyle/>
          <a:p>
            <a:r>
              <a:rPr lang="zh-CN" altLang="en-US" dirty="0" smtClean="0">
                <a:solidFill>
                  <a:schemeClr val="tx1">
                    <a:lumMod val="75000"/>
                    <a:lumOff val="25000"/>
                  </a:schemeClr>
                </a:solidFill>
              </a:rPr>
              <a:t>（</a:t>
            </a:r>
            <a:r>
              <a:rPr lang="en-US" altLang="zh-CN" dirty="0" smtClean="0">
                <a:solidFill>
                  <a:schemeClr val="tx1">
                    <a:lumMod val="75000"/>
                    <a:lumOff val="25000"/>
                  </a:schemeClr>
                </a:solidFill>
              </a:rPr>
              <a:t>3</a:t>
            </a:r>
            <a:r>
              <a:rPr lang="zh-CN" altLang="zh-CN" dirty="0" smtClean="0">
                <a:solidFill>
                  <a:schemeClr val="tx1">
                    <a:lumMod val="75000"/>
                    <a:lumOff val="25000"/>
                  </a:schemeClr>
                </a:solidFill>
              </a:rPr>
              <a:t>）在定义</a:t>
            </a:r>
            <a:r>
              <a:rPr lang="en-US" altLang="zh-CN" dirty="0" smtClean="0">
                <a:solidFill>
                  <a:schemeClr val="tx1">
                    <a:lumMod val="75000"/>
                    <a:lumOff val="25000"/>
                  </a:schemeClr>
                </a:solidFill>
              </a:rPr>
              <a:t>Agent</a:t>
            </a:r>
            <a:r>
              <a:rPr lang="zh-CN" altLang="zh-CN" dirty="0" smtClean="0">
                <a:solidFill>
                  <a:schemeClr val="tx1">
                    <a:lumMod val="75000"/>
                    <a:lumOff val="25000"/>
                  </a:schemeClr>
                </a:solidFill>
              </a:rPr>
              <a:t>的交互机制及控制器的基础上，就可以定义控制论</a:t>
            </a:r>
            <a:r>
              <a:rPr lang="en-US" altLang="zh-CN" dirty="0" smtClean="0">
                <a:solidFill>
                  <a:schemeClr val="tx1">
                    <a:lumMod val="75000"/>
                    <a:lumOff val="25000"/>
                  </a:schemeClr>
                </a:solidFill>
              </a:rPr>
              <a:t>Agent</a:t>
            </a:r>
            <a:r>
              <a:rPr lang="zh-CN" altLang="zh-CN" dirty="0" smtClean="0">
                <a:solidFill>
                  <a:schemeClr val="tx1">
                    <a:lumMod val="75000"/>
                    <a:lumOff val="25000"/>
                  </a:schemeClr>
                </a:solidFill>
              </a:rPr>
              <a:t>模型结构了。它包括交互机制（含感知器和效应器）、控制器及内部初始状态的交互，同时控制器与交互机制必须与</a:t>
            </a:r>
            <a:r>
              <a:rPr lang="en-US" altLang="zh-CN" dirty="0" smtClean="0">
                <a:solidFill>
                  <a:schemeClr val="tx1">
                    <a:lumMod val="75000"/>
                    <a:lumOff val="25000"/>
                  </a:schemeClr>
                </a:solidFill>
              </a:rPr>
              <a:t>percepts</a:t>
            </a:r>
            <a:r>
              <a:rPr lang="zh-CN" altLang="zh-CN" dirty="0" smtClean="0">
                <a:solidFill>
                  <a:schemeClr val="tx1">
                    <a:lumMod val="75000"/>
                    <a:lumOff val="25000"/>
                  </a:schemeClr>
                </a:solidFill>
              </a:rPr>
              <a:t>及</a:t>
            </a:r>
            <a:r>
              <a:rPr lang="en-US" altLang="zh-CN" dirty="0" smtClean="0">
                <a:solidFill>
                  <a:schemeClr val="tx1">
                    <a:lumMod val="75000"/>
                    <a:lumOff val="25000"/>
                  </a:schemeClr>
                </a:solidFill>
              </a:rPr>
              <a:t>COMMAND</a:t>
            </a:r>
            <a:r>
              <a:rPr lang="zh-CN" altLang="zh-CN" dirty="0" smtClean="0">
                <a:solidFill>
                  <a:schemeClr val="tx1">
                    <a:lumMod val="75000"/>
                    <a:lumOff val="25000"/>
                  </a:schemeClr>
                </a:solidFill>
              </a:rPr>
              <a:t>相匹配，即控制器能够接收交互机制产生的</a:t>
            </a:r>
            <a:r>
              <a:rPr lang="en-US" altLang="zh-CN" dirty="0" smtClean="0">
                <a:solidFill>
                  <a:schemeClr val="tx1">
                    <a:lumMod val="75000"/>
                    <a:lumOff val="25000"/>
                  </a:schemeClr>
                </a:solidFill>
              </a:rPr>
              <a:t>percepts</a:t>
            </a:r>
            <a:r>
              <a:rPr lang="zh-CN" altLang="zh-CN" dirty="0" smtClean="0">
                <a:solidFill>
                  <a:schemeClr val="tx1">
                    <a:lumMod val="75000"/>
                    <a:lumOff val="25000"/>
                  </a:schemeClr>
                </a:solidFill>
              </a:rPr>
              <a:t>，交互机制能够处理控制器发布的</a:t>
            </a:r>
            <a:r>
              <a:rPr lang="en-US" altLang="zh-CN" dirty="0" smtClean="0">
                <a:solidFill>
                  <a:schemeClr val="tx1">
                    <a:lumMod val="75000"/>
                    <a:lumOff val="25000"/>
                  </a:schemeClr>
                </a:solidFill>
              </a:rPr>
              <a:t>COMMAND</a:t>
            </a:r>
            <a:r>
              <a:rPr lang="zh-CN" altLang="zh-CN" dirty="0" smtClean="0">
                <a:solidFill>
                  <a:schemeClr val="tx1">
                    <a:lumMod val="75000"/>
                    <a:lumOff val="25000"/>
                  </a:schemeClr>
                </a:solidFill>
              </a:rPr>
              <a:t>。控制论</a:t>
            </a:r>
            <a:r>
              <a:rPr lang="en-US" altLang="zh-CN" dirty="0" smtClean="0">
                <a:solidFill>
                  <a:schemeClr val="tx1">
                    <a:lumMod val="75000"/>
                    <a:lumOff val="25000"/>
                  </a:schemeClr>
                </a:solidFill>
              </a:rPr>
              <a:t>Agent</a:t>
            </a:r>
            <a:r>
              <a:rPr lang="zh-CN" altLang="zh-CN" dirty="0" smtClean="0">
                <a:solidFill>
                  <a:schemeClr val="tx1">
                    <a:lumMod val="75000"/>
                    <a:lumOff val="25000"/>
                  </a:schemeClr>
                </a:solidFill>
              </a:rPr>
              <a:t>模型结构的</a:t>
            </a:r>
            <a:r>
              <a:rPr lang="en-US" altLang="zh-CN" dirty="0" smtClean="0">
                <a:solidFill>
                  <a:schemeClr val="tx1">
                    <a:lumMod val="75000"/>
                    <a:lumOff val="25000"/>
                  </a:schemeClr>
                </a:solidFill>
              </a:rPr>
              <a:t>Schema</a:t>
            </a:r>
            <a:r>
              <a:rPr lang="zh-CN" altLang="zh-CN" dirty="0" smtClean="0">
                <a:solidFill>
                  <a:schemeClr val="tx1">
                    <a:lumMod val="75000"/>
                    <a:lumOff val="25000"/>
                  </a:schemeClr>
                </a:solidFill>
              </a:rPr>
              <a:t>表示为</a:t>
            </a:r>
            <a:r>
              <a:rPr lang="zh-CN" altLang="en-US" dirty="0" smtClean="0">
                <a:solidFill>
                  <a:schemeClr val="tx1">
                    <a:lumMod val="75000"/>
                    <a:lumOff val="25000"/>
                  </a:schemeClr>
                </a:solidFill>
              </a:rPr>
              <a:t>下</a:t>
            </a:r>
            <a:r>
              <a:rPr lang="zh-CN" altLang="zh-CN" dirty="0" smtClean="0">
                <a:solidFill>
                  <a:schemeClr val="tx1">
                    <a:lumMod val="75000"/>
                    <a:lumOff val="25000"/>
                  </a:schemeClr>
                </a:solidFill>
              </a:rPr>
              <a:t>式：</a:t>
            </a:r>
            <a:endParaRPr lang="zh-CN" altLang="zh-CN" dirty="0" smtClean="0">
              <a:solidFill>
                <a:schemeClr val="tx1">
                  <a:lumMod val="75000"/>
                  <a:lumOff val="25000"/>
                </a:schemeClr>
              </a:solidFill>
            </a:endParaRPr>
          </a:p>
        </p:txBody>
      </p:sp>
      <p:pic>
        <p:nvPicPr>
          <p:cNvPr id="198658" name="Picture 2"/>
          <p:cNvPicPr>
            <a:picLocks noChangeAspect="1" noChangeArrowheads="1"/>
          </p:cNvPicPr>
          <p:nvPr/>
        </p:nvPicPr>
        <p:blipFill>
          <a:blip r:embed="rId3" cstate="print"/>
          <a:srcRect/>
          <a:stretch>
            <a:fillRect/>
          </a:stretch>
        </p:blipFill>
        <p:spPr bwMode="auto">
          <a:xfrm>
            <a:off x="1110615" y="3281045"/>
            <a:ext cx="6772275" cy="1704975"/>
          </a:xfrm>
          <a:prstGeom prst="rect">
            <a:avLst/>
          </a:prstGeom>
          <a:noFill/>
          <a:ln w="9525">
            <a:noFill/>
            <a:miter lim="800000"/>
            <a:headEnd/>
            <a:tailEnd/>
          </a:ln>
        </p:spPr>
      </p:pic>
      <p:sp>
        <p:nvSpPr>
          <p:cNvPr id="11" name="矩形 10"/>
          <p:cNvSpPr/>
          <p:nvPr/>
        </p:nvSpPr>
        <p:spPr>
          <a:xfrm>
            <a:off x="452232" y="889323"/>
            <a:ext cx="2759075" cy="337185"/>
          </a:xfrm>
          <a:prstGeom prst="rect">
            <a:avLst/>
          </a:prstGeom>
        </p:spPr>
        <p:txBody>
          <a:bodyPr wrap="none">
            <a:spAutoFit/>
          </a:bodyPr>
          <a:p>
            <a:pPr algn="l"/>
            <a:r>
              <a:rPr lang="en-US" altLang="zh-CN" sz="1600" b="1" dirty="0" smtClean="0">
                <a:solidFill>
                  <a:srgbClr val="3D89BC"/>
                </a:solidFill>
              </a:rPr>
              <a:t>3</a:t>
            </a:r>
            <a:r>
              <a:rPr lang="zh-CN" altLang="zh-CN" sz="1600" b="1" dirty="0" smtClean="0">
                <a:solidFill>
                  <a:srgbClr val="3D89BC"/>
                </a:solidFill>
              </a:rPr>
              <a:t>．Agent模型的形式化描述</a:t>
            </a:r>
            <a:endParaRPr lang="zh-CN" altLang="zh-CN" sz="1600" b="1" dirty="0" smtClean="0">
              <a:solidFill>
                <a:srgbClr val="3D89BC"/>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1933575" cy="414020"/>
          </a:xfrm>
          <a:prstGeom prst="rect">
            <a:avLst/>
          </a:prstGeom>
          <a:noFill/>
        </p:spPr>
        <p:txBody>
          <a:bodyPr wrap="none" rtlCol="0">
            <a:spAutoFit/>
          </a:bodyPr>
          <a:lstStyle/>
          <a:p>
            <a:r>
              <a:rPr lang="en-US" altLang="zh-CN" sz="2100" spc="225" dirty="0" smtClean="0">
                <a:solidFill>
                  <a:prstClr val="white"/>
                </a:solidFill>
              </a:rPr>
              <a:t>9.3 </a:t>
            </a:r>
            <a:r>
              <a:rPr lang="zh-CN" altLang="en-US" sz="2100" spc="225" dirty="0" smtClean="0">
                <a:solidFill>
                  <a:prstClr val="white"/>
                </a:solidFill>
              </a:rPr>
              <a:t>构建模型</a:t>
            </a:r>
            <a:endParaRPr lang="zh-CN" altLang="en-US" sz="2100"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448" cy="300082"/>
          </a:xfrm>
          <a:prstGeom prst="rect">
            <a:avLst/>
          </a:prstGeom>
          <a:noFill/>
        </p:spPr>
        <p:txBody>
          <a:bodyPr wrap="none" rtlCol="0">
            <a:spAutoFit/>
          </a:bodyPr>
          <a:lstStyle/>
          <a:p>
            <a:r>
              <a:rPr lang="zh-CN" altLang="en-US" sz="1350" dirty="0" smtClean="0">
                <a:solidFill>
                  <a:prstClr val="white"/>
                </a:solidFill>
              </a:rPr>
              <a:t>第九章 多</a:t>
            </a:r>
            <a:r>
              <a:rPr lang="en-US" altLang="zh-CN" sz="1350" dirty="0" smtClean="0">
                <a:solidFill>
                  <a:prstClr val="white"/>
                </a:solidFill>
              </a:rPr>
              <a:t>Agent</a:t>
            </a:r>
            <a:r>
              <a:rPr lang="zh-CN" altLang="en-US" sz="1350" dirty="0" smtClean="0">
                <a:solidFill>
                  <a:prstClr val="white"/>
                </a:solidFill>
              </a:rPr>
              <a:t>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45607" cy="276999"/>
          </a:xfrm>
          <a:prstGeom prst="rect">
            <a:avLst/>
          </a:prstGeom>
          <a:noFill/>
        </p:spPr>
        <p:txBody>
          <a:bodyPr wrap="none">
            <a:spAutoFit/>
          </a:bodyPr>
          <a:lstStyle/>
          <a:p>
            <a:pPr fontAlgn="auto">
              <a:spcBef>
                <a:spcPts val="0"/>
              </a:spcBef>
              <a:spcAft>
                <a:spcPts val="0"/>
              </a:spcAft>
              <a:defRPr/>
            </a:pPr>
            <a:r>
              <a:rPr lang="es-HN" sz="1200" b="1" i="1" dirty="0">
                <a:solidFill>
                  <a:schemeClr val="bg1"/>
                </a:solidFill>
                <a:latin typeface="+mn-lt"/>
              </a:rPr>
              <a:t>of</a:t>
            </a:r>
            <a:endParaRPr lang="es-ES" sz="1200" b="1" i="1" dirty="0">
              <a:solidFill>
                <a:schemeClr val="bg1"/>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solidFill>
              </a:rPr>
              <a:t>31</a:t>
            </a:r>
            <a:endParaRPr lang="en-US" altLang="es-HN" sz="1200" b="1" dirty="0">
              <a:solidFill>
                <a:schemeClr val="bg1"/>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34147" name="Rectangle 3"/>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49" name="Rectangle 5"/>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51" name="Rectangle 7"/>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53" name="Rectangle 9"/>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42338"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82276"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86372"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87396"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95588"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37" name="矩形 36"/>
          <p:cNvSpPr/>
          <p:nvPr/>
        </p:nvSpPr>
        <p:spPr>
          <a:xfrm>
            <a:off x="966864" y="1260000"/>
            <a:ext cx="7247745" cy="923330"/>
          </a:xfrm>
          <a:prstGeom prst="rect">
            <a:avLst/>
          </a:prstGeom>
        </p:spPr>
        <p:txBody>
          <a:bodyPr wrap="square">
            <a:spAutoFit/>
          </a:bodyPr>
          <a:lstStyle/>
          <a:p>
            <a:r>
              <a:rPr lang="zh-CN" altLang="zh-CN" dirty="0" smtClean="0">
                <a:solidFill>
                  <a:schemeClr val="tx1">
                    <a:lumMod val="75000"/>
                    <a:lumOff val="25000"/>
                  </a:schemeClr>
                </a:solidFill>
              </a:rPr>
              <a:t>（</a:t>
            </a:r>
            <a:r>
              <a:rPr lang="en-US" altLang="zh-CN" dirty="0" smtClean="0">
                <a:solidFill>
                  <a:schemeClr val="tx1">
                    <a:lumMod val="75000"/>
                    <a:lumOff val="25000"/>
                  </a:schemeClr>
                </a:solidFill>
              </a:rPr>
              <a:t>4</a:t>
            </a:r>
            <a:r>
              <a:rPr lang="zh-CN" altLang="zh-CN" dirty="0" smtClean="0">
                <a:solidFill>
                  <a:schemeClr val="tx1">
                    <a:lumMod val="75000"/>
                    <a:lumOff val="25000"/>
                  </a:schemeClr>
                </a:solidFill>
              </a:rPr>
              <a:t>）当一个</a:t>
            </a:r>
            <a:r>
              <a:rPr lang="en-US" altLang="zh-CN" dirty="0" smtClean="0">
                <a:solidFill>
                  <a:schemeClr val="tx1">
                    <a:lumMod val="75000"/>
                    <a:lumOff val="25000"/>
                  </a:schemeClr>
                </a:solidFill>
              </a:rPr>
              <a:t>Agent</a:t>
            </a:r>
            <a:r>
              <a:rPr lang="zh-CN" altLang="zh-CN" dirty="0" smtClean="0">
                <a:solidFill>
                  <a:schemeClr val="tx1">
                    <a:lumMod val="75000"/>
                    <a:lumOff val="25000"/>
                  </a:schemeClr>
                </a:solidFill>
              </a:rPr>
              <a:t>采用了另一个</a:t>
            </a:r>
            <a:r>
              <a:rPr lang="en-US" altLang="zh-CN" dirty="0" smtClean="0">
                <a:solidFill>
                  <a:schemeClr val="tx1">
                    <a:lumMod val="75000"/>
                    <a:lumOff val="25000"/>
                  </a:schemeClr>
                </a:solidFill>
              </a:rPr>
              <a:t>Agent</a:t>
            </a:r>
            <a:r>
              <a:rPr lang="zh-CN" altLang="zh-CN" dirty="0" smtClean="0">
                <a:solidFill>
                  <a:schemeClr val="tx1">
                    <a:lumMod val="75000"/>
                    <a:lumOff val="25000"/>
                  </a:schemeClr>
                </a:solidFill>
              </a:rPr>
              <a:t>的目标（</a:t>
            </a:r>
            <a:r>
              <a:rPr lang="en-US" altLang="zh-CN" dirty="0" smtClean="0">
                <a:solidFill>
                  <a:schemeClr val="tx1">
                    <a:lumMod val="75000"/>
                    <a:lumOff val="25000"/>
                  </a:schemeClr>
                </a:solidFill>
              </a:rPr>
              <a:t>Goal</a:t>
            </a:r>
            <a:r>
              <a:rPr lang="zh-CN" altLang="zh-CN" dirty="0" smtClean="0">
                <a:solidFill>
                  <a:schemeClr val="tx1">
                    <a:lumMod val="75000"/>
                    <a:lumOff val="25000"/>
                  </a:schemeClr>
                </a:solidFill>
              </a:rPr>
              <a:t>）则说明两个</a:t>
            </a:r>
            <a:r>
              <a:rPr lang="en-US" altLang="zh-CN" dirty="0" smtClean="0">
                <a:solidFill>
                  <a:schemeClr val="tx1">
                    <a:lumMod val="75000"/>
                    <a:lumOff val="25000"/>
                  </a:schemeClr>
                </a:solidFill>
              </a:rPr>
              <a:t>Agent</a:t>
            </a:r>
            <a:r>
              <a:rPr lang="zh-CN" altLang="zh-CN" dirty="0" smtClean="0">
                <a:solidFill>
                  <a:schemeClr val="tx1">
                    <a:lumMod val="75000"/>
                    <a:lumOff val="25000"/>
                  </a:schemeClr>
                </a:solidFill>
              </a:rPr>
              <a:t>进行了协作。一个协作模型描述了目标、产生目标的</a:t>
            </a:r>
            <a:r>
              <a:rPr lang="en-US" altLang="zh-CN" dirty="0" smtClean="0">
                <a:solidFill>
                  <a:schemeClr val="tx1">
                    <a:lumMod val="75000"/>
                    <a:lumOff val="25000"/>
                  </a:schemeClr>
                </a:solidFill>
              </a:rPr>
              <a:t>Agent</a:t>
            </a:r>
            <a:r>
              <a:rPr lang="zh-CN" altLang="zh-CN" dirty="0" smtClean="0">
                <a:solidFill>
                  <a:schemeClr val="tx1">
                    <a:lumMod val="75000"/>
                    <a:lumOff val="25000"/>
                  </a:schemeClr>
                </a:solidFill>
              </a:rPr>
              <a:t>以及采用这一目标的</a:t>
            </a:r>
            <a:r>
              <a:rPr lang="en-US" altLang="zh-CN" dirty="0" smtClean="0">
                <a:solidFill>
                  <a:schemeClr val="tx1">
                    <a:lumMod val="75000"/>
                    <a:lumOff val="25000"/>
                  </a:schemeClr>
                </a:solidFill>
              </a:rPr>
              <a:t>Agent</a:t>
            </a:r>
            <a:r>
              <a:rPr lang="zh-CN" altLang="zh-CN" dirty="0" smtClean="0">
                <a:solidFill>
                  <a:schemeClr val="tx1">
                    <a:lumMod val="75000"/>
                    <a:lumOff val="25000"/>
                  </a:schemeClr>
                </a:solidFill>
              </a:rPr>
              <a:t>。协作模型的</a:t>
            </a:r>
            <a:r>
              <a:rPr lang="en-US" altLang="zh-CN" dirty="0" smtClean="0">
                <a:solidFill>
                  <a:schemeClr val="tx1">
                    <a:lumMod val="75000"/>
                    <a:lumOff val="25000"/>
                  </a:schemeClr>
                </a:solidFill>
              </a:rPr>
              <a:t>Schema</a:t>
            </a:r>
            <a:r>
              <a:rPr lang="zh-CN" altLang="zh-CN" dirty="0" smtClean="0">
                <a:solidFill>
                  <a:schemeClr val="tx1">
                    <a:lumMod val="75000"/>
                    <a:lumOff val="25000"/>
                  </a:schemeClr>
                </a:solidFill>
              </a:rPr>
              <a:t>表示为</a:t>
            </a:r>
            <a:r>
              <a:rPr lang="zh-CN" altLang="en-US" dirty="0" smtClean="0">
                <a:solidFill>
                  <a:schemeClr val="tx1">
                    <a:lumMod val="75000"/>
                    <a:lumOff val="25000"/>
                  </a:schemeClr>
                </a:solidFill>
              </a:rPr>
              <a:t>下</a:t>
            </a:r>
            <a:r>
              <a:rPr lang="zh-CN" altLang="zh-CN" dirty="0" smtClean="0">
                <a:solidFill>
                  <a:schemeClr val="tx1">
                    <a:lumMod val="75000"/>
                    <a:lumOff val="25000"/>
                  </a:schemeClr>
                </a:solidFill>
              </a:rPr>
              <a:t>式</a:t>
            </a:r>
            <a:r>
              <a:rPr lang="zh-CN" altLang="en-US" dirty="0" smtClean="0">
                <a:solidFill>
                  <a:schemeClr val="tx1">
                    <a:lumMod val="75000"/>
                    <a:lumOff val="25000"/>
                  </a:schemeClr>
                </a:solidFill>
              </a:rPr>
              <a:t>：</a:t>
            </a:r>
            <a:endParaRPr lang="zh-CN" altLang="en-US" dirty="0" smtClean="0">
              <a:solidFill>
                <a:schemeClr val="tx1">
                  <a:lumMod val="75000"/>
                  <a:lumOff val="25000"/>
                </a:schemeClr>
              </a:solidFill>
            </a:endParaRPr>
          </a:p>
        </p:txBody>
      </p:sp>
      <p:pic>
        <p:nvPicPr>
          <p:cNvPr id="199682" name="Picture 2"/>
          <p:cNvPicPr>
            <a:picLocks noChangeAspect="1" noChangeArrowheads="1"/>
          </p:cNvPicPr>
          <p:nvPr/>
        </p:nvPicPr>
        <p:blipFill>
          <a:blip r:embed="rId3" cstate="print"/>
          <a:srcRect/>
          <a:stretch>
            <a:fillRect/>
          </a:stretch>
        </p:blipFill>
        <p:spPr bwMode="auto">
          <a:xfrm>
            <a:off x="966470" y="2340000"/>
            <a:ext cx="7247890" cy="2164715"/>
          </a:xfrm>
          <a:prstGeom prst="rect">
            <a:avLst/>
          </a:prstGeom>
          <a:noFill/>
          <a:ln w="9525">
            <a:noFill/>
            <a:miter lim="800000"/>
            <a:headEnd/>
            <a:tailEnd/>
          </a:ln>
        </p:spPr>
      </p:pic>
      <p:sp>
        <p:nvSpPr>
          <p:cNvPr id="11" name="矩形 10"/>
          <p:cNvSpPr/>
          <p:nvPr/>
        </p:nvSpPr>
        <p:spPr>
          <a:xfrm>
            <a:off x="452232" y="889323"/>
            <a:ext cx="2759075" cy="337185"/>
          </a:xfrm>
          <a:prstGeom prst="rect">
            <a:avLst/>
          </a:prstGeom>
        </p:spPr>
        <p:txBody>
          <a:bodyPr wrap="none">
            <a:spAutoFit/>
          </a:bodyPr>
          <a:p>
            <a:pPr algn="l"/>
            <a:r>
              <a:rPr lang="en-US" altLang="zh-CN" sz="1600" b="1" dirty="0" smtClean="0">
                <a:solidFill>
                  <a:srgbClr val="3D89BC"/>
                </a:solidFill>
              </a:rPr>
              <a:t>3</a:t>
            </a:r>
            <a:r>
              <a:rPr lang="zh-CN" altLang="zh-CN" sz="1600" b="1" dirty="0" smtClean="0">
                <a:solidFill>
                  <a:srgbClr val="3D89BC"/>
                </a:solidFill>
              </a:rPr>
              <a:t>．Agent模型的形式化描述</a:t>
            </a:r>
            <a:endParaRPr lang="zh-CN" altLang="zh-CN" sz="1600" b="1" dirty="0" smtClean="0">
              <a:solidFill>
                <a:srgbClr val="3D89BC"/>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690044" y="1169836"/>
              <a:ext cx="1763898" cy="521970"/>
            </a:xfrm>
            <a:prstGeom prst="rect">
              <a:avLst/>
            </a:prstGeom>
            <a:noFill/>
          </p:spPr>
          <p:txBody>
            <a:bodyPr wrap="none" rtlCol="0">
              <a:spAutoFit/>
            </a:bodyPr>
            <a:lstStyle/>
            <a:p>
              <a:pPr algn="ctr"/>
              <a:r>
                <a:rPr lang="zh-CN" altLang="en-US" sz="2800" dirty="0">
                  <a:solidFill>
                    <a:schemeClr val="accent4"/>
                  </a:solidFill>
                </a:rPr>
                <a:t>第</a:t>
              </a:r>
              <a:r>
                <a:rPr lang="zh-CN" altLang="en-US" sz="2800" dirty="0">
                  <a:solidFill>
                    <a:schemeClr val="accent4"/>
                  </a:solidFill>
                  <a:sym typeface="+mn-ea"/>
                </a:rPr>
                <a:t>九</a:t>
              </a:r>
              <a:r>
                <a:rPr lang="zh-CN" altLang="en-US" sz="2800" dirty="0" smtClean="0">
                  <a:solidFill>
                    <a:schemeClr val="accent4"/>
                  </a:solidFill>
                </a:rPr>
                <a:t>章　多Agent系统</a:t>
              </a:r>
              <a:endParaRPr lang="zh-CN" altLang="en-US" sz="2800" dirty="0" smtClean="0">
                <a:solidFill>
                  <a:schemeClr val="accent4"/>
                </a:solidFill>
              </a:endParaRPr>
            </a:p>
          </p:txBody>
        </p:sp>
      </p:grpSp>
      <p:grpSp>
        <p:nvGrpSpPr>
          <p:cNvPr id="67" name="组合 66"/>
          <p:cNvGrpSpPr/>
          <p:nvPr/>
        </p:nvGrpSpPr>
        <p:grpSpPr>
          <a:xfrm>
            <a:off x="1754534" y="2048547"/>
            <a:ext cx="5693399" cy="42480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矩形 47"/>
            <p:cNvSpPr/>
            <p:nvPr/>
          </p:nvSpPr>
          <p:spPr>
            <a:xfrm>
              <a:off x="1883286" y="2462595"/>
              <a:ext cx="3359785" cy="414020"/>
            </a:xfrm>
            <a:prstGeom prst="rect">
              <a:avLst/>
            </a:prstGeom>
          </p:spPr>
          <p:txBody>
            <a:bodyPr wrap="none">
              <a:spAutoFit/>
            </a:bodyPr>
            <a:lstStyle/>
            <a:p>
              <a:pPr algn="l"/>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9.1   </a:t>
              </a:r>
              <a:r>
                <a:rPr lang="zh-CN"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多Agent系统概述</a:t>
              </a:r>
              <a:endParaRPr lang="zh-CN"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754534" y="2753555"/>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81814" y="2945869"/>
              <a:ext cx="3628390" cy="414020"/>
            </a:xfrm>
            <a:prstGeom prst="rect">
              <a:avLst/>
            </a:prstGeom>
          </p:spPr>
          <p:txBody>
            <a:bodyPr wrap="none">
              <a:spAutoFit/>
            </a:bodyPr>
            <a:lstStyle/>
            <a:p>
              <a:pPr algn="l"/>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9.2</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多Agent协调与协作</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54534" y="3469343"/>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矩形 51"/>
            <p:cNvSpPr/>
            <p:nvPr/>
          </p:nvSpPr>
          <p:spPr>
            <a:xfrm>
              <a:off x="1881814" y="3411473"/>
              <a:ext cx="2121535" cy="414020"/>
            </a:xfrm>
            <a:prstGeom prst="rect">
              <a:avLst/>
            </a:prstGeom>
          </p:spPr>
          <p:txBody>
            <a:bodyPr wrap="none">
              <a:spAutoFit/>
            </a:bodyPr>
            <a:lstStyle/>
            <a:p>
              <a:pPr algn="l"/>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9.3</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构建模型</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1754534" y="4185131"/>
            <a:ext cx="5693399" cy="424801"/>
            <a:chOff x="1807265" y="3866296"/>
            <a:chExt cx="5693399" cy="424801"/>
          </a:xfrm>
          <a:solidFill>
            <a:srgbClr val="3D89BC"/>
          </a:solidFill>
        </p:grpSpPr>
        <p:sp>
          <p:nvSpPr>
            <p:cNvPr id="53" name="圆角矩形 52"/>
            <p:cNvSpPr/>
            <p:nvPr/>
          </p:nvSpPr>
          <p:spPr>
            <a:xfrm>
              <a:off x="1807265" y="3866296"/>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4" name="矩形 53"/>
            <p:cNvSpPr/>
            <p:nvPr/>
          </p:nvSpPr>
          <p:spPr>
            <a:xfrm>
              <a:off x="1881814" y="3877077"/>
              <a:ext cx="3333115" cy="414020"/>
            </a:xfrm>
            <a:prstGeom prst="rect">
              <a:avLst/>
            </a:prstGeom>
            <a:grpFill/>
          </p:spPr>
          <p:txBody>
            <a:bodyPr wrap="none">
              <a:spAutoFit/>
            </a:bodyPr>
            <a:lstStyle/>
            <a:p>
              <a:pPr algn="l"/>
              <a:r>
                <a:rPr lang="en-US" altLang="zh-CN" sz="2100" spc="225" dirty="0" smtClean="0">
                  <a:solidFill>
                    <a:schemeClr val="bg1"/>
                  </a:solidFill>
                  <a:latin typeface="微软雅黑" panose="020B0503020204020204" pitchFamily="34" charset="-122"/>
                  <a:ea typeface="微软雅黑" panose="020B0503020204020204" pitchFamily="34" charset="-122"/>
                </a:rPr>
                <a:t>9.4</a:t>
              </a:r>
              <a:r>
                <a:rPr lang="zh-CN" altLang="en-US" sz="2100" spc="225" dirty="0" smtClean="0">
                  <a:solidFill>
                    <a:schemeClr val="bg1"/>
                  </a:solidFill>
                  <a:latin typeface="微软雅黑" panose="020B0503020204020204" pitchFamily="34" charset="-122"/>
                  <a:ea typeface="微软雅黑" panose="020B0503020204020204" pitchFamily="34" charset="-122"/>
                </a:rPr>
                <a:t>　多Agent系统仿真</a:t>
              </a:r>
              <a:endParaRPr lang="zh-CN" altLang="en-US" sz="2100" spc="225" dirty="0" smtClean="0">
                <a:solidFill>
                  <a:schemeClr val="bg1"/>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矩形 32"/>
          <p:cNvSpPr/>
          <p:nvPr/>
        </p:nvSpPr>
        <p:spPr>
          <a:xfrm>
            <a:off x="7929" y="38314"/>
            <a:ext cx="2240280" cy="299085"/>
          </a:xfrm>
          <a:prstGeom prst="rect">
            <a:avLst/>
          </a:prstGeom>
        </p:spPr>
        <p:txBody>
          <a:bodyPr wrap="none">
            <a:spAutoFit/>
          </a:bodyPr>
          <a:lstStyle/>
          <a:p>
            <a:r>
              <a:rPr lang="zh-CN" altLang="en-US" sz="1350" dirty="0">
                <a:solidFill>
                  <a:schemeClr val="bg1"/>
                </a:solidFill>
              </a:rPr>
              <a:t>高级人工智能人才培养丛书</a:t>
            </a:r>
            <a:endParaRPr lang="zh-CN" altLang="en-US" sz="1350" dirty="0">
              <a:solidFill>
                <a:schemeClr val="bg1"/>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37"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9"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sz="1200" b="1" dirty="0" smtClean="0">
                <a:solidFill>
                  <a:schemeClr val="bg1">
                    <a:lumMod val="50000"/>
                  </a:schemeClr>
                </a:solidFill>
              </a:rPr>
              <a:t>31</a:t>
            </a:r>
            <a:endParaRPr lang="en-US" sz="1200" b="1" dirty="0">
              <a:solidFill>
                <a:schemeClr val="bg1">
                  <a:lumMod val="50000"/>
                </a:schemeClr>
              </a:solidFill>
              <a:latin typeface="+mn-lt"/>
            </a:endParaRPr>
          </a:p>
        </p:txBody>
      </p:sp>
      <p:pic>
        <p:nvPicPr>
          <p:cNvPr id="40"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43" name="圆角矩形 42"/>
          <p:cNvSpPr/>
          <p:nvPr/>
        </p:nvSpPr>
        <p:spPr>
          <a:xfrm>
            <a:off x="1765366" y="4900918"/>
            <a:ext cx="5693399" cy="4248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100" dirty="0" smtClean="0">
                <a:solidFill>
                  <a:schemeClr val="tx1">
                    <a:lumMod val="75000"/>
                    <a:lumOff val="25000"/>
                  </a:schemeClr>
                </a:solidFill>
              </a:rPr>
              <a:t>习题</a:t>
            </a:r>
            <a:endParaRPr lang="zh-CN" altLang="en-US" sz="2100" dirty="0">
              <a:solidFill>
                <a:schemeClr val="tx1">
                  <a:lumMod val="75000"/>
                  <a:lumOff val="25000"/>
                </a:schemeClr>
              </a:solidFill>
            </a:endParaRPr>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145155" cy="414020"/>
          </a:xfrm>
          <a:prstGeom prst="rect">
            <a:avLst/>
          </a:prstGeom>
          <a:noFill/>
        </p:spPr>
        <p:txBody>
          <a:bodyPr wrap="none" rtlCol="0">
            <a:spAutoFit/>
          </a:bodyPr>
          <a:lstStyle/>
          <a:p>
            <a:r>
              <a:rPr lang="en-US" altLang="zh-CN" sz="2100" spc="225" dirty="0" smtClean="0">
                <a:solidFill>
                  <a:prstClr val="white"/>
                </a:solidFill>
              </a:rPr>
              <a:t>9.4 </a:t>
            </a:r>
            <a:r>
              <a:rPr lang="zh-CN" altLang="zh-CN" sz="2100" spc="225" dirty="0" smtClean="0">
                <a:solidFill>
                  <a:prstClr val="white"/>
                </a:solidFill>
              </a:rPr>
              <a:t>多</a:t>
            </a:r>
            <a:r>
              <a:rPr lang="en-US" altLang="zh-CN" sz="2100" spc="225" dirty="0" smtClean="0">
                <a:solidFill>
                  <a:prstClr val="white"/>
                </a:solidFill>
              </a:rPr>
              <a:t>Agent</a:t>
            </a:r>
            <a:r>
              <a:rPr lang="zh-CN" altLang="zh-CN" sz="2100" spc="225" dirty="0" smtClean="0">
                <a:solidFill>
                  <a:prstClr val="white"/>
                </a:solidFill>
              </a:rPr>
              <a:t>系统仿真</a:t>
            </a:r>
            <a:endParaRPr lang="zh-CN" altLang="en-US" sz="2100"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448" cy="300082"/>
          </a:xfrm>
          <a:prstGeom prst="rect">
            <a:avLst/>
          </a:prstGeom>
          <a:noFill/>
        </p:spPr>
        <p:txBody>
          <a:bodyPr wrap="none" rtlCol="0">
            <a:spAutoFit/>
          </a:bodyPr>
          <a:lstStyle/>
          <a:p>
            <a:r>
              <a:rPr lang="zh-CN" altLang="en-US" sz="1350" dirty="0" smtClean="0">
                <a:solidFill>
                  <a:prstClr val="white"/>
                </a:solidFill>
              </a:rPr>
              <a:t>第九章 多</a:t>
            </a:r>
            <a:r>
              <a:rPr lang="en-US" altLang="zh-CN" sz="1350" dirty="0" smtClean="0">
                <a:solidFill>
                  <a:prstClr val="white"/>
                </a:solidFill>
              </a:rPr>
              <a:t>Agent</a:t>
            </a:r>
            <a:r>
              <a:rPr lang="zh-CN" altLang="en-US" sz="1350" dirty="0" smtClean="0">
                <a:solidFill>
                  <a:prstClr val="white"/>
                </a:solidFill>
              </a:rPr>
              <a:t>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45607" cy="276999"/>
          </a:xfrm>
          <a:prstGeom prst="rect">
            <a:avLst/>
          </a:prstGeom>
          <a:noFill/>
        </p:spPr>
        <p:txBody>
          <a:bodyPr wrap="none">
            <a:spAutoFit/>
          </a:bodyPr>
          <a:lstStyle/>
          <a:p>
            <a:pPr fontAlgn="auto">
              <a:spcBef>
                <a:spcPts val="0"/>
              </a:spcBef>
              <a:spcAft>
                <a:spcPts val="0"/>
              </a:spcAft>
              <a:defRPr/>
            </a:pPr>
            <a:r>
              <a:rPr lang="es-HN" sz="1200" b="1" i="1" dirty="0">
                <a:solidFill>
                  <a:schemeClr val="bg1"/>
                </a:solidFill>
                <a:latin typeface="+mn-lt"/>
              </a:rPr>
              <a:t>of</a:t>
            </a:r>
            <a:endParaRPr lang="es-ES" sz="1200" b="1" i="1" dirty="0">
              <a:solidFill>
                <a:schemeClr val="bg1"/>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solidFill>
              </a:rPr>
              <a:t>31</a:t>
            </a:r>
            <a:endParaRPr lang="en-US" altLang="es-HN" sz="1200" b="1" dirty="0">
              <a:solidFill>
                <a:schemeClr val="bg1"/>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34147" name="Rectangle 3"/>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49" name="Rectangle 5"/>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51" name="Rectangle 7"/>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53" name="Rectangle 9"/>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42338"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82276"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86372"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87396"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95588"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38" name="矩形 37"/>
          <p:cNvSpPr/>
          <p:nvPr/>
        </p:nvSpPr>
        <p:spPr>
          <a:xfrm>
            <a:off x="502660" y="1620000"/>
            <a:ext cx="8274570" cy="2308324"/>
          </a:xfrm>
          <a:prstGeom prst="rect">
            <a:avLst/>
          </a:prstGeom>
        </p:spPr>
        <p:txBody>
          <a:bodyPr wrap="square">
            <a:spAutoFit/>
          </a:bodyPr>
          <a:lstStyle/>
          <a:p>
            <a:r>
              <a:rPr lang="zh-CN" altLang="zh-CN" dirty="0" smtClean="0">
                <a:solidFill>
                  <a:schemeClr val="tx1">
                    <a:lumMod val="75000"/>
                    <a:lumOff val="25000"/>
                  </a:schemeClr>
                </a:solidFill>
              </a:rPr>
              <a:t>传统仿真方法一般采用串行仿真技术，一个时间段内只能处理有限的</a:t>
            </a:r>
            <a:r>
              <a:rPr lang="en-US" altLang="zh-CN" dirty="0" smtClean="0">
                <a:solidFill>
                  <a:schemeClr val="tx1">
                    <a:lumMod val="75000"/>
                    <a:lumOff val="25000"/>
                  </a:schemeClr>
                </a:solidFill>
              </a:rPr>
              <a:t> Agent</a:t>
            </a:r>
            <a:r>
              <a:rPr lang="zh-CN" altLang="zh-CN" dirty="0" smtClean="0">
                <a:solidFill>
                  <a:schemeClr val="tx1">
                    <a:lumMod val="75000"/>
                    <a:lumOff val="25000"/>
                  </a:schemeClr>
                </a:solidFill>
              </a:rPr>
              <a:t>。而基于</a:t>
            </a:r>
            <a:r>
              <a:rPr lang="en-US" altLang="zh-CN" dirty="0" smtClean="0">
                <a:solidFill>
                  <a:schemeClr val="tx1">
                    <a:lumMod val="75000"/>
                    <a:lumOff val="25000"/>
                  </a:schemeClr>
                </a:solidFill>
              </a:rPr>
              <a:t> Agent </a:t>
            </a:r>
            <a:r>
              <a:rPr lang="zh-CN" altLang="zh-CN" dirty="0" smtClean="0">
                <a:solidFill>
                  <a:schemeClr val="tx1">
                    <a:lumMod val="75000"/>
                    <a:lumOff val="25000"/>
                  </a:schemeClr>
                </a:solidFill>
              </a:rPr>
              <a:t>的系统仿真所针对的目标系统通常非常复杂，一般都由多个</a:t>
            </a:r>
            <a:r>
              <a:rPr lang="en-US" altLang="zh-CN" dirty="0" smtClean="0">
                <a:solidFill>
                  <a:schemeClr val="tx1">
                    <a:lumMod val="75000"/>
                    <a:lumOff val="25000"/>
                  </a:schemeClr>
                </a:solidFill>
              </a:rPr>
              <a:t>Agent</a:t>
            </a:r>
            <a:r>
              <a:rPr lang="zh-CN" altLang="zh-CN" dirty="0" smtClean="0">
                <a:solidFill>
                  <a:schemeClr val="tx1">
                    <a:lumMod val="75000"/>
                    <a:lumOff val="25000"/>
                  </a:schemeClr>
                </a:solidFill>
              </a:rPr>
              <a:t>构成，且其中的每个</a:t>
            </a:r>
            <a:r>
              <a:rPr lang="en-US" altLang="zh-CN" dirty="0" smtClean="0">
                <a:solidFill>
                  <a:schemeClr val="tx1">
                    <a:lumMod val="75000"/>
                    <a:lumOff val="25000"/>
                  </a:schemeClr>
                </a:solidFill>
              </a:rPr>
              <a:t>Agent </a:t>
            </a:r>
            <a:r>
              <a:rPr lang="zh-CN" altLang="zh-CN" dirty="0" smtClean="0">
                <a:solidFill>
                  <a:schemeClr val="tx1">
                    <a:lumMod val="75000"/>
                    <a:lumOff val="25000"/>
                  </a:schemeClr>
                </a:solidFill>
              </a:rPr>
              <a:t>本身也可能是一个复杂系统。因此，对目标系统的仿真所需要的计算量大大超过了单个处理器的计算能力，通常采用多处理机或者计算机集群来实现。因此， 多</a:t>
            </a:r>
            <a:r>
              <a:rPr lang="en-US" altLang="zh-CN" dirty="0" smtClean="0">
                <a:solidFill>
                  <a:schemeClr val="tx1">
                    <a:lumMod val="75000"/>
                    <a:lumOff val="25000"/>
                  </a:schemeClr>
                </a:solidFill>
              </a:rPr>
              <a:t> Agent </a:t>
            </a:r>
            <a:r>
              <a:rPr lang="zh-CN" altLang="zh-CN" dirty="0" smtClean="0">
                <a:solidFill>
                  <a:schemeClr val="tx1">
                    <a:lumMod val="75000"/>
                    <a:lumOff val="25000"/>
                  </a:schemeClr>
                </a:solidFill>
              </a:rPr>
              <a:t>系统的并行化仿真逐渐成为了主流方向。同时，随着网络的普及和个人计算机计算能力的增强</a:t>
            </a:r>
            <a:r>
              <a:rPr lang="en-US" altLang="zh-CN" dirty="0" smtClean="0">
                <a:solidFill>
                  <a:schemeClr val="tx1">
                    <a:lumMod val="75000"/>
                    <a:lumOff val="25000"/>
                  </a:schemeClr>
                </a:solidFill>
              </a:rPr>
              <a:t>, </a:t>
            </a:r>
            <a:r>
              <a:rPr lang="zh-CN" altLang="zh-CN" dirty="0" smtClean="0">
                <a:solidFill>
                  <a:schemeClr val="tx1">
                    <a:lumMod val="75000"/>
                    <a:lumOff val="25000"/>
                  </a:schemeClr>
                </a:solidFill>
              </a:rPr>
              <a:t>网络计算机集群环境具有性价比高、可扩充性强、对空闲资源利用率好等优点，因此，在网络计算机集群环境下的基于</a:t>
            </a:r>
            <a:r>
              <a:rPr lang="en-US" altLang="zh-CN" dirty="0" smtClean="0">
                <a:solidFill>
                  <a:schemeClr val="tx1">
                    <a:lumMod val="75000"/>
                    <a:lumOff val="25000"/>
                  </a:schemeClr>
                </a:solidFill>
              </a:rPr>
              <a:t>Agent </a:t>
            </a:r>
            <a:r>
              <a:rPr lang="zh-CN" altLang="zh-CN" dirty="0" smtClean="0">
                <a:solidFill>
                  <a:schemeClr val="tx1">
                    <a:lumMod val="75000"/>
                    <a:lumOff val="25000"/>
                  </a:schemeClr>
                </a:solidFill>
              </a:rPr>
              <a:t>的分布仿真成为近年来研究的重点。</a:t>
            </a:r>
            <a:endParaRPr lang="zh-CN" altLang="zh-CN" dirty="0" smtClean="0">
              <a:solidFill>
                <a:schemeClr val="tx1">
                  <a:lumMod val="75000"/>
                  <a:lumOff val="25000"/>
                </a:schemeClr>
              </a:solidFill>
            </a:endParaRPr>
          </a:p>
        </p:txBody>
      </p:sp>
      <p:sp>
        <p:nvSpPr>
          <p:cNvPr id="11" name="矩形 10"/>
          <p:cNvSpPr/>
          <p:nvPr/>
        </p:nvSpPr>
        <p:spPr>
          <a:xfrm>
            <a:off x="452232" y="889323"/>
            <a:ext cx="3082925" cy="337185"/>
          </a:xfrm>
          <a:prstGeom prst="rect">
            <a:avLst/>
          </a:prstGeom>
        </p:spPr>
        <p:txBody>
          <a:bodyPr wrap="none">
            <a:spAutoFit/>
          </a:bodyPr>
          <a:p>
            <a:pPr algn="l"/>
            <a:r>
              <a:rPr lang="en-US" altLang="zh-CN" sz="1600" b="1" dirty="0" smtClean="0">
                <a:solidFill>
                  <a:srgbClr val="3D89BC"/>
                </a:solidFill>
              </a:rPr>
              <a:t>1</a:t>
            </a:r>
            <a:r>
              <a:rPr lang="zh-CN" altLang="zh-CN" sz="1600" b="1" dirty="0" smtClean="0">
                <a:solidFill>
                  <a:srgbClr val="3D89BC"/>
                </a:solidFill>
              </a:rPr>
              <a:t>．基于 Agent 的系统仿真方法</a:t>
            </a:r>
            <a:endParaRPr lang="zh-CN" altLang="zh-CN" sz="1600" b="1" dirty="0" smtClean="0">
              <a:solidFill>
                <a:srgbClr val="3D89BC"/>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145155" cy="414020"/>
          </a:xfrm>
          <a:prstGeom prst="rect">
            <a:avLst/>
          </a:prstGeom>
          <a:noFill/>
        </p:spPr>
        <p:txBody>
          <a:bodyPr wrap="none" rtlCol="0">
            <a:spAutoFit/>
          </a:bodyPr>
          <a:lstStyle/>
          <a:p>
            <a:pPr algn="l"/>
            <a:r>
              <a:rPr lang="en-US" altLang="zh-CN" sz="2100" spc="225" dirty="0" smtClean="0">
                <a:solidFill>
                  <a:prstClr val="white"/>
                </a:solidFill>
                <a:sym typeface="+mn-ea"/>
              </a:rPr>
              <a:t>9.4 </a:t>
            </a:r>
            <a:r>
              <a:rPr lang="zh-CN" altLang="zh-CN" sz="2100" spc="225" dirty="0" smtClean="0">
                <a:solidFill>
                  <a:prstClr val="white"/>
                </a:solidFill>
                <a:sym typeface="+mn-ea"/>
              </a:rPr>
              <a:t>多</a:t>
            </a:r>
            <a:r>
              <a:rPr lang="en-US" altLang="zh-CN" sz="2100" spc="225" dirty="0" smtClean="0">
                <a:solidFill>
                  <a:prstClr val="white"/>
                </a:solidFill>
                <a:sym typeface="+mn-ea"/>
              </a:rPr>
              <a:t>Agent</a:t>
            </a:r>
            <a:r>
              <a:rPr lang="zh-CN" altLang="zh-CN" sz="2100" spc="225" dirty="0" smtClean="0">
                <a:solidFill>
                  <a:prstClr val="white"/>
                </a:solidFill>
                <a:sym typeface="+mn-ea"/>
              </a:rPr>
              <a:t>系统仿真</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448" cy="300082"/>
          </a:xfrm>
          <a:prstGeom prst="rect">
            <a:avLst/>
          </a:prstGeom>
          <a:noFill/>
        </p:spPr>
        <p:txBody>
          <a:bodyPr wrap="none" rtlCol="0">
            <a:spAutoFit/>
          </a:bodyPr>
          <a:lstStyle/>
          <a:p>
            <a:r>
              <a:rPr lang="zh-CN" altLang="en-US" sz="1350" dirty="0" smtClean="0">
                <a:solidFill>
                  <a:prstClr val="white"/>
                </a:solidFill>
              </a:rPr>
              <a:t>第九章 多</a:t>
            </a:r>
            <a:r>
              <a:rPr lang="en-US" altLang="zh-CN" sz="1350" dirty="0" smtClean="0">
                <a:solidFill>
                  <a:prstClr val="white"/>
                </a:solidFill>
              </a:rPr>
              <a:t>Agent</a:t>
            </a:r>
            <a:r>
              <a:rPr lang="zh-CN" altLang="en-US" sz="1350" dirty="0" smtClean="0">
                <a:solidFill>
                  <a:prstClr val="white"/>
                </a:solidFill>
              </a:rPr>
              <a:t>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45607" cy="276999"/>
          </a:xfrm>
          <a:prstGeom prst="rect">
            <a:avLst/>
          </a:prstGeom>
          <a:noFill/>
        </p:spPr>
        <p:txBody>
          <a:bodyPr wrap="none">
            <a:spAutoFit/>
          </a:bodyPr>
          <a:lstStyle/>
          <a:p>
            <a:pPr fontAlgn="auto">
              <a:spcBef>
                <a:spcPts val="0"/>
              </a:spcBef>
              <a:spcAft>
                <a:spcPts val="0"/>
              </a:spcAft>
              <a:defRPr/>
            </a:pPr>
            <a:r>
              <a:rPr lang="es-HN" sz="1200" b="1" i="1" dirty="0">
                <a:solidFill>
                  <a:schemeClr val="bg1"/>
                </a:solidFill>
                <a:latin typeface="+mn-lt"/>
              </a:rPr>
              <a:t>of</a:t>
            </a:r>
            <a:endParaRPr lang="es-ES" sz="1200" b="1" i="1" dirty="0">
              <a:solidFill>
                <a:schemeClr val="bg1"/>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solidFill>
              </a:rPr>
              <a:t>31</a:t>
            </a:r>
            <a:endParaRPr lang="en-US" altLang="es-HN" sz="1200" b="1" dirty="0">
              <a:solidFill>
                <a:schemeClr val="bg1"/>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34147" name="Rectangle 3"/>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49" name="Rectangle 5"/>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51" name="Rectangle 7"/>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53" name="Rectangle 9"/>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42338"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82276"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86372"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87396"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95588"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38" name="矩形 37"/>
          <p:cNvSpPr/>
          <p:nvPr/>
        </p:nvSpPr>
        <p:spPr>
          <a:xfrm>
            <a:off x="434600" y="1620000"/>
            <a:ext cx="8274570" cy="2031325"/>
          </a:xfrm>
          <a:prstGeom prst="rect">
            <a:avLst/>
          </a:prstGeom>
        </p:spPr>
        <p:txBody>
          <a:bodyPr wrap="square">
            <a:spAutoFit/>
          </a:bodyPr>
          <a:lstStyle/>
          <a:p>
            <a:r>
              <a:rPr lang="en-US" altLang="zh-CN" dirty="0" smtClean="0">
                <a:solidFill>
                  <a:schemeClr val="tx1">
                    <a:lumMod val="75000"/>
                    <a:lumOff val="25000"/>
                  </a:schemeClr>
                </a:solidFill>
              </a:rPr>
              <a:t>Swarm</a:t>
            </a:r>
            <a:r>
              <a:rPr lang="zh-CN" altLang="zh-CN" dirty="0" smtClean="0">
                <a:solidFill>
                  <a:schemeClr val="tx1">
                    <a:lumMod val="75000"/>
                    <a:lumOff val="25000"/>
                  </a:schemeClr>
                </a:solidFill>
              </a:rPr>
              <a:t>平台是由美国</a:t>
            </a:r>
            <a:r>
              <a:rPr lang="en-US" altLang="zh-CN" dirty="0" smtClean="0">
                <a:solidFill>
                  <a:schemeClr val="tx1">
                    <a:lumMod val="75000"/>
                    <a:lumOff val="25000"/>
                  </a:schemeClr>
                </a:solidFill>
              </a:rPr>
              <a:t> Santa Fe Institute</a:t>
            </a:r>
            <a:r>
              <a:rPr lang="zh-CN" altLang="zh-CN" dirty="0" smtClean="0">
                <a:solidFill>
                  <a:schemeClr val="tx1">
                    <a:lumMod val="75000"/>
                    <a:lumOff val="25000"/>
                  </a:schemeClr>
                </a:solidFill>
              </a:rPr>
              <a:t>在</a:t>
            </a:r>
            <a:r>
              <a:rPr lang="en-US" altLang="zh-CN" dirty="0" smtClean="0">
                <a:solidFill>
                  <a:schemeClr val="tx1">
                    <a:lumMod val="75000"/>
                    <a:lumOff val="25000"/>
                  </a:schemeClr>
                </a:solidFill>
              </a:rPr>
              <a:t>1995</a:t>
            </a:r>
            <a:r>
              <a:rPr lang="zh-CN" altLang="zh-CN" dirty="0" smtClean="0">
                <a:solidFill>
                  <a:schemeClr val="tx1">
                    <a:lumMod val="75000"/>
                    <a:lumOff val="25000"/>
                  </a:schemeClr>
                </a:solidFill>
              </a:rPr>
              <a:t>年基于复杂适应系统理论基础上开发的一个标准的计算机仿真多</a:t>
            </a:r>
            <a:r>
              <a:rPr lang="en-US" altLang="zh-CN" dirty="0" smtClean="0">
                <a:solidFill>
                  <a:schemeClr val="tx1">
                    <a:lumMod val="75000"/>
                    <a:lumOff val="25000"/>
                  </a:schemeClr>
                </a:solidFill>
              </a:rPr>
              <a:t>Agent</a:t>
            </a:r>
            <a:r>
              <a:rPr lang="zh-CN" altLang="zh-CN" dirty="0" smtClean="0">
                <a:solidFill>
                  <a:schemeClr val="tx1">
                    <a:lumMod val="75000"/>
                    <a:lumOff val="25000"/>
                  </a:schemeClr>
                </a:solidFill>
              </a:rPr>
              <a:t>软件工具集，其目的是将建模者从编写程序的烦劳中解放出来，将精力集中于研究的专业领域。</a:t>
            </a:r>
            <a:r>
              <a:rPr lang="en-US" altLang="zh-CN" dirty="0" smtClean="0">
                <a:solidFill>
                  <a:schemeClr val="tx1">
                    <a:lumMod val="75000"/>
                    <a:lumOff val="25000"/>
                  </a:schemeClr>
                </a:solidFill>
              </a:rPr>
              <a:t>Swarm</a:t>
            </a:r>
            <a:r>
              <a:rPr lang="zh-CN" altLang="zh-CN" dirty="0" smtClean="0">
                <a:solidFill>
                  <a:schemeClr val="tx1">
                    <a:lumMod val="75000"/>
                    <a:lumOff val="25000"/>
                  </a:schemeClr>
                </a:solidFill>
              </a:rPr>
              <a:t>支持使用者使用多</a:t>
            </a:r>
            <a:r>
              <a:rPr lang="en-US" altLang="zh-CN" dirty="0" smtClean="0">
                <a:solidFill>
                  <a:schemeClr val="tx1">
                    <a:lumMod val="75000"/>
                    <a:lumOff val="25000"/>
                  </a:schemeClr>
                </a:solidFill>
              </a:rPr>
              <a:t>Agent</a:t>
            </a:r>
            <a:r>
              <a:rPr lang="zh-CN" altLang="zh-CN" dirty="0" smtClean="0">
                <a:solidFill>
                  <a:schemeClr val="tx1">
                    <a:lumMod val="75000"/>
                    <a:lumOff val="25000"/>
                  </a:schemeClr>
                </a:solidFill>
              </a:rPr>
              <a:t>模拟的方法，对复杂适应系统开展研究工作。</a:t>
            </a:r>
            <a:r>
              <a:rPr lang="en-US" altLang="zh-CN" dirty="0" smtClean="0">
                <a:solidFill>
                  <a:schemeClr val="tx1">
                    <a:lumMod val="75000"/>
                    <a:lumOff val="25000"/>
                  </a:schemeClr>
                </a:solidFill>
              </a:rPr>
              <a:t>Swarm</a:t>
            </a:r>
            <a:r>
              <a:rPr lang="zh-CN" altLang="zh-CN" dirty="0" smtClean="0">
                <a:solidFill>
                  <a:schemeClr val="tx1">
                    <a:lumMod val="75000"/>
                    <a:lumOff val="25000"/>
                  </a:schemeClr>
                </a:solidFill>
              </a:rPr>
              <a:t>的建模思想是建立一系列独立的个体，通过独立事件之间进行交互，考查和研究系统的行为和演化规律。其功能模型库完整，功能强大，且为开源软件，可以在如经济、社会、交通、电力系统等领域开展研究性工作，是应用最广泛的平台之一。</a:t>
            </a:r>
            <a:endParaRPr lang="zh-CN" altLang="zh-CN" dirty="0" smtClean="0">
              <a:solidFill>
                <a:schemeClr val="tx1">
                  <a:lumMod val="75000"/>
                  <a:lumOff val="25000"/>
                </a:schemeClr>
              </a:solidFill>
            </a:endParaRPr>
          </a:p>
        </p:txBody>
      </p:sp>
      <p:sp>
        <p:nvSpPr>
          <p:cNvPr id="11" name="矩形 10"/>
          <p:cNvSpPr/>
          <p:nvPr/>
        </p:nvSpPr>
        <p:spPr>
          <a:xfrm>
            <a:off x="452232" y="889323"/>
            <a:ext cx="3082925" cy="337185"/>
          </a:xfrm>
          <a:prstGeom prst="rect">
            <a:avLst/>
          </a:prstGeom>
        </p:spPr>
        <p:txBody>
          <a:bodyPr wrap="none">
            <a:spAutoFit/>
          </a:bodyPr>
          <a:p>
            <a:pPr algn="l"/>
            <a:r>
              <a:rPr lang="en-US" altLang="zh-CN" sz="1600" b="1" dirty="0" smtClean="0">
                <a:solidFill>
                  <a:srgbClr val="3D89BC"/>
                </a:solidFill>
              </a:rPr>
              <a:t>1</a:t>
            </a:r>
            <a:r>
              <a:rPr lang="zh-CN" altLang="zh-CN" sz="1600" b="1" dirty="0" smtClean="0">
                <a:solidFill>
                  <a:srgbClr val="3D89BC"/>
                </a:solidFill>
              </a:rPr>
              <a:t>．基于 Agent 的系统仿真方法</a:t>
            </a:r>
            <a:endParaRPr lang="zh-CN" altLang="zh-CN" sz="1600" b="1" dirty="0" smtClean="0">
              <a:solidFill>
                <a:srgbClr val="3D89BC"/>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145155" cy="414020"/>
          </a:xfrm>
          <a:prstGeom prst="rect">
            <a:avLst/>
          </a:prstGeom>
          <a:noFill/>
        </p:spPr>
        <p:txBody>
          <a:bodyPr wrap="none" rtlCol="0">
            <a:spAutoFit/>
          </a:bodyPr>
          <a:lstStyle/>
          <a:p>
            <a:r>
              <a:rPr lang="en-US" altLang="zh-CN" sz="2100" spc="225" dirty="0" smtClean="0">
                <a:solidFill>
                  <a:prstClr val="white"/>
                </a:solidFill>
              </a:rPr>
              <a:t>9.1 </a:t>
            </a:r>
            <a:r>
              <a:rPr lang="zh-CN" altLang="en-US" sz="2100" spc="225" dirty="0" smtClean="0">
                <a:solidFill>
                  <a:prstClr val="white"/>
                </a:solidFill>
              </a:rPr>
              <a:t>多</a:t>
            </a:r>
            <a:r>
              <a:rPr lang="en-US" altLang="zh-CN" sz="2100" spc="225" dirty="0" smtClean="0">
                <a:solidFill>
                  <a:prstClr val="white"/>
                </a:solidFill>
              </a:rPr>
              <a:t>Agent</a:t>
            </a:r>
            <a:r>
              <a:rPr lang="zh-CN" altLang="en-US" sz="2100" spc="225" dirty="0" smtClean="0">
                <a:solidFill>
                  <a:prstClr val="white"/>
                </a:solidFill>
              </a:rPr>
              <a:t>系统概述</a:t>
            </a:r>
            <a:endParaRPr lang="zh-CN" altLang="en-US" sz="2100"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59585" cy="299085"/>
          </a:xfrm>
          <a:prstGeom prst="rect">
            <a:avLst/>
          </a:prstGeom>
          <a:noFill/>
        </p:spPr>
        <p:txBody>
          <a:bodyPr wrap="none" rtlCol="0">
            <a:spAutoFit/>
          </a:bodyPr>
          <a:lstStyle/>
          <a:p>
            <a:r>
              <a:rPr lang="zh-CN" altLang="en-US" sz="1350" dirty="0" smtClean="0">
                <a:solidFill>
                  <a:prstClr val="white"/>
                </a:solidFill>
              </a:rPr>
              <a:t>第九章 多</a:t>
            </a:r>
            <a:r>
              <a:rPr lang="en-US" altLang="zh-CN" sz="1350" dirty="0" smtClean="0">
                <a:solidFill>
                  <a:prstClr val="white"/>
                </a:solidFill>
              </a:rPr>
              <a:t>Agent</a:t>
            </a:r>
            <a:r>
              <a:rPr lang="zh-CN" altLang="en-US" sz="1350" dirty="0" smtClean="0">
                <a:solidFill>
                  <a:prstClr val="white"/>
                </a:solidFill>
              </a:rPr>
              <a:t>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4" name="矩形 23"/>
          <p:cNvSpPr/>
          <p:nvPr/>
        </p:nvSpPr>
        <p:spPr>
          <a:xfrm>
            <a:off x="1008808" y="1687286"/>
            <a:ext cx="7126722" cy="117565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dirty="0" smtClean="0"/>
              <a:t>      </a:t>
            </a:r>
            <a:r>
              <a:rPr lang="zh-CN" altLang="en-US" sz="1600" dirty="0" smtClean="0"/>
              <a:t>关于</a:t>
            </a:r>
            <a:r>
              <a:rPr lang="en-US" sz="1600" dirty="0" smtClean="0"/>
              <a:t>MAS</a:t>
            </a:r>
            <a:r>
              <a:rPr lang="zh-CN" altLang="en-US" sz="1600" dirty="0" smtClean="0"/>
              <a:t>，百度百科给出的定义是由多个</a:t>
            </a:r>
            <a:r>
              <a:rPr lang="en-US" sz="1600" dirty="0" smtClean="0"/>
              <a:t>Agent</a:t>
            </a:r>
            <a:r>
              <a:rPr lang="zh-CN" altLang="en-US" sz="1600" dirty="0" smtClean="0"/>
              <a:t>组成的集合，其多个</a:t>
            </a:r>
            <a:r>
              <a:rPr lang="en-US" sz="1600" dirty="0" smtClean="0"/>
              <a:t>Agent</a:t>
            </a:r>
            <a:r>
              <a:rPr lang="zh-CN" altLang="en-US" sz="1600" dirty="0" smtClean="0"/>
              <a:t>成员之间相互协调，相互服务，共同完成一个任务。它的目标是将大而复杂的系统建设成小的、彼此互相通信和协调的，易于管理的系统。</a:t>
            </a:r>
            <a:endParaRPr lang="zh-CN" altLang="en-US" sz="1600"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4" name="矩形 33"/>
          <p:cNvSpPr/>
          <p:nvPr/>
        </p:nvSpPr>
        <p:spPr>
          <a:xfrm>
            <a:off x="1008717" y="3189515"/>
            <a:ext cx="7126722" cy="209005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t>      MAS</a:t>
            </a:r>
            <a:r>
              <a:rPr lang="zh-CN" altLang="en-US" sz="1600" dirty="0" smtClean="0"/>
              <a:t>作为解决复杂系统的一个有效方法，能够利用并行分布式处理技术和模块化设计思想，把复杂系统划分成相对独立的</a:t>
            </a:r>
            <a:r>
              <a:rPr lang="en-US" sz="1600" dirty="0" smtClean="0"/>
              <a:t>Agent</a:t>
            </a:r>
            <a:r>
              <a:rPr lang="zh-CN" altLang="en-US" sz="1600" dirty="0" smtClean="0"/>
              <a:t>子系统，通过</a:t>
            </a:r>
            <a:r>
              <a:rPr lang="en-US" sz="1600" dirty="0" smtClean="0"/>
              <a:t>Agent</a:t>
            </a:r>
            <a:r>
              <a:rPr lang="zh-CN" altLang="en-US" sz="1600" dirty="0" smtClean="0"/>
              <a:t>之间的共同协作来完成对复杂问题的求解。在一个</a:t>
            </a:r>
            <a:r>
              <a:rPr lang="en-US" sz="1600" dirty="0" smtClean="0"/>
              <a:t>MAS</a:t>
            </a:r>
            <a:r>
              <a:rPr lang="zh-CN" altLang="en-US" sz="1600" dirty="0" smtClean="0"/>
              <a:t>中，各</a:t>
            </a:r>
            <a:r>
              <a:rPr lang="en-US" sz="1600" dirty="0" smtClean="0"/>
              <a:t>Agent</a:t>
            </a:r>
            <a:r>
              <a:rPr lang="zh-CN" altLang="en-US" sz="1600" dirty="0" smtClean="0"/>
              <a:t>成员之间是独立自主的，其自身的目标和行为不受其它</a:t>
            </a:r>
            <a:r>
              <a:rPr lang="en-US" sz="1600" dirty="0" smtClean="0"/>
              <a:t>Agent</a:t>
            </a:r>
            <a:r>
              <a:rPr lang="zh-CN" altLang="en-US" sz="1600" dirty="0" smtClean="0"/>
              <a:t>成员的限制，可以采用不同的设计方法和计算机语言开发而成，没有全局数据，也没有全局控制，是一种开放的系统，</a:t>
            </a:r>
            <a:r>
              <a:rPr lang="en-US" sz="1600" dirty="0" smtClean="0"/>
              <a:t>Agent</a:t>
            </a:r>
            <a:r>
              <a:rPr lang="zh-CN" altLang="en-US" sz="1600" dirty="0" smtClean="0"/>
              <a:t>加入和离开都是自由的。</a:t>
            </a:r>
            <a:endParaRPr lang="zh-CN" altLang="en-US" sz="1600" dirty="0"/>
          </a:p>
        </p:txBody>
      </p:sp>
      <p:sp>
        <p:nvSpPr>
          <p:cNvPr id="11" name="矩形 10"/>
          <p:cNvSpPr/>
          <p:nvPr/>
        </p:nvSpPr>
        <p:spPr>
          <a:xfrm>
            <a:off x="452232" y="889323"/>
            <a:ext cx="1605280" cy="337185"/>
          </a:xfrm>
          <a:prstGeom prst="rect">
            <a:avLst/>
          </a:prstGeom>
        </p:spPr>
        <p:txBody>
          <a:bodyPr wrap="none">
            <a:spAutoFit/>
          </a:bodyPr>
          <a:p>
            <a:pPr algn="l"/>
            <a:r>
              <a:rPr lang="en-US" altLang="zh-CN" sz="1600" b="1" dirty="0" smtClean="0">
                <a:solidFill>
                  <a:srgbClr val="3D89BC"/>
                </a:solidFill>
              </a:rPr>
              <a:t>1</a:t>
            </a:r>
            <a:r>
              <a:rPr lang="zh-CN" altLang="zh-CN" sz="1600" b="1" dirty="0" smtClean="0">
                <a:solidFill>
                  <a:srgbClr val="3D89BC"/>
                </a:solidFill>
              </a:rPr>
              <a:t>．MAS的概念</a:t>
            </a:r>
            <a:endParaRPr lang="zh-CN" altLang="zh-CN" sz="1600" b="1" dirty="0" smtClean="0">
              <a:solidFill>
                <a:srgbClr val="3D89BC"/>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145155" cy="414020"/>
          </a:xfrm>
          <a:prstGeom prst="rect">
            <a:avLst/>
          </a:prstGeom>
          <a:noFill/>
        </p:spPr>
        <p:txBody>
          <a:bodyPr wrap="none" rtlCol="0">
            <a:spAutoFit/>
          </a:bodyPr>
          <a:lstStyle/>
          <a:p>
            <a:pPr algn="l"/>
            <a:r>
              <a:rPr lang="en-US" altLang="zh-CN" sz="2100" spc="225" dirty="0" smtClean="0">
                <a:solidFill>
                  <a:prstClr val="white"/>
                </a:solidFill>
                <a:sym typeface="+mn-ea"/>
              </a:rPr>
              <a:t>9.4 </a:t>
            </a:r>
            <a:r>
              <a:rPr lang="zh-CN" altLang="zh-CN" sz="2100" spc="225" dirty="0" smtClean="0">
                <a:solidFill>
                  <a:prstClr val="white"/>
                </a:solidFill>
                <a:sym typeface="+mn-ea"/>
              </a:rPr>
              <a:t>多</a:t>
            </a:r>
            <a:r>
              <a:rPr lang="en-US" altLang="zh-CN" sz="2100" spc="225" dirty="0" smtClean="0">
                <a:solidFill>
                  <a:prstClr val="white"/>
                </a:solidFill>
                <a:sym typeface="+mn-ea"/>
              </a:rPr>
              <a:t>Agent</a:t>
            </a:r>
            <a:r>
              <a:rPr lang="zh-CN" altLang="zh-CN" sz="2100" spc="225" dirty="0" smtClean="0">
                <a:solidFill>
                  <a:prstClr val="white"/>
                </a:solidFill>
                <a:sym typeface="+mn-ea"/>
              </a:rPr>
              <a:t>系统仿真</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448" cy="300082"/>
          </a:xfrm>
          <a:prstGeom prst="rect">
            <a:avLst/>
          </a:prstGeom>
          <a:noFill/>
        </p:spPr>
        <p:txBody>
          <a:bodyPr wrap="none" rtlCol="0">
            <a:spAutoFit/>
          </a:bodyPr>
          <a:lstStyle/>
          <a:p>
            <a:r>
              <a:rPr lang="zh-CN" altLang="en-US" sz="1350" dirty="0" smtClean="0">
                <a:solidFill>
                  <a:prstClr val="white"/>
                </a:solidFill>
              </a:rPr>
              <a:t>第九章 多</a:t>
            </a:r>
            <a:r>
              <a:rPr lang="en-US" altLang="zh-CN" sz="1350" dirty="0" smtClean="0">
                <a:solidFill>
                  <a:prstClr val="white"/>
                </a:solidFill>
              </a:rPr>
              <a:t>Agent</a:t>
            </a:r>
            <a:r>
              <a:rPr lang="zh-CN" altLang="en-US" sz="1350" dirty="0" smtClean="0">
                <a:solidFill>
                  <a:prstClr val="white"/>
                </a:solidFill>
              </a:rPr>
              <a:t>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45607" cy="276999"/>
          </a:xfrm>
          <a:prstGeom prst="rect">
            <a:avLst/>
          </a:prstGeom>
          <a:noFill/>
        </p:spPr>
        <p:txBody>
          <a:bodyPr wrap="none">
            <a:spAutoFit/>
          </a:bodyPr>
          <a:lstStyle/>
          <a:p>
            <a:pPr fontAlgn="auto">
              <a:spcBef>
                <a:spcPts val="0"/>
              </a:spcBef>
              <a:spcAft>
                <a:spcPts val="0"/>
              </a:spcAft>
              <a:defRPr/>
            </a:pPr>
            <a:r>
              <a:rPr lang="es-HN" sz="1200" b="1" i="1" dirty="0">
                <a:solidFill>
                  <a:schemeClr val="bg1"/>
                </a:solidFill>
                <a:latin typeface="+mn-lt"/>
              </a:rPr>
              <a:t>of</a:t>
            </a:r>
            <a:endParaRPr lang="es-ES" sz="1200" b="1" i="1" dirty="0">
              <a:solidFill>
                <a:schemeClr val="bg1"/>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solidFill>
              </a:rPr>
              <a:t>31</a:t>
            </a:r>
            <a:endParaRPr lang="en-US" altLang="es-HN" sz="1200" b="1" dirty="0">
              <a:solidFill>
                <a:schemeClr val="bg1"/>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34147" name="Rectangle 3"/>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49" name="Rectangle 5"/>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51" name="Rectangle 7"/>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53" name="Rectangle 9"/>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42338"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82276"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86372"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87396"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95588"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38" name="矩形 37"/>
          <p:cNvSpPr/>
          <p:nvPr/>
        </p:nvSpPr>
        <p:spPr>
          <a:xfrm>
            <a:off x="577194" y="1620000"/>
            <a:ext cx="7899816" cy="1477328"/>
          </a:xfrm>
          <a:prstGeom prst="rect">
            <a:avLst/>
          </a:prstGeom>
        </p:spPr>
        <p:txBody>
          <a:bodyPr wrap="square">
            <a:spAutoFit/>
          </a:bodyPr>
          <a:lstStyle/>
          <a:p>
            <a:r>
              <a:rPr lang="zh-CN" altLang="en-US" dirty="0" smtClean="0">
                <a:solidFill>
                  <a:schemeClr val="tx1">
                    <a:lumMod val="75000"/>
                    <a:lumOff val="25000"/>
                  </a:schemeClr>
                </a:solidFill>
              </a:rPr>
              <a:t>为了克服</a:t>
            </a:r>
            <a:r>
              <a:rPr lang="en-US" altLang="zh-CN" dirty="0" smtClean="0">
                <a:solidFill>
                  <a:schemeClr val="tx1">
                    <a:lumMod val="75000"/>
                    <a:lumOff val="25000"/>
                  </a:schemeClr>
                </a:solidFill>
              </a:rPr>
              <a:t>Swarm</a:t>
            </a:r>
            <a:r>
              <a:rPr lang="zh-CN" altLang="zh-CN" dirty="0" smtClean="0">
                <a:solidFill>
                  <a:schemeClr val="tx1">
                    <a:lumMod val="75000"/>
                    <a:lumOff val="25000"/>
                  </a:schemeClr>
                </a:solidFill>
              </a:rPr>
              <a:t>平台</a:t>
            </a:r>
            <a:r>
              <a:rPr lang="zh-CN" altLang="en-US" dirty="0" smtClean="0">
                <a:solidFill>
                  <a:schemeClr val="tx1">
                    <a:lumMod val="75000"/>
                    <a:lumOff val="25000"/>
                  </a:schemeClr>
                </a:solidFill>
              </a:rPr>
              <a:t>的局限性，</a:t>
            </a:r>
            <a:r>
              <a:rPr lang="zh-CN" altLang="zh-CN" dirty="0" smtClean="0">
                <a:solidFill>
                  <a:schemeClr val="tx1">
                    <a:lumMod val="75000"/>
                    <a:lumOff val="25000"/>
                  </a:schemeClr>
                </a:solidFill>
              </a:rPr>
              <a:t>需要开发能够方便地在网络环境下进行分布仿真的平台，这个平台能够提供底层通信、仿真管理与调度、时间管理、</a:t>
            </a:r>
            <a:r>
              <a:rPr lang="en-US" altLang="zh-CN" dirty="0" smtClean="0">
                <a:solidFill>
                  <a:schemeClr val="tx1">
                    <a:lumMod val="75000"/>
                    <a:lumOff val="25000"/>
                  </a:schemeClr>
                </a:solidFill>
              </a:rPr>
              <a:t>Agent</a:t>
            </a:r>
            <a:r>
              <a:rPr lang="zh-CN" altLang="zh-CN" dirty="0" smtClean="0">
                <a:solidFill>
                  <a:schemeClr val="tx1">
                    <a:lumMod val="75000"/>
                    <a:lumOff val="25000"/>
                  </a:schemeClr>
                </a:solidFill>
              </a:rPr>
              <a:t>通信等基本功能，领域开发人员只需考虑在这个平台上构建特定领域相关的基于</a:t>
            </a:r>
            <a:r>
              <a:rPr lang="en-US" altLang="zh-CN" dirty="0" smtClean="0">
                <a:solidFill>
                  <a:schemeClr val="tx1">
                    <a:lumMod val="75000"/>
                    <a:lumOff val="25000"/>
                  </a:schemeClr>
                </a:solidFill>
              </a:rPr>
              <a:t>Agent</a:t>
            </a:r>
            <a:r>
              <a:rPr lang="zh-CN" altLang="zh-CN" dirty="0" smtClean="0">
                <a:solidFill>
                  <a:schemeClr val="tx1">
                    <a:lumMod val="75000"/>
                    <a:lumOff val="25000"/>
                  </a:schemeClr>
                </a:solidFill>
              </a:rPr>
              <a:t>的仿真应用。仿真平台主体可以分为两部分：一是仿真基础服务</a:t>
            </a:r>
            <a:r>
              <a:rPr lang="en-US" altLang="zh-CN" dirty="0" smtClean="0">
                <a:solidFill>
                  <a:schemeClr val="tx1">
                    <a:lumMod val="75000"/>
                    <a:lumOff val="25000"/>
                  </a:schemeClr>
                </a:solidFill>
              </a:rPr>
              <a:t>Agent</a:t>
            </a:r>
            <a:r>
              <a:rPr lang="zh-CN" altLang="zh-CN" dirty="0" smtClean="0">
                <a:solidFill>
                  <a:schemeClr val="tx1">
                    <a:lumMod val="75000"/>
                    <a:lumOff val="25000"/>
                  </a:schemeClr>
                </a:solidFill>
              </a:rPr>
              <a:t>模型，二是</a:t>
            </a:r>
            <a:r>
              <a:rPr lang="en-US" altLang="zh-CN" dirty="0" smtClean="0">
                <a:solidFill>
                  <a:schemeClr val="tx1">
                    <a:lumMod val="75000"/>
                    <a:lumOff val="25000"/>
                  </a:schemeClr>
                </a:solidFill>
              </a:rPr>
              <a:t>Agent</a:t>
            </a:r>
            <a:r>
              <a:rPr lang="zh-CN" altLang="zh-CN" dirty="0" smtClean="0">
                <a:solidFill>
                  <a:schemeClr val="tx1">
                    <a:lumMod val="75000"/>
                    <a:lumOff val="25000"/>
                  </a:schemeClr>
                </a:solidFill>
              </a:rPr>
              <a:t>仿真模型。</a:t>
            </a:r>
            <a:endParaRPr lang="zh-CN" altLang="zh-CN" dirty="0" smtClean="0">
              <a:solidFill>
                <a:schemeClr val="tx1">
                  <a:lumMod val="75000"/>
                  <a:lumOff val="25000"/>
                </a:schemeClr>
              </a:solidFill>
            </a:endParaRPr>
          </a:p>
        </p:txBody>
      </p:sp>
      <p:sp>
        <p:nvSpPr>
          <p:cNvPr id="200705" name="Rectangle 1"/>
          <p:cNvSpPr>
            <a:spLocks noChangeArrowheads="1"/>
          </p:cNvSpPr>
          <p:nvPr/>
        </p:nvSpPr>
        <p:spPr bwMode="auto">
          <a:xfrm>
            <a:off x="577215" y="3314065"/>
            <a:ext cx="7829550" cy="1476375"/>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266700" algn="l" defTabSz="914400" rtl="0" eaLnBrk="1" fontAlgn="base" latinLnBrk="0" hangingPunct="1">
              <a:lnSpc>
                <a:spcPct val="100000"/>
              </a:lnSpc>
              <a:spcBef>
                <a:spcPct val="0"/>
              </a:spcBef>
              <a:spcAft>
                <a:spcPct val="0"/>
              </a:spcAft>
              <a:buClrTx/>
              <a:buSzTx/>
              <a:buFontTx/>
              <a:buNone/>
              <a:tabLst>
                <a:tab pos="2628900" algn="ctr"/>
                <a:tab pos="5292725" algn="r"/>
              </a:tabLst>
            </a:pPr>
            <a:r>
              <a:rPr kumimoji="0" lang="zh-CN" b="0" i="0" u="none" strike="noStrike" cap="none" normalizeH="0" baseline="0" dirty="0" smtClean="0">
                <a:ln>
                  <a:noFill/>
                </a:ln>
                <a:solidFill>
                  <a:schemeClr val="tx1">
                    <a:lumMod val="75000"/>
                    <a:lumOff val="25000"/>
                  </a:schemeClr>
                </a:solidFill>
                <a:effectLst/>
                <a:latin typeface="+mn-ea"/>
                <a:cs typeface="Times New Roman" panose="02020603050405020304" pitchFamily="18" charset="0"/>
              </a:rPr>
              <a:t>（</a:t>
            </a:r>
            <a:r>
              <a:rPr kumimoji="0" lang="en-US" altLang="zh-CN" b="0" i="0" u="none" strike="noStrike" cap="none" normalizeH="0" baseline="0" dirty="0" smtClean="0">
                <a:ln>
                  <a:noFill/>
                </a:ln>
                <a:solidFill>
                  <a:schemeClr val="tx1">
                    <a:lumMod val="75000"/>
                    <a:lumOff val="25000"/>
                  </a:schemeClr>
                </a:solidFill>
                <a:effectLst/>
                <a:latin typeface="+mn-ea"/>
                <a:cs typeface="Times New Roman" panose="02020603050405020304" pitchFamily="18" charset="0"/>
              </a:rPr>
              <a:t>1</a:t>
            </a:r>
            <a:r>
              <a:rPr kumimoji="0" lang="zh-CN" altLang="en-US" b="0" i="0" u="none" strike="noStrike" cap="none" normalizeH="0" baseline="0" dirty="0" smtClean="0">
                <a:ln>
                  <a:noFill/>
                </a:ln>
                <a:solidFill>
                  <a:schemeClr val="tx1">
                    <a:lumMod val="75000"/>
                    <a:lumOff val="25000"/>
                  </a:schemeClr>
                </a:solidFill>
                <a:effectLst/>
                <a:latin typeface="+mn-ea"/>
                <a:cs typeface="Times New Roman" panose="02020603050405020304" pitchFamily="18" charset="0"/>
              </a:rPr>
              <a:t>）仿真基础服务</a:t>
            </a:r>
            <a:r>
              <a:rPr kumimoji="0" lang="en-US" altLang="zh-CN" b="0" i="0" u="none" strike="noStrike" cap="none" normalizeH="0" baseline="0" dirty="0" smtClean="0">
                <a:ln>
                  <a:noFill/>
                </a:ln>
                <a:solidFill>
                  <a:schemeClr val="tx1">
                    <a:lumMod val="75000"/>
                    <a:lumOff val="25000"/>
                  </a:schemeClr>
                </a:solidFill>
                <a:effectLst/>
                <a:latin typeface="+mn-ea"/>
                <a:cs typeface="Times New Roman" panose="02020603050405020304" pitchFamily="18" charset="0"/>
              </a:rPr>
              <a:t>Agent</a:t>
            </a:r>
            <a:r>
              <a:rPr kumimoji="0" lang="zh-CN" altLang="en-US" b="0" i="0" u="none" strike="noStrike" cap="none" normalizeH="0" baseline="0" dirty="0" smtClean="0">
                <a:ln>
                  <a:noFill/>
                </a:ln>
                <a:solidFill>
                  <a:schemeClr val="tx1">
                    <a:lumMod val="75000"/>
                    <a:lumOff val="25000"/>
                  </a:schemeClr>
                </a:solidFill>
                <a:effectLst/>
                <a:latin typeface="+mn-ea"/>
                <a:cs typeface="Times New Roman" panose="02020603050405020304" pitchFamily="18" charset="0"/>
              </a:rPr>
              <a:t>模型</a:t>
            </a:r>
            <a:endParaRPr kumimoji="0" lang="en-US" altLang="zh-CN" b="0" i="0" u="none" strike="noStrike" cap="none" normalizeH="0" baseline="0" dirty="0" smtClean="0">
              <a:ln>
                <a:noFill/>
              </a:ln>
              <a:solidFill>
                <a:schemeClr val="tx1">
                  <a:lumMod val="75000"/>
                  <a:lumOff val="25000"/>
                </a:schemeClr>
              </a:solidFill>
              <a:effectLst/>
              <a:latin typeface="+mn-ea"/>
              <a:cs typeface="Times New Roman" panose="02020603050405020304" pitchFamily="18" charset="0"/>
            </a:endParaRPr>
          </a:p>
          <a:p>
            <a:pPr marR="0" lvl="0" algn="l" defTabSz="914400" rtl="0" eaLnBrk="1" fontAlgn="base" latinLnBrk="0" hangingPunct="1">
              <a:lnSpc>
                <a:spcPct val="100000"/>
              </a:lnSpc>
              <a:spcBef>
                <a:spcPct val="0"/>
              </a:spcBef>
              <a:spcAft>
                <a:spcPct val="0"/>
              </a:spcAft>
              <a:buClrTx/>
              <a:buSzTx/>
              <a:buFontTx/>
              <a:buNone/>
              <a:tabLst>
                <a:tab pos="2628900" algn="ctr"/>
                <a:tab pos="5292725" algn="r"/>
              </a:tabLst>
            </a:pPr>
            <a:r>
              <a:rPr lang="zh-CN" altLang="zh-CN" dirty="0" smtClean="0">
                <a:solidFill>
                  <a:schemeClr val="tx1">
                    <a:lumMod val="75000"/>
                    <a:lumOff val="25000"/>
                  </a:schemeClr>
                </a:solidFill>
              </a:rPr>
              <a:t>      仿真基础服务</a:t>
            </a:r>
            <a:r>
              <a:rPr lang="en-US" altLang="zh-CN" dirty="0" smtClean="0">
                <a:solidFill>
                  <a:schemeClr val="tx1">
                    <a:lumMod val="75000"/>
                    <a:lumOff val="25000"/>
                  </a:schemeClr>
                </a:solidFill>
              </a:rPr>
              <a:t>Agent</a:t>
            </a:r>
            <a:r>
              <a:rPr lang="zh-CN" altLang="zh-CN" dirty="0" smtClean="0">
                <a:solidFill>
                  <a:schemeClr val="tx1">
                    <a:lumMod val="75000"/>
                    <a:lumOff val="25000"/>
                  </a:schemeClr>
                </a:solidFill>
              </a:rPr>
              <a:t>模型包括通信服务、时间服务及人机交互服务、结果统计服务等，主要用来保证分布仿真运行。同时，在每个仿真节点提供了底层的网络支持，并设立一个全局服务</a:t>
            </a:r>
            <a:r>
              <a:rPr lang="en-US" altLang="zh-CN" dirty="0" smtClean="0">
                <a:solidFill>
                  <a:schemeClr val="tx1">
                    <a:lumMod val="75000"/>
                    <a:lumOff val="25000"/>
                  </a:schemeClr>
                </a:solidFill>
              </a:rPr>
              <a:t>Agent</a:t>
            </a:r>
            <a:r>
              <a:rPr lang="zh-CN" altLang="zh-CN" dirty="0" smtClean="0">
                <a:solidFill>
                  <a:schemeClr val="tx1">
                    <a:lumMod val="75000"/>
                    <a:lumOff val="25000"/>
                  </a:schemeClr>
                </a:solidFill>
              </a:rPr>
              <a:t>和若干局部服务</a:t>
            </a:r>
            <a:r>
              <a:rPr lang="en-US" altLang="zh-CN" dirty="0" smtClean="0">
                <a:solidFill>
                  <a:schemeClr val="tx1">
                    <a:lumMod val="75000"/>
                    <a:lumOff val="25000"/>
                  </a:schemeClr>
                </a:solidFill>
              </a:rPr>
              <a:t>Agent</a:t>
            </a:r>
            <a:r>
              <a:rPr lang="zh-CN" altLang="zh-CN" dirty="0" smtClean="0">
                <a:solidFill>
                  <a:schemeClr val="tx1">
                    <a:lumMod val="75000"/>
                    <a:lumOff val="25000"/>
                  </a:schemeClr>
                </a:solidFill>
              </a:rPr>
              <a:t>来提供仿真的高效运行。</a:t>
            </a:r>
            <a:endParaRPr kumimoji="0" lang="zh-CN" altLang="zh-CN" b="0" i="0" u="none" strike="noStrike" cap="none" normalizeH="0" baseline="0" dirty="0" smtClean="0">
              <a:ln>
                <a:noFill/>
              </a:ln>
              <a:solidFill>
                <a:schemeClr val="tx1">
                  <a:lumMod val="75000"/>
                  <a:lumOff val="25000"/>
                </a:schemeClr>
              </a:solidFill>
              <a:effectLst/>
              <a:latin typeface="+mn-ea"/>
              <a:cs typeface="宋体" panose="02010600030101010101" pitchFamily="2" charset="-122"/>
            </a:endParaRPr>
          </a:p>
        </p:txBody>
      </p:sp>
      <p:sp>
        <p:nvSpPr>
          <p:cNvPr id="11" name="矩形 10"/>
          <p:cNvSpPr/>
          <p:nvPr/>
        </p:nvSpPr>
        <p:spPr>
          <a:xfrm>
            <a:off x="452232" y="889323"/>
            <a:ext cx="3082925" cy="337185"/>
          </a:xfrm>
          <a:prstGeom prst="rect">
            <a:avLst/>
          </a:prstGeom>
        </p:spPr>
        <p:txBody>
          <a:bodyPr wrap="none">
            <a:spAutoFit/>
          </a:bodyPr>
          <a:p>
            <a:pPr algn="l"/>
            <a:r>
              <a:rPr lang="en-US" altLang="zh-CN" sz="1600" b="1" dirty="0" smtClean="0">
                <a:solidFill>
                  <a:srgbClr val="3D89BC"/>
                </a:solidFill>
              </a:rPr>
              <a:t>1</a:t>
            </a:r>
            <a:r>
              <a:rPr lang="zh-CN" altLang="zh-CN" sz="1600" b="1" dirty="0" smtClean="0">
                <a:solidFill>
                  <a:srgbClr val="3D89BC"/>
                </a:solidFill>
              </a:rPr>
              <a:t>．基于 Agent 的系统仿真方法</a:t>
            </a:r>
            <a:endParaRPr lang="zh-CN" altLang="zh-CN" sz="1600" b="1" dirty="0" smtClean="0">
              <a:solidFill>
                <a:srgbClr val="3D89BC"/>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145155" cy="414020"/>
          </a:xfrm>
          <a:prstGeom prst="rect">
            <a:avLst/>
          </a:prstGeom>
          <a:noFill/>
        </p:spPr>
        <p:txBody>
          <a:bodyPr wrap="none" rtlCol="0">
            <a:spAutoFit/>
          </a:bodyPr>
          <a:lstStyle/>
          <a:p>
            <a:pPr algn="l"/>
            <a:r>
              <a:rPr lang="en-US" altLang="zh-CN" sz="2100" spc="225" dirty="0" smtClean="0">
                <a:solidFill>
                  <a:prstClr val="white"/>
                </a:solidFill>
                <a:sym typeface="+mn-ea"/>
              </a:rPr>
              <a:t>9.4 </a:t>
            </a:r>
            <a:r>
              <a:rPr lang="zh-CN" altLang="zh-CN" sz="2100" spc="225" dirty="0" smtClean="0">
                <a:solidFill>
                  <a:prstClr val="white"/>
                </a:solidFill>
                <a:sym typeface="+mn-ea"/>
              </a:rPr>
              <a:t>多</a:t>
            </a:r>
            <a:r>
              <a:rPr lang="en-US" altLang="zh-CN" sz="2100" spc="225" dirty="0" smtClean="0">
                <a:solidFill>
                  <a:prstClr val="white"/>
                </a:solidFill>
                <a:sym typeface="+mn-ea"/>
              </a:rPr>
              <a:t>Agent</a:t>
            </a:r>
            <a:r>
              <a:rPr lang="zh-CN" altLang="zh-CN" sz="2100" spc="225" dirty="0" smtClean="0">
                <a:solidFill>
                  <a:prstClr val="white"/>
                </a:solidFill>
                <a:sym typeface="+mn-ea"/>
              </a:rPr>
              <a:t>系统仿真</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448" cy="300082"/>
          </a:xfrm>
          <a:prstGeom prst="rect">
            <a:avLst/>
          </a:prstGeom>
          <a:noFill/>
        </p:spPr>
        <p:txBody>
          <a:bodyPr wrap="none" rtlCol="0">
            <a:spAutoFit/>
          </a:bodyPr>
          <a:lstStyle/>
          <a:p>
            <a:r>
              <a:rPr lang="zh-CN" altLang="en-US" sz="1350" dirty="0" smtClean="0">
                <a:solidFill>
                  <a:prstClr val="white"/>
                </a:solidFill>
              </a:rPr>
              <a:t>第九章 多</a:t>
            </a:r>
            <a:r>
              <a:rPr lang="en-US" altLang="zh-CN" sz="1350" dirty="0" smtClean="0">
                <a:solidFill>
                  <a:prstClr val="white"/>
                </a:solidFill>
              </a:rPr>
              <a:t>Agent</a:t>
            </a:r>
            <a:r>
              <a:rPr lang="zh-CN" altLang="en-US" sz="1350" dirty="0" smtClean="0">
                <a:solidFill>
                  <a:prstClr val="white"/>
                </a:solidFill>
              </a:rPr>
              <a:t>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45607" cy="276999"/>
          </a:xfrm>
          <a:prstGeom prst="rect">
            <a:avLst/>
          </a:prstGeom>
          <a:noFill/>
        </p:spPr>
        <p:txBody>
          <a:bodyPr wrap="none">
            <a:spAutoFit/>
          </a:bodyPr>
          <a:lstStyle/>
          <a:p>
            <a:pPr fontAlgn="auto">
              <a:spcBef>
                <a:spcPts val="0"/>
              </a:spcBef>
              <a:spcAft>
                <a:spcPts val="0"/>
              </a:spcAft>
              <a:defRPr/>
            </a:pPr>
            <a:r>
              <a:rPr lang="es-HN" sz="1200" b="1" i="1" dirty="0">
                <a:solidFill>
                  <a:schemeClr val="bg1"/>
                </a:solidFill>
                <a:latin typeface="+mn-lt"/>
              </a:rPr>
              <a:t>of</a:t>
            </a:r>
            <a:endParaRPr lang="es-ES" sz="1200" b="1" i="1" dirty="0">
              <a:solidFill>
                <a:schemeClr val="bg1"/>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solidFill>
              </a:rPr>
              <a:t>31</a:t>
            </a:r>
            <a:endParaRPr lang="en-US" altLang="es-HN" sz="1200" b="1" dirty="0">
              <a:solidFill>
                <a:schemeClr val="bg1"/>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34147" name="Rectangle 3"/>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49" name="Rectangle 5"/>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51" name="Rectangle 7"/>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53" name="Rectangle 9"/>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42338"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82276"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86372"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87396"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95588"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204802"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graphicFrame>
        <p:nvGraphicFramePr>
          <p:cNvPr id="204801" name="Object 1"/>
          <p:cNvGraphicFramePr>
            <a:graphicFrameLocks noChangeAspect="1"/>
          </p:cNvGraphicFramePr>
          <p:nvPr/>
        </p:nvGraphicFramePr>
        <p:xfrm>
          <a:off x="1331709" y="1562548"/>
          <a:ext cx="6480000" cy="2998421"/>
        </p:xfrm>
        <a:graphic>
          <a:graphicData uri="http://schemas.openxmlformats.org/presentationml/2006/ole">
            <mc:AlternateContent xmlns:mc="http://schemas.openxmlformats.org/markup-compatibility/2006">
              <mc:Choice xmlns:v="urn:schemas-microsoft-com:vml" Requires="v">
                <p:oleObj spid="_x0000_s7169" name="Visio" r:id="rId3" imgW="5803900" imgH="2692400" progId="Visio.Drawing.11">
                  <p:embed/>
                </p:oleObj>
              </mc:Choice>
              <mc:Fallback>
                <p:oleObj name="Visio" r:id="rId3" imgW="5803900" imgH="2692400" progId="Visio.Drawing.11">
                  <p:embed/>
                  <p:pic>
                    <p:nvPicPr>
                      <p:cNvPr id="0" name="图片 7168"/>
                      <p:cNvPicPr>
                        <a:picLocks noChangeAspect="1"/>
                      </p:cNvPicPr>
                      <p:nvPr/>
                    </p:nvPicPr>
                    <p:blipFill>
                      <a:blip r:embed="rId4"/>
                      <a:stretch>
                        <a:fillRect/>
                      </a:stretch>
                    </p:blipFill>
                    <p:spPr>
                      <a:xfrm>
                        <a:off x="1331709" y="1562548"/>
                        <a:ext cx="6480000" cy="2998421"/>
                      </a:xfrm>
                      <a:prstGeom prst="rect">
                        <a:avLst/>
                      </a:prstGeom>
                      <a:noFill/>
                      <a:ln w="9525">
                        <a:noFill/>
                      </a:ln>
                    </p:spPr>
                  </p:pic>
                </p:oleObj>
              </mc:Fallback>
            </mc:AlternateContent>
          </a:graphicData>
        </a:graphic>
      </p:graphicFrame>
      <p:sp>
        <p:nvSpPr>
          <p:cNvPr id="34" name="矩形 33"/>
          <p:cNvSpPr/>
          <p:nvPr/>
        </p:nvSpPr>
        <p:spPr>
          <a:xfrm>
            <a:off x="1332230" y="4561205"/>
            <a:ext cx="6478905" cy="368300"/>
          </a:xfrm>
          <a:prstGeom prst="rect">
            <a:avLst/>
          </a:prstGeom>
        </p:spPr>
        <p:txBody>
          <a:bodyPr wrap="square">
            <a:spAutoFit/>
          </a:bodyPr>
          <a:lstStyle/>
          <a:p>
            <a:pPr algn="ctr"/>
            <a:r>
              <a:rPr lang="zh-CN" altLang="zh-CN" dirty="0" smtClean="0">
                <a:solidFill>
                  <a:schemeClr val="tx1">
                    <a:lumMod val="75000"/>
                    <a:lumOff val="25000"/>
                  </a:schemeClr>
                </a:solidFill>
              </a:rPr>
              <a:t>基于</a:t>
            </a:r>
            <a:r>
              <a:rPr lang="en-US" altLang="zh-CN" dirty="0" smtClean="0">
                <a:solidFill>
                  <a:schemeClr val="tx1">
                    <a:lumMod val="75000"/>
                    <a:lumOff val="25000"/>
                  </a:schemeClr>
                </a:solidFill>
              </a:rPr>
              <a:t>Agent</a:t>
            </a:r>
            <a:r>
              <a:rPr lang="zh-CN" altLang="zh-CN" dirty="0" smtClean="0">
                <a:solidFill>
                  <a:schemeClr val="tx1">
                    <a:lumMod val="75000"/>
                    <a:lumOff val="25000"/>
                  </a:schemeClr>
                </a:solidFill>
              </a:rPr>
              <a:t>的分布仿真中的通信支撑系统</a:t>
            </a:r>
            <a:endParaRPr lang="zh-CN" altLang="zh-CN" dirty="0" smtClean="0">
              <a:solidFill>
                <a:schemeClr val="tx1">
                  <a:lumMod val="75000"/>
                  <a:lumOff val="25000"/>
                </a:schemeClr>
              </a:solidFill>
            </a:endParaRPr>
          </a:p>
        </p:txBody>
      </p:sp>
      <p:sp>
        <p:nvSpPr>
          <p:cNvPr id="11" name="矩形 10"/>
          <p:cNvSpPr/>
          <p:nvPr/>
        </p:nvSpPr>
        <p:spPr>
          <a:xfrm>
            <a:off x="452232" y="889323"/>
            <a:ext cx="3082925" cy="337185"/>
          </a:xfrm>
          <a:prstGeom prst="rect">
            <a:avLst/>
          </a:prstGeom>
        </p:spPr>
        <p:txBody>
          <a:bodyPr wrap="none">
            <a:spAutoFit/>
          </a:bodyPr>
          <a:p>
            <a:pPr algn="l"/>
            <a:r>
              <a:rPr lang="en-US" altLang="zh-CN" sz="1600" b="1" dirty="0" smtClean="0">
                <a:solidFill>
                  <a:srgbClr val="3D89BC"/>
                </a:solidFill>
              </a:rPr>
              <a:t>1</a:t>
            </a:r>
            <a:r>
              <a:rPr lang="zh-CN" altLang="zh-CN" sz="1600" b="1" dirty="0" smtClean="0">
                <a:solidFill>
                  <a:srgbClr val="3D89BC"/>
                </a:solidFill>
              </a:rPr>
              <a:t>．基于 Agent 的系统仿真方法</a:t>
            </a:r>
            <a:endParaRPr lang="zh-CN" altLang="zh-CN" sz="1600" b="1" dirty="0" smtClean="0">
              <a:solidFill>
                <a:srgbClr val="3D89BC"/>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145155" cy="414020"/>
          </a:xfrm>
          <a:prstGeom prst="rect">
            <a:avLst/>
          </a:prstGeom>
          <a:noFill/>
        </p:spPr>
        <p:txBody>
          <a:bodyPr wrap="none" rtlCol="0">
            <a:spAutoFit/>
          </a:bodyPr>
          <a:lstStyle/>
          <a:p>
            <a:pPr algn="l"/>
            <a:r>
              <a:rPr lang="en-US" altLang="zh-CN" sz="2100" spc="225" dirty="0" smtClean="0">
                <a:solidFill>
                  <a:prstClr val="white"/>
                </a:solidFill>
                <a:sym typeface="+mn-ea"/>
              </a:rPr>
              <a:t>9.4 </a:t>
            </a:r>
            <a:r>
              <a:rPr lang="zh-CN" altLang="zh-CN" sz="2100" spc="225" dirty="0" smtClean="0">
                <a:solidFill>
                  <a:prstClr val="white"/>
                </a:solidFill>
                <a:sym typeface="+mn-ea"/>
              </a:rPr>
              <a:t>多</a:t>
            </a:r>
            <a:r>
              <a:rPr lang="en-US" altLang="zh-CN" sz="2100" spc="225" dirty="0" smtClean="0">
                <a:solidFill>
                  <a:prstClr val="white"/>
                </a:solidFill>
                <a:sym typeface="+mn-ea"/>
              </a:rPr>
              <a:t>Agent</a:t>
            </a:r>
            <a:r>
              <a:rPr lang="zh-CN" altLang="zh-CN" sz="2100" spc="225" dirty="0" smtClean="0">
                <a:solidFill>
                  <a:prstClr val="white"/>
                </a:solidFill>
                <a:sym typeface="+mn-ea"/>
              </a:rPr>
              <a:t>系统仿真</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448" cy="300082"/>
          </a:xfrm>
          <a:prstGeom prst="rect">
            <a:avLst/>
          </a:prstGeom>
          <a:noFill/>
        </p:spPr>
        <p:txBody>
          <a:bodyPr wrap="none" rtlCol="0">
            <a:spAutoFit/>
          </a:bodyPr>
          <a:lstStyle/>
          <a:p>
            <a:r>
              <a:rPr lang="zh-CN" altLang="en-US" sz="1350" dirty="0" smtClean="0">
                <a:solidFill>
                  <a:prstClr val="white"/>
                </a:solidFill>
              </a:rPr>
              <a:t>第九章 多</a:t>
            </a:r>
            <a:r>
              <a:rPr lang="en-US" altLang="zh-CN" sz="1350" dirty="0" smtClean="0">
                <a:solidFill>
                  <a:prstClr val="white"/>
                </a:solidFill>
              </a:rPr>
              <a:t>Agent</a:t>
            </a:r>
            <a:r>
              <a:rPr lang="zh-CN" altLang="en-US" sz="1350" dirty="0" smtClean="0">
                <a:solidFill>
                  <a:prstClr val="white"/>
                </a:solidFill>
              </a:rPr>
              <a:t>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45607" cy="276999"/>
          </a:xfrm>
          <a:prstGeom prst="rect">
            <a:avLst/>
          </a:prstGeom>
          <a:noFill/>
        </p:spPr>
        <p:txBody>
          <a:bodyPr wrap="none">
            <a:spAutoFit/>
          </a:bodyPr>
          <a:lstStyle/>
          <a:p>
            <a:pPr fontAlgn="auto">
              <a:spcBef>
                <a:spcPts val="0"/>
              </a:spcBef>
              <a:spcAft>
                <a:spcPts val="0"/>
              </a:spcAft>
              <a:defRPr/>
            </a:pPr>
            <a:r>
              <a:rPr lang="es-HN" sz="1200" b="1" i="1" dirty="0">
                <a:solidFill>
                  <a:schemeClr val="bg1"/>
                </a:solidFill>
                <a:latin typeface="+mn-lt"/>
              </a:rPr>
              <a:t>of</a:t>
            </a:r>
            <a:endParaRPr lang="es-ES" sz="1200" b="1" i="1" dirty="0">
              <a:solidFill>
                <a:schemeClr val="bg1"/>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solidFill>
              </a:rPr>
              <a:t>31</a:t>
            </a:r>
            <a:endParaRPr lang="en-US" altLang="es-HN" sz="1200" b="1" dirty="0">
              <a:solidFill>
                <a:schemeClr val="bg1"/>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34147" name="Rectangle 3"/>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49" name="Rectangle 5"/>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51" name="Rectangle 7"/>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53" name="Rectangle 9"/>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42338"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82276"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86372"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87396"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95588"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36" name="矩形 35"/>
          <p:cNvSpPr/>
          <p:nvPr/>
        </p:nvSpPr>
        <p:spPr>
          <a:xfrm>
            <a:off x="747041" y="1260000"/>
            <a:ext cx="7422598" cy="1477328"/>
          </a:xfrm>
          <a:prstGeom prst="rect">
            <a:avLst/>
          </a:prstGeom>
        </p:spPr>
        <p:txBody>
          <a:bodyPr wrap="square">
            <a:spAutoFit/>
          </a:bodyPr>
          <a:lstStyle/>
          <a:p>
            <a:r>
              <a:rPr lang="zh-CN" altLang="zh-CN" dirty="0" smtClean="0">
                <a:solidFill>
                  <a:schemeClr val="tx1">
                    <a:lumMod val="75000"/>
                    <a:lumOff val="25000"/>
                  </a:schemeClr>
                </a:solidFill>
              </a:rPr>
              <a:t>（</a:t>
            </a:r>
            <a:r>
              <a:rPr lang="en-US" altLang="zh-CN" dirty="0" smtClean="0">
                <a:solidFill>
                  <a:schemeClr val="tx1">
                    <a:lumMod val="75000"/>
                    <a:lumOff val="25000"/>
                  </a:schemeClr>
                </a:solidFill>
              </a:rPr>
              <a:t>2</a:t>
            </a:r>
            <a:r>
              <a:rPr lang="zh-CN" altLang="zh-CN" dirty="0" smtClean="0">
                <a:solidFill>
                  <a:schemeClr val="tx1">
                    <a:lumMod val="75000"/>
                    <a:lumOff val="25000"/>
                  </a:schemeClr>
                </a:solidFill>
              </a:rPr>
              <a:t>）</a:t>
            </a:r>
            <a:r>
              <a:rPr lang="en-US" altLang="zh-CN" dirty="0" smtClean="0">
                <a:solidFill>
                  <a:schemeClr val="tx1">
                    <a:lumMod val="75000"/>
                    <a:lumOff val="25000"/>
                  </a:schemeClr>
                </a:solidFill>
              </a:rPr>
              <a:t>Agent</a:t>
            </a:r>
            <a:r>
              <a:rPr lang="zh-CN" altLang="zh-CN" dirty="0" smtClean="0">
                <a:solidFill>
                  <a:schemeClr val="tx1">
                    <a:lumMod val="75000"/>
                    <a:lumOff val="25000"/>
                  </a:schemeClr>
                </a:solidFill>
              </a:rPr>
              <a:t>仿真模型</a:t>
            </a:r>
            <a:endParaRPr lang="zh-CN" altLang="zh-CN" dirty="0" smtClean="0">
              <a:solidFill>
                <a:schemeClr val="tx1">
                  <a:lumMod val="75000"/>
                  <a:lumOff val="25000"/>
                </a:schemeClr>
              </a:solidFill>
            </a:endParaRPr>
          </a:p>
          <a:p>
            <a:r>
              <a:rPr lang="en-US" altLang="zh-CN" dirty="0" smtClean="0">
                <a:solidFill>
                  <a:schemeClr val="tx1">
                    <a:lumMod val="75000"/>
                    <a:lumOff val="25000"/>
                  </a:schemeClr>
                </a:solidFill>
              </a:rPr>
              <a:t>Agent</a:t>
            </a:r>
            <a:r>
              <a:rPr lang="zh-CN" altLang="zh-CN" dirty="0" smtClean="0">
                <a:solidFill>
                  <a:schemeClr val="tx1">
                    <a:lumMod val="75000"/>
                    <a:lumOff val="25000"/>
                  </a:schemeClr>
                </a:solidFill>
              </a:rPr>
              <a:t>仿真模型通过描述仿真系统中的</a:t>
            </a:r>
            <a:r>
              <a:rPr lang="en-US" altLang="zh-CN" dirty="0" smtClean="0">
                <a:solidFill>
                  <a:schemeClr val="tx1">
                    <a:lumMod val="75000"/>
                    <a:lumOff val="25000"/>
                  </a:schemeClr>
                </a:solidFill>
              </a:rPr>
              <a:t>Agent</a:t>
            </a:r>
            <a:r>
              <a:rPr lang="zh-CN" altLang="zh-CN" dirty="0" smtClean="0">
                <a:solidFill>
                  <a:schemeClr val="tx1">
                    <a:lumMod val="75000"/>
                    <a:lumOff val="25000"/>
                  </a:schemeClr>
                </a:solidFill>
              </a:rPr>
              <a:t>及其交互关系来建立模型，它描述了</a:t>
            </a:r>
            <a:r>
              <a:rPr lang="en-US" altLang="zh-CN" dirty="0" smtClean="0">
                <a:solidFill>
                  <a:schemeClr val="tx1">
                    <a:lumMod val="75000"/>
                    <a:lumOff val="25000"/>
                  </a:schemeClr>
                </a:solidFill>
              </a:rPr>
              <a:t>Agent</a:t>
            </a:r>
            <a:r>
              <a:rPr lang="zh-CN" altLang="zh-CN" dirty="0" smtClean="0">
                <a:solidFill>
                  <a:schemeClr val="tx1">
                    <a:lumMod val="75000"/>
                    <a:lumOff val="25000"/>
                  </a:schemeClr>
                </a:solidFill>
              </a:rPr>
              <a:t>的状态、行为及通信接口。这个模型可以是一个单独的实体对象的</a:t>
            </a:r>
            <a:r>
              <a:rPr lang="en-US" altLang="zh-CN" dirty="0" smtClean="0">
                <a:solidFill>
                  <a:schemeClr val="tx1">
                    <a:lumMod val="75000"/>
                    <a:lumOff val="25000"/>
                  </a:schemeClr>
                </a:solidFill>
              </a:rPr>
              <a:t>Agent</a:t>
            </a:r>
            <a:r>
              <a:rPr lang="zh-CN" altLang="zh-CN" dirty="0" smtClean="0">
                <a:solidFill>
                  <a:schemeClr val="tx1">
                    <a:lumMod val="75000"/>
                    <a:lumOff val="25000"/>
                  </a:schemeClr>
                </a:solidFill>
              </a:rPr>
              <a:t>描述模型，也可以是多个</a:t>
            </a:r>
            <a:r>
              <a:rPr lang="en-US" altLang="zh-CN" dirty="0" smtClean="0">
                <a:solidFill>
                  <a:schemeClr val="tx1">
                    <a:lumMod val="75000"/>
                    <a:lumOff val="25000"/>
                  </a:schemeClr>
                </a:solidFill>
              </a:rPr>
              <a:t>Agent</a:t>
            </a:r>
            <a:r>
              <a:rPr lang="zh-CN" altLang="zh-CN" dirty="0" smtClean="0">
                <a:solidFill>
                  <a:schemeClr val="tx1">
                    <a:lumMod val="75000"/>
                    <a:lumOff val="25000"/>
                  </a:schemeClr>
                </a:solidFill>
              </a:rPr>
              <a:t>聚集成的组合</a:t>
            </a:r>
            <a:r>
              <a:rPr lang="en-US" altLang="zh-CN" dirty="0" smtClean="0">
                <a:solidFill>
                  <a:schemeClr val="tx1">
                    <a:lumMod val="75000"/>
                    <a:lumOff val="25000"/>
                  </a:schemeClr>
                </a:solidFill>
              </a:rPr>
              <a:t>Agent</a:t>
            </a:r>
            <a:r>
              <a:rPr lang="zh-CN" altLang="zh-CN" dirty="0" smtClean="0">
                <a:solidFill>
                  <a:schemeClr val="tx1">
                    <a:lumMod val="75000"/>
                    <a:lumOff val="25000"/>
                  </a:schemeClr>
                </a:solidFill>
              </a:rPr>
              <a:t>，可参与实际仿真计算，具有可执行的内部结构。</a:t>
            </a:r>
            <a:endParaRPr lang="zh-CN" altLang="zh-CN" dirty="0" smtClean="0">
              <a:solidFill>
                <a:schemeClr val="tx1">
                  <a:lumMod val="75000"/>
                  <a:lumOff val="25000"/>
                </a:schemeClr>
              </a:solidFill>
            </a:endParaRPr>
          </a:p>
        </p:txBody>
      </p:sp>
      <p:sp>
        <p:nvSpPr>
          <p:cNvPr id="204802"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205829" name="Rectangle 5"/>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graphicFrame>
        <p:nvGraphicFramePr>
          <p:cNvPr id="205828" name="Object 4"/>
          <p:cNvGraphicFramePr>
            <a:graphicFrameLocks noChangeAspect="1"/>
          </p:cNvGraphicFramePr>
          <p:nvPr/>
        </p:nvGraphicFramePr>
        <p:xfrm>
          <a:off x="1007256" y="2737287"/>
          <a:ext cx="4924425" cy="2581275"/>
        </p:xfrm>
        <a:graphic>
          <a:graphicData uri="http://schemas.openxmlformats.org/presentationml/2006/ole">
            <mc:AlternateContent xmlns:mc="http://schemas.openxmlformats.org/markup-compatibility/2006">
              <mc:Choice xmlns:v="urn:schemas-microsoft-com:vml" Requires="v">
                <p:oleObj spid="_x0000_s8193" name="Visio" r:id="rId3" imgW="6578600" imgH="3454400" progId="Visio.Drawing.11">
                  <p:embed/>
                </p:oleObj>
              </mc:Choice>
              <mc:Fallback>
                <p:oleObj name="Visio" r:id="rId3" imgW="6578600" imgH="3454400" progId="Visio.Drawing.11">
                  <p:embed/>
                  <p:pic>
                    <p:nvPicPr>
                      <p:cNvPr id="0" name="图片 8192"/>
                      <p:cNvPicPr>
                        <a:picLocks noChangeAspect="1"/>
                      </p:cNvPicPr>
                      <p:nvPr/>
                    </p:nvPicPr>
                    <p:blipFill>
                      <a:blip r:embed="rId4"/>
                      <a:stretch>
                        <a:fillRect/>
                      </a:stretch>
                    </p:blipFill>
                    <p:spPr>
                      <a:xfrm>
                        <a:off x="1007256" y="2737287"/>
                        <a:ext cx="4924425" cy="2581275"/>
                      </a:xfrm>
                      <a:prstGeom prst="rect">
                        <a:avLst/>
                      </a:prstGeom>
                      <a:noFill/>
                      <a:ln w="9525">
                        <a:noFill/>
                      </a:ln>
                    </p:spPr>
                  </p:pic>
                </p:oleObj>
              </mc:Fallback>
            </mc:AlternateContent>
          </a:graphicData>
        </a:graphic>
      </p:graphicFrame>
      <p:sp>
        <p:nvSpPr>
          <p:cNvPr id="35" name="矩形 34"/>
          <p:cNvSpPr/>
          <p:nvPr/>
        </p:nvSpPr>
        <p:spPr>
          <a:xfrm>
            <a:off x="6167080" y="3843472"/>
            <a:ext cx="2239716" cy="369332"/>
          </a:xfrm>
          <a:prstGeom prst="rect">
            <a:avLst/>
          </a:prstGeom>
        </p:spPr>
        <p:txBody>
          <a:bodyPr wrap="none">
            <a:spAutoFit/>
          </a:bodyPr>
          <a:lstStyle/>
          <a:p>
            <a:r>
              <a:rPr lang="en-US" altLang="zh-CN" dirty="0" smtClean="0">
                <a:solidFill>
                  <a:schemeClr val="tx1">
                    <a:lumMod val="75000"/>
                    <a:lumOff val="25000"/>
                  </a:schemeClr>
                </a:solidFill>
              </a:rPr>
              <a:t>Agent</a:t>
            </a:r>
            <a:r>
              <a:rPr lang="zh-CN" altLang="zh-CN" dirty="0" smtClean="0">
                <a:solidFill>
                  <a:schemeClr val="tx1">
                    <a:lumMod val="75000"/>
                    <a:lumOff val="25000"/>
                  </a:schemeClr>
                </a:solidFill>
              </a:rPr>
              <a:t>仿真模型结构</a:t>
            </a:r>
            <a:endParaRPr lang="zh-CN" altLang="zh-CN" dirty="0" smtClean="0">
              <a:solidFill>
                <a:schemeClr val="tx1">
                  <a:lumMod val="75000"/>
                  <a:lumOff val="25000"/>
                </a:schemeClr>
              </a:solidFill>
            </a:endParaRPr>
          </a:p>
        </p:txBody>
      </p:sp>
      <p:sp>
        <p:nvSpPr>
          <p:cNvPr id="11" name="矩形 10"/>
          <p:cNvSpPr/>
          <p:nvPr/>
        </p:nvSpPr>
        <p:spPr>
          <a:xfrm>
            <a:off x="452232" y="889323"/>
            <a:ext cx="3082925" cy="337185"/>
          </a:xfrm>
          <a:prstGeom prst="rect">
            <a:avLst/>
          </a:prstGeom>
        </p:spPr>
        <p:txBody>
          <a:bodyPr wrap="none">
            <a:spAutoFit/>
          </a:bodyPr>
          <a:p>
            <a:pPr algn="l"/>
            <a:r>
              <a:rPr lang="en-US" altLang="zh-CN" sz="1600" b="1" dirty="0" smtClean="0">
                <a:solidFill>
                  <a:srgbClr val="3D89BC"/>
                </a:solidFill>
              </a:rPr>
              <a:t>1</a:t>
            </a:r>
            <a:r>
              <a:rPr lang="zh-CN" altLang="zh-CN" sz="1600" b="1" dirty="0" smtClean="0">
                <a:solidFill>
                  <a:srgbClr val="3D89BC"/>
                </a:solidFill>
              </a:rPr>
              <a:t>．基于 Agent 的系统仿真方法</a:t>
            </a:r>
            <a:endParaRPr lang="zh-CN" altLang="zh-CN" sz="1600" b="1" dirty="0" smtClean="0">
              <a:solidFill>
                <a:srgbClr val="3D89BC"/>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145155" cy="414020"/>
          </a:xfrm>
          <a:prstGeom prst="rect">
            <a:avLst/>
          </a:prstGeom>
          <a:noFill/>
        </p:spPr>
        <p:txBody>
          <a:bodyPr wrap="none" rtlCol="0">
            <a:spAutoFit/>
          </a:bodyPr>
          <a:lstStyle/>
          <a:p>
            <a:pPr algn="l"/>
            <a:r>
              <a:rPr lang="en-US" altLang="zh-CN" sz="2100" spc="225" dirty="0" smtClean="0">
                <a:solidFill>
                  <a:prstClr val="white"/>
                </a:solidFill>
                <a:sym typeface="+mn-ea"/>
              </a:rPr>
              <a:t>9.4 </a:t>
            </a:r>
            <a:r>
              <a:rPr lang="zh-CN" altLang="zh-CN" sz="2100" spc="225" dirty="0" smtClean="0">
                <a:solidFill>
                  <a:prstClr val="white"/>
                </a:solidFill>
                <a:sym typeface="+mn-ea"/>
              </a:rPr>
              <a:t>多</a:t>
            </a:r>
            <a:r>
              <a:rPr lang="en-US" altLang="zh-CN" sz="2100" spc="225" dirty="0" smtClean="0">
                <a:solidFill>
                  <a:prstClr val="white"/>
                </a:solidFill>
                <a:sym typeface="+mn-ea"/>
              </a:rPr>
              <a:t>Agent</a:t>
            </a:r>
            <a:r>
              <a:rPr lang="zh-CN" altLang="zh-CN" sz="2100" spc="225" dirty="0" smtClean="0">
                <a:solidFill>
                  <a:prstClr val="white"/>
                </a:solidFill>
                <a:sym typeface="+mn-ea"/>
              </a:rPr>
              <a:t>系统仿真</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448" cy="300082"/>
          </a:xfrm>
          <a:prstGeom prst="rect">
            <a:avLst/>
          </a:prstGeom>
          <a:noFill/>
        </p:spPr>
        <p:txBody>
          <a:bodyPr wrap="none" rtlCol="0">
            <a:spAutoFit/>
          </a:bodyPr>
          <a:lstStyle/>
          <a:p>
            <a:r>
              <a:rPr lang="zh-CN" altLang="en-US" sz="1350" dirty="0" smtClean="0">
                <a:solidFill>
                  <a:prstClr val="white"/>
                </a:solidFill>
              </a:rPr>
              <a:t>第九章 多</a:t>
            </a:r>
            <a:r>
              <a:rPr lang="en-US" altLang="zh-CN" sz="1350" dirty="0" smtClean="0">
                <a:solidFill>
                  <a:prstClr val="white"/>
                </a:solidFill>
              </a:rPr>
              <a:t>Agent</a:t>
            </a:r>
            <a:r>
              <a:rPr lang="zh-CN" altLang="en-US" sz="1350" dirty="0" smtClean="0">
                <a:solidFill>
                  <a:prstClr val="white"/>
                </a:solidFill>
              </a:rPr>
              <a:t>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45607" cy="276999"/>
          </a:xfrm>
          <a:prstGeom prst="rect">
            <a:avLst/>
          </a:prstGeom>
          <a:noFill/>
        </p:spPr>
        <p:txBody>
          <a:bodyPr wrap="none">
            <a:spAutoFit/>
          </a:bodyPr>
          <a:lstStyle/>
          <a:p>
            <a:pPr fontAlgn="auto">
              <a:spcBef>
                <a:spcPts val="0"/>
              </a:spcBef>
              <a:spcAft>
                <a:spcPts val="0"/>
              </a:spcAft>
              <a:defRPr/>
            </a:pPr>
            <a:r>
              <a:rPr lang="es-HN" sz="1200" b="1" i="1" dirty="0">
                <a:solidFill>
                  <a:schemeClr val="bg1"/>
                </a:solidFill>
                <a:latin typeface="+mn-lt"/>
              </a:rPr>
              <a:t>of</a:t>
            </a:r>
            <a:endParaRPr lang="es-ES" sz="1200" b="1" i="1" dirty="0">
              <a:solidFill>
                <a:schemeClr val="bg1"/>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solidFill>
              </a:rPr>
              <a:t>31</a:t>
            </a:r>
            <a:endParaRPr lang="en-US" altLang="es-HN" sz="1200" b="1" dirty="0">
              <a:solidFill>
                <a:schemeClr val="bg1"/>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34147" name="Rectangle 3"/>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49" name="Rectangle 5"/>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51" name="Rectangle 7"/>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53" name="Rectangle 9"/>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42338"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82276"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86372"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87396"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95588"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36" name="矩形 35"/>
          <p:cNvSpPr/>
          <p:nvPr/>
        </p:nvSpPr>
        <p:spPr>
          <a:xfrm>
            <a:off x="1121931" y="1859617"/>
            <a:ext cx="3345274" cy="3138170"/>
          </a:xfrm>
          <a:prstGeom prst="rect">
            <a:avLst/>
          </a:prstGeom>
        </p:spPr>
        <p:txBody>
          <a:bodyPr wrap="square">
            <a:spAutoFit/>
          </a:bodyPr>
          <a:lstStyle/>
          <a:p>
            <a:r>
              <a:rPr lang="en-US" altLang="zh-CN" dirty="0" smtClean="0">
                <a:solidFill>
                  <a:schemeClr val="tx1">
                    <a:lumMod val="75000"/>
                    <a:lumOff val="25000"/>
                  </a:schemeClr>
                </a:solidFill>
              </a:rPr>
              <a:t>Agent</a:t>
            </a:r>
            <a:r>
              <a:rPr lang="zh-CN" altLang="zh-CN" dirty="0" smtClean="0">
                <a:solidFill>
                  <a:schemeClr val="tx1">
                    <a:lumMod val="75000"/>
                    <a:lumOff val="25000"/>
                  </a:schemeClr>
                </a:solidFill>
              </a:rPr>
              <a:t>仿真模型的工作流程</a:t>
            </a:r>
            <a:endParaRPr lang="zh-CN" altLang="zh-CN" dirty="0" smtClean="0">
              <a:solidFill>
                <a:schemeClr val="tx1">
                  <a:lumMod val="75000"/>
                  <a:lumOff val="25000"/>
                </a:schemeClr>
              </a:solidFill>
            </a:endParaRPr>
          </a:p>
          <a:p>
            <a:r>
              <a:rPr lang="en-US" altLang="zh-CN" dirty="0" smtClean="0">
                <a:solidFill>
                  <a:schemeClr val="tx1">
                    <a:lumMod val="75000"/>
                    <a:lumOff val="25000"/>
                  </a:schemeClr>
                </a:solidFill>
              </a:rPr>
              <a:t>Agent</a:t>
            </a:r>
            <a:r>
              <a:rPr lang="zh-CN" altLang="zh-CN" dirty="0" smtClean="0">
                <a:solidFill>
                  <a:schemeClr val="tx1">
                    <a:lumMod val="75000"/>
                    <a:lumOff val="25000"/>
                  </a:schemeClr>
                </a:solidFill>
              </a:rPr>
              <a:t>仿真模型需要设计一些通用接口，比如获取全局标识的接口、获取消息的接口、消息处理的接口、时钟推进的接口、修改规则库的接口和规则产生办法的接口等，设计人员在生成具体领域相关的</a:t>
            </a:r>
            <a:r>
              <a:rPr lang="en-US" altLang="zh-CN" dirty="0" smtClean="0">
                <a:solidFill>
                  <a:schemeClr val="tx1">
                    <a:lumMod val="75000"/>
                    <a:lumOff val="25000"/>
                  </a:schemeClr>
                </a:solidFill>
              </a:rPr>
              <a:t>Agent</a:t>
            </a:r>
            <a:r>
              <a:rPr lang="zh-CN" altLang="zh-CN" dirty="0" smtClean="0">
                <a:solidFill>
                  <a:schemeClr val="tx1">
                    <a:lumMod val="75000"/>
                    <a:lumOff val="25000"/>
                  </a:schemeClr>
                </a:solidFill>
              </a:rPr>
              <a:t>仿真模型时，只需要继承并实现相应的接口即可。其工作流程如</a:t>
            </a:r>
            <a:r>
              <a:rPr lang="zh-CN" altLang="en-US" dirty="0" smtClean="0">
                <a:solidFill>
                  <a:schemeClr val="tx1">
                    <a:lumMod val="75000"/>
                    <a:lumOff val="25000"/>
                  </a:schemeClr>
                </a:solidFill>
              </a:rPr>
              <a:t>右</a:t>
            </a:r>
            <a:r>
              <a:rPr lang="zh-CN" altLang="zh-CN" dirty="0" smtClean="0">
                <a:solidFill>
                  <a:schemeClr val="tx1">
                    <a:lumMod val="75000"/>
                    <a:lumOff val="25000"/>
                  </a:schemeClr>
                </a:solidFill>
              </a:rPr>
              <a:t>图所示。</a:t>
            </a:r>
            <a:endParaRPr lang="zh-CN" altLang="zh-CN" dirty="0" smtClean="0">
              <a:solidFill>
                <a:schemeClr val="tx1">
                  <a:lumMod val="75000"/>
                  <a:lumOff val="25000"/>
                </a:schemeClr>
              </a:solidFill>
            </a:endParaRPr>
          </a:p>
        </p:txBody>
      </p:sp>
      <p:sp>
        <p:nvSpPr>
          <p:cNvPr id="204802"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205829" name="Rectangle 5"/>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206852"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graphicFrame>
        <p:nvGraphicFramePr>
          <p:cNvPr id="206851" name="Object 3"/>
          <p:cNvGraphicFramePr>
            <a:graphicFrameLocks noChangeAspect="1"/>
          </p:cNvGraphicFramePr>
          <p:nvPr/>
        </p:nvGraphicFramePr>
        <p:xfrm>
          <a:off x="4601980" y="899410"/>
          <a:ext cx="3495675" cy="4476750"/>
        </p:xfrm>
        <a:graphic>
          <a:graphicData uri="http://schemas.openxmlformats.org/presentationml/2006/ole">
            <mc:AlternateContent xmlns:mc="http://schemas.openxmlformats.org/markup-compatibility/2006">
              <mc:Choice xmlns:v="urn:schemas-microsoft-com:vml" Requires="v">
                <p:oleObj spid="_x0000_s9217" name="Visio" r:id="rId3" imgW="4673600" imgH="5981700" progId="Visio.Drawing.11">
                  <p:embed/>
                </p:oleObj>
              </mc:Choice>
              <mc:Fallback>
                <p:oleObj name="Visio" r:id="rId3" imgW="4673600" imgH="5981700" progId="Visio.Drawing.11">
                  <p:embed/>
                  <p:pic>
                    <p:nvPicPr>
                      <p:cNvPr id="0" name="图片 9216"/>
                      <p:cNvPicPr>
                        <a:picLocks noChangeAspect="1"/>
                      </p:cNvPicPr>
                      <p:nvPr/>
                    </p:nvPicPr>
                    <p:blipFill>
                      <a:blip r:embed="rId4"/>
                      <a:stretch>
                        <a:fillRect/>
                      </a:stretch>
                    </p:blipFill>
                    <p:spPr>
                      <a:xfrm>
                        <a:off x="4601980" y="899410"/>
                        <a:ext cx="3495675" cy="4476750"/>
                      </a:xfrm>
                      <a:prstGeom prst="rect">
                        <a:avLst/>
                      </a:prstGeom>
                      <a:noFill/>
                      <a:ln w="9525">
                        <a:noFill/>
                      </a:ln>
                    </p:spPr>
                  </p:pic>
                </p:oleObj>
              </mc:Fallback>
            </mc:AlternateContent>
          </a:graphicData>
        </a:graphic>
      </p:graphicFrame>
      <p:sp>
        <p:nvSpPr>
          <p:cNvPr id="34" name="矩形 33"/>
          <p:cNvSpPr/>
          <p:nvPr/>
        </p:nvSpPr>
        <p:spPr>
          <a:xfrm>
            <a:off x="4601210" y="5522595"/>
            <a:ext cx="3496310" cy="368300"/>
          </a:xfrm>
          <a:prstGeom prst="rect">
            <a:avLst/>
          </a:prstGeom>
        </p:spPr>
        <p:txBody>
          <a:bodyPr wrap="square">
            <a:spAutoFit/>
          </a:bodyPr>
          <a:lstStyle/>
          <a:p>
            <a:pPr algn="ctr"/>
            <a:r>
              <a:rPr lang="en-US" altLang="zh-CN" dirty="0" smtClean="0">
                <a:solidFill>
                  <a:schemeClr val="tx1">
                    <a:lumMod val="75000"/>
                    <a:lumOff val="25000"/>
                  </a:schemeClr>
                </a:solidFill>
              </a:rPr>
              <a:t>Agent</a:t>
            </a:r>
            <a:r>
              <a:rPr lang="zh-CN" altLang="zh-CN" dirty="0" smtClean="0">
                <a:solidFill>
                  <a:schemeClr val="tx1">
                    <a:lumMod val="75000"/>
                    <a:lumOff val="25000"/>
                  </a:schemeClr>
                </a:solidFill>
              </a:rPr>
              <a:t>仿真模型的工作流程</a:t>
            </a:r>
            <a:endParaRPr lang="zh-CN" altLang="zh-CN" dirty="0" smtClean="0">
              <a:solidFill>
                <a:schemeClr val="tx1">
                  <a:lumMod val="75000"/>
                  <a:lumOff val="25000"/>
                </a:schemeClr>
              </a:solidFill>
            </a:endParaRPr>
          </a:p>
        </p:txBody>
      </p:sp>
      <p:sp>
        <p:nvSpPr>
          <p:cNvPr id="11" name="矩形 10"/>
          <p:cNvSpPr/>
          <p:nvPr/>
        </p:nvSpPr>
        <p:spPr>
          <a:xfrm>
            <a:off x="452232" y="889323"/>
            <a:ext cx="3082925" cy="337185"/>
          </a:xfrm>
          <a:prstGeom prst="rect">
            <a:avLst/>
          </a:prstGeom>
        </p:spPr>
        <p:txBody>
          <a:bodyPr wrap="none">
            <a:spAutoFit/>
          </a:bodyPr>
          <a:p>
            <a:pPr algn="l"/>
            <a:r>
              <a:rPr lang="en-US" altLang="zh-CN" sz="1600" b="1" dirty="0" smtClean="0">
                <a:solidFill>
                  <a:srgbClr val="3D89BC"/>
                </a:solidFill>
              </a:rPr>
              <a:t>1</a:t>
            </a:r>
            <a:r>
              <a:rPr lang="zh-CN" altLang="zh-CN" sz="1600" b="1" dirty="0" smtClean="0">
                <a:solidFill>
                  <a:srgbClr val="3D89BC"/>
                </a:solidFill>
              </a:rPr>
              <a:t>．基于 Agent 的系统仿真方法</a:t>
            </a:r>
            <a:endParaRPr lang="zh-CN" altLang="zh-CN" sz="1600" b="1" dirty="0" smtClean="0">
              <a:solidFill>
                <a:srgbClr val="3D89BC"/>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145155" cy="414020"/>
          </a:xfrm>
          <a:prstGeom prst="rect">
            <a:avLst/>
          </a:prstGeom>
          <a:noFill/>
        </p:spPr>
        <p:txBody>
          <a:bodyPr wrap="none" rtlCol="0">
            <a:spAutoFit/>
          </a:bodyPr>
          <a:lstStyle/>
          <a:p>
            <a:pPr algn="l"/>
            <a:r>
              <a:rPr lang="en-US" altLang="zh-CN" sz="2100" spc="225" dirty="0" smtClean="0">
                <a:solidFill>
                  <a:prstClr val="white"/>
                </a:solidFill>
                <a:sym typeface="+mn-ea"/>
              </a:rPr>
              <a:t>9.4 </a:t>
            </a:r>
            <a:r>
              <a:rPr lang="zh-CN" altLang="zh-CN" sz="2100" spc="225" dirty="0" smtClean="0">
                <a:solidFill>
                  <a:prstClr val="white"/>
                </a:solidFill>
                <a:sym typeface="+mn-ea"/>
              </a:rPr>
              <a:t>多</a:t>
            </a:r>
            <a:r>
              <a:rPr lang="en-US" altLang="zh-CN" sz="2100" spc="225" dirty="0" smtClean="0">
                <a:solidFill>
                  <a:prstClr val="white"/>
                </a:solidFill>
                <a:sym typeface="+mn-ea"/>
              </a:rPr>
              <a:t>Agent</a:t>
            </a:r>
            <a:r>
              <a:rPr lang="zh-CN" altLang="zh-CN" sz="2100" spc="225" dirty="0" smtClean="0">
                <a:solidFill>
                  <a:prstClr val="white"/>
                </a:solidFill>
                <a:sym typeface="+mn-ea"/>
              </a:rPr>
              <a:t>系统仿真</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448" cy="300082"/>
          </a:xfrm>
          <a:prstGeom prst="rect">
            <a:avLst/>
          </a:prstGeom>
          <a:noFill/>
        </p:spPr>
        <p:txBody>
          <a:bodyPr wrap="none" rtlCol="0">
            <a:spAutoFit/>
          </a:bodyPr>
          <a:lstStyle/>
          <a:p>
            <a:r>
              <a:rPr lang="zh-CN" altLang="en-US" sz="1350" dirty="0" smtClean="0">
                <a:solidFill>
                  <a:prstClr val="white"/>
                </a:solidFill>
              </a:rPr>
              <a:t>第九章 多</a:t>
            </a:r>
            <a:r>
              <a:rPr lang="en-US" altLang="zh-CN" sz="1350" dirty="0" smtClean="0">
                <a:solidFill>
                  <a:prstClr val="white"/>
                </a:solidFill>
              </a:rPr>
              <a:t>Agent</a:t>
            </a:r>
            <a:r>
              <a:rPr lang="zh-CN" altLang="en-US" sz="1350" dirty="0" smtClean="0">
                <a:solidFill>
                  <a:prstClr val="white"/>
                </a:solidFill>
              </a:rPr>
              <a:t>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45607" cy="276999"/>
          </a:xfrm>
          <a:prstGeom prst="rect">
            <a:avLst/>
          </a:prstGeom>
          <a:noFill/>
        </p:spPr>
        <p:txBody>
          <a:bodyPr wrap="none">
            <a:spAutoFit/>
          </a:bodyPr>
          <a:lstStyle/>
          <a:p>
            <a:pPr fontAlgn="auto">
              <a:spcBef>
                <a:spcPts val="0"/>
              </a:spcBef>
              <a:spcAft>
                <a:spcPts val="0"/>
              </a:spcAft>
              <a:defRPr/>
            </a:pPr>
            <a:r>
              <a:rPr lang="es-HN" sz="1200" b="1" i="1" dirty="0">
                <a:solidFill>
                  <a:schemeClr val="bg1"/>
                </a:solidFill>
                <a:latin typeface="+mn-lt"/>
              </a:rPr>
              <a:t>of</a:t>
            </a:r>
            <a:endParaRPr lang="es-ES" sz="1200" b="1" i="1" dirty="0">
              <a:solidFill>
                <a:schemeClr val="bg1"/>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solidFill>
              </a:rPr>
              <a:t>31</a:t>
            </a:r>
            <a:endParaRPr lang="en-US" altLang="es-HN" sz="1200" b="1" dirty="0">
              <a:solidFill>
                <a:schemeClr val="bg1"/>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34147" name="Rectangle 3"/>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49" name="Rectangle 5"/>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51" name="Rectangle 7"/>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53" name="Rectangle 9"/>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42338"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82276"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86372"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87396"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95588"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204802"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205829" name="Rectangle 5"/>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206852"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35" name="矩形 34"/>
          <p:cNvSpPr/>
          <p:nvPr/>
        </p:nvSpPr>
        <p:spPr>
          <a:xfrm>
            <a:off x="1008284" y="1620000"/>
            <a:ext cx="7126722" cy="196282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dirty="0" smtClean="0"/>
              <a:t>      </a:t>
            </a:r>
            <a:r>
              <a:rPr lang="zh-CN" altLang="zh-CN" sz="1600" dirty="0" smtClean="0"/>
              <a:t>在军事领域，作战侦察预警系统的仿真不仅包括天、空、海、岸</a:t>
            </a:r>
            <a:r>
              <a:rPr lang="en-US" altLang="zh-CN" sz="1600" dirty="0" smtClean="0"/>
              <a:t> </a:t>
            </a:r>
            <a:r>
              <a:rPr lang="zh-CN" altLang="zh-CN" sz="1600" dirty="0" smtClean="0"/>
              <a:t>的各型侦察兵力平台，还涉及情报侦察、指挥控制、通信、数据融合处理等组成的电子信息系统。这些系统之间关系复杂、相互制约多、影响大，成为构建有效体系仿真实验环境的主要难题。为了实现侦察预警系统的仿真，采用基于多</a:t>
            </a:r>
            <a:r>
              <a:rPr lang="en-US" altLang="zh-CN" sz="1600" dirty="0" smtClean="0"/>
              <a:t>Agent</a:t>
            </a:r>
            <a:r>
              <a:rPr lang="zh-CN" altLang="zh-CN" sz="1600" dirty="0" smtClean="0"/>
              <a:t>的建模与仿真方法，建立有效的物理和行为模型，能为作战仿真推演实现提供有效的支持</a:t>
            </a:r>
            <a:r>
              <a:rPr lang="zh-CN" altLang="en-US" sz="1600" dirty="0" smtClean="0"/>
              <a:t>。</a:t>
            </a:r>
            <a:r>
              <a:rPr lang="en-US" altLang="zh-CN" sz="1600" dirty="0" smtClean="0"/>
              <a:t> </a:t>
            </a:r>
            <a:endParaRPr lang="zh-CN" altLang="zh-CN" sz="1600" dirty="0"/>
          </a:p>
        </p:txBody>
      </p:sp>
      <p:sp>
        <p:nvSpPr>
          <p:cNvPr id="11" name="矩形 10"/>
          <p:cNvSpPr/>
          <p:nvPr/>
        </p:nvSpPr>
        <p:spPr>
          <a:xfrm>
            <a:off x="452232" y="889323"/>
            <a:ext cx="3082925" cy="337185"/>
          </a:xfrm>
          <a:prstGeom prst="rect">
            <a:avLst/>
          </a:prstGeom>
        </p:spPr>
        <p:txBody>
          <a:bodyPr wrap="none">
            <a:spAutoFit/>
          </a:bodyPr>
          <a:p>
            <a:pPr algn="l"/>
            <a:r>
              <a:rPr lang="en-US" altLang="zh-CN" sz="1600" b="1" dirty="0" smtClean="0">
                <a:solidFill>
                  <a:srgbClr val="3D89BC"/>
                </a:solidFill>
              </a:rPr>
              <a:t>2</a:t>
            </a:r>
            <a:r>
              <a:rPr lang="zh-CN" altLang="zh-CN" sz="1600" b="1" dirty="0" smtClean="0">
                <a:solidFill>
                  <a:srgbClr val="3D89BC"/>
                </a:solidFill>
              </a:rPr>
              <a:t>．基于 Agent 的系统仿真方法</a:t>
            </a:r>
            <a:endParaRPr lang="zh-CN" altLang="zh-CN" sz="1600" b="1" dirty="0" smtClean="0">
              <a:solidFill>
                <a:srgbClr val="3D89BC"/>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145155" cy="414020"/>
          </a:xfrm>
          <a:prstGeom prst="rect">
            <a:avLst/>
          </a:prstGeom>
          <a:noFill/>
        </p:spPr>
        <p:txBody>
          <a:bodyPr wrap="none" rtlCol="0">
            <a:spAutoFit/>
          </a:bodyPr>
          <a:lstStyle/>
          <a:p>
            <a:pPr algn="l"/>
            <a:r>
              <a:rPr lang="en-US" altLang="zh-CN" sz="2100" spc="225" dirty="0" smtClean="0">
                <a:solidFill>
                  <a:prstClr val="white"/>
                </a:solidFill>
                <a:sym typeface="+mn-ea"/>
              </a:rPr>
              <a:t>9.4 </a:t>
            </a:r>
            <a:r>
              <a:rPr lang="zh-CN" altLang="zh-CN" sz="2100" spc="225" dirty="0" smtClean="0">
                <a:solidFill>
                  <a:prstClr val="white"/>
                </a:solidFill>
                <a:sym typeface="+mn-ea"/>
              </a:rPr>
              <a:t>多</a:t>
            </a:r>
            <a:r>
              <a:rPr lang="en-US" altLang="zh-CN" sz="2100" spc="225" dirty="0" smtClean="0">
                <a:solidFill>
                  <a:prstClr val="white"/>
                </a:solidFill>
                <a:sym typeface="+mn-ea"/>
              </a:rPr>
              <a:t>Agent</a:t>
            </a:r>
            <a:r>
              <a:rPr lang="zh-CN" altLang="zh-CN" sz="2100" spc="225" dirty="0" smtClean="0">
                <a:solidFill>
                  <a:prstClr val="white"/>
                </a:solidFill>
                <a:sym typeface="+mn-ea"/>
              </a:rPr>
              <a:t>系统仿真</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448" cy="300082"/>
          </a:xfrm>
          <a:prstGeom prst="rect">
            <a:avLst/>
          </a:prstGeom>
          <a:noFill/>
        </p:spPr>
        <p:txBody>
          <a:bodyPr wrap="none" rtlCol="0">
            <a:spAutoFit/>
          </a:bodyPr>
          <a:lstStyle/>
          <a:p>
            <a:r>
              <a:rPr lang="zh-CN" altLang="en-US" sz="1350" dirty="0" smtClean="0">
                <a:solidFill>
                  <a:prstClr val="white"/>
                </a:solidFill>
              </a:rPr>
              <a:t>第九章 多</a:t>
            </a:r>
            <a:r>
              <a:rPr lang="en-US" altLang="zh-CN" sz="1350" dirty="0" smtClean="0">
                <a:solidFill>
                  <a:prstClr val="white"/>
                </a:solidFill>
              </a:rPr>
              <a:t>Agent</a:t>
            </a:r>
            <a:r>
              <a:rPr lang="zh-CN" altLang="en-US" sz="1350" dirty="0" smtClean="0">
                <a:solidFill>
                  <a:prstClr val="white"/>
                </a:solidFill>
              </a:rPr>
              <a:t>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45607" cy="276999"/>
          </a:xfrm>
          <a:prstGeom prst="rect">
            <a:avLst/>
          </a:prstGeom>
          <a:noFill/>
        </p:spPr>
        <p:txBody>
          <a:bodyPr wrap="none">
            <a:spAutoFit/>
          </a:bodyPr>
          <a:lstStyle/>
          <a:p>
            <a:pPr fontAlgn="auto">
              <a:spcBef>
                <a:spcPts val="0"/>
              </a:spcBef>
              <a:spcAft>
                <a:spcPts val="0"/>
              </a:spcAft>
              <a:defRPr/>
            </a:pPr>
            <a:r>
              <a:rPr lang="es-HN" sz="1200" b="1" i="1" dirty="0">
                <a:solidFill>
                  <a:schemeClr val="bg1"/>
                </a:solidFill>
                <a:latin typeface="+mn-lt"/>
              </a:rPr>
              <a:t>of</a:t>
            </a:r>
            <a:endParaRPr lang="es-ES" sz="1200" b="1" i="1" dirty="0">
              <a:solidFill>
                <a:schemeClr val="bg1"/>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solidFill>
              </a:rPr>
              <a:t>31</a:t>
            </a:r>
            <a:endParaRPr lang="en-US" altLang="es-HN" sz="1200" b="1" dirty="0">
              <a:solidFill>
                <a:schemeClr val="bg1"/>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34147" name="Rectangle 3"/>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49" name="Rectangle 5"/>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51" name="Rectangle 7"/>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53" name="Rectangle 9"/>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42338"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82276"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86372"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87396"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95588"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36" name="矩形 35"/>
          <p:cNvSpPr/>
          <p:nvPr/>
        </p:nvSpPr>
        <p:spPr>
          <a:xfrm>
            <a:off x="359764" y="1715339"/>
            <a:ext cx="3357797" cy="3139321"/>
          </a:xfrm>
          <a:prstGeom prst="rect">
            <a:avLst/>
          </a:prstGeom>
        </p:spPr>
        <p:txBody>
          <a:bodyPr wrap="square">
            <a:spAutoFit/>
          </a:bodyPr>
          <a:lstStyle/>
          <a:p>
            <a:r>
              <a:rPr lang="en-US" altLang="zh-CN" dirty="0" smtClean="0">
                <a:solidFill>
                  <a:schemeClr val="tx1">
                    <a:lumMod val="75000"/>
                    <a:lumOff val="25000"/>
                  </a:schemeClr>
                </a:solidFill>
              </a:rPr>
              <a:t>Agent</a:t>
            </a:r>
            <a:r>
              <a:rPr lang="zh-CN" altLang="zh-CN" dirty="0" smtClean="0">
                <a:solidFill>
                  <a:schemeClr val="tx1">
                    <a:lumMod val="75000"/>
                    <a:lumOff val="25000"/>
                  </a:schemeClr>
                </a:solidFill>
              </a:rPr>
              <a:t>模型在仿真中通过感知器感知并选择性地接收环境信息，根据决策器中的规则分析做出相应反应的行为，并通过执行器根据反馈调整自己的行为和规则。结合作战侦察预警系统的特点以及任务分配、行为协调及通信、交互机制等基于</a:t>
            </a:r>
            <a:r>
              <a:rPr lang="en-US" altLang="zh-CN" dirty="0" smtClean="0">
                <a:solidFill>
                  <a:schemeClr val="tx1">
                    <a:lumMod val="75000"/>
                    <a:lumOff val="25000"/>
                  </a:schemeClr>
                </a:solidFill>
              </a:rPr>
              <a:t>Agent </a:t>
            </a:r>
            <a:r>
              <a:rPr lang="zh-CN" altLang="zh-CN" dirty="0" smtClean="0">
                <a:solidFill>
                  <a:schemeClr val="tx1">
                    <a:lumMod val="75000"/>
                    <a:lumOff val="25000"/>
                  </a:schemeClr>
                </a:solidFill>
              </a:rPr>
              <a:t>的仿真要素，构建仿真系统中的</a:t>
            </a:r>
            <a:r>
              <a:rPr lang="en-US" altLang="zh-CN" dirty="0" smtClean="0">
                <a:solidFill>
                  <a:schemeClr val="tx1">
                    <a:lumMod val="75000"/>
                    <a:lumOff val="25000"/>
                  </a:schemeClr>
                </a:solidFill>
              </a:rPr>
              <a:t> Agent </a:t>
            </a:r>
            <a:r>
              <a:rPr lang="zh-CN" altLang="zh-CN" dirty="0" smtClean="0">
                <a:solidFill>
                  <a:schemeClr val="tx1">
                    <a:lumMod val="75000"/>
                    <a:lumOff val="25000"/>
                  </a:schemeClr>
                </a:solidFill>
              </a:rPr>
              <a:t>结构模型，如</a:t>
            </a:r>
            <a:r>
              <a:rPr lang="zh-CN" altLang="en-US" dirty="0" smtClean="0">
                <a:solidFill>
                  <a:schemeClr val="tx1">
                    <a:lumMod val="75000"/>
                    <a:lumOff val="25000"/>
                  </a:schemeClr>
                </a:solidFill>
              </a:rPr>
              <a:t>右</a:t>
            </a:r>
            <a:r>
              <a:rPr lang="zh-CN" altLang="zh-CN" dirty="0" smtClean="0">
                <a:solidFill>
                  <a:schemeClr val="tx1">
                    <a:lumMod val="75000"/>
                    <a:lumOff val="25000"/>
                  </a:schemeClr>
                </a:solidFill>
              </a:rPr>
              <a:t>图所示。</a:t>
            </a:r>
            <a:endParaRPr lang="zh-CN" altLang="zh-CN" dirty="0" smtClean="0">
              <a:solidFill>
                <a:schemeClr val="tx1">
                  <a:lumMod val="75000"/>
                  <a:lumOff val="25000"/>
                </a:schemeClr>
              </a:solidFill>
            </a:endParaRPr>
          </a:p>
        </p:txBody>
      </p:sp>
      <p:sp>
        <p:nvSpPr>
          <p:cNvPr id="204802"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205829" name="Rectangle 5"/>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206852"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208899" name="Rectangle 3"/>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graphicFrame>
        <p:nvGraphicFramePr>
          <p:cNvPr id="208898" name="Object 2"/>
          <p:cNvGraphicFramePr>
            <a:graphicFrameLocks noChangeAspect="1"/>
          </p:cNvGraphicFramePr>
          <p:nvPr/>
        </p:nvGraphicFramePr>
        <p:xfrm>
          <a:off x="3642608" y="1873770"/>
          <a:ext cx="5105400" cy="3514725"/>
        </p:xfrm>
        <a:graphic>
          <a:graphicData uri="http://schemas.openxmlformats.org/presentationml/2006/ole">
            <mc:AlternateContent xmlns:mc="http://schemas.openxmlformats.org/markup-compatibility/2006">
              <mc:Choice xmlns:v="urn:schemas-microsoft-com:vml" Requires="v">
                <p:oleObj spid="_x0000_s10241" name="Visio" r:id="rId3" imgW="7988300" imgH="5486400" progId="Visio.Drawing.11">
                  <p:embed/>
                </p:oleObj>
              </mc:Choice>
              <mc:Fallback>
                <p:oleObj name="Visio" r:id="rId3" imgW="7988300" imgH="5486400" progId="Visio.Drawing.11">
                  <p:embed/>
                  <p:pic>
                    <p:nvPicPr>
                      <p:cNvPr id="0" name="图片 10240"/>
                      <p:cNvPicPr>
                        <a:picLocks noChangeAspect="1"/>
                      </p:cNvPicPr>
                      <p:nvPr/>
                    </p:nvPicPr>
                    <p:blipFill>
                      <a:blip r:embed="rId4"/>
                      <a:stretch>
                        <a:fillRect/>
                      </a:stretch>
                    </p:blipFill>
                    <p:spPr>
                      <a:xfrm>
                        <a:off x="3642608" y="1873770"/>
                        <a:ext cx="5105400" cy="3514725"/>
                      </a:xfrm>
                      <a:prstGeom prst="rect">
                        <a:avLst/>
                      </a:prstGeom>
                      <a:noFill/>
                      <a:ln w="9525">
                        <a:noFill/>
                      </a:ln>
                    </p:spPr>
                  </p:pic>
                </p:oleObj>
              </mc:Fallback>
            </mc:AlternateContent>
          </a:graphicData>
        </a:graphic>
      </p:graphicFrame>
      <p:sp>
        <p:nvSpPr>
          <p:cNvPr id="37" name="矩形 36"/>
          <p:cNvSpPr/>
          <p:nvPr/>
        </p:nvSpPr>
        <p:spPr>
          <a:xfrm>
            <a:off x="3641725" y="5388610"/>
            <a:ext cx="5106670" cy="368300"/>
          </a:xfrm>
          <a:prstGeom prst="rect">
            <a:avLst/>
          </a:prstGeom>
        </p:spPr>
        <p:txBody>
          <a:bodyPr wrap="square">
            <a:spAutoFit/>
          </a:bodyPr>
          <a:lstStyle/>
          <a:p>
            <a:pPr algn="ctr"/>
            <a:r>
              <a:rPr lang="en-US" altLang="zh-CN"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Agent</a:t>
            </a:r>
            <a:r>
              <a:rPr lang="zh-CN" altLang="zh-CN"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模型结构图</a:t>
            </a:r>
            <a:endParaRPr lang="zh-CN" altLang="zh-CN"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1" name="矩形 10"/>
          <p:cNvSpPr/>
          <p:nvPr/>
        </p:nvSpPr>
        <p:spPr>
          <a:xfrm>
            <a:off x="452232" y="889323"/>
            <a:ext cx="3082925" cy="337185"/>
          </a:xfrm>
          <a:prstGeom prst="rect">
            <a:avLst/>
          </a:prstGeom>
        </p:spPr>
        <p:txBody>
          <a:bodyPr wrap="none">
            <a:spAutoFit/>
          </a:bodyPr>
          <a:p>
            <a:pPr algn="l"/>
            <a:r>
              <a:rPr lang="en-US" altLang="zh-CN" sz="1600" b="1" dirty="0" smtClean="0">
                <a:solidFill>
                  <a:srgbClr val="3D89BC"/>
                </a:solidFill>
              </a:rPr>
              <a:t>2</a:t>
            </a:r>
            <a:r>
              <a:rPr lang="zh-CN" altLang="zh-CN" sz="1600" b="1" dirty="0" smtClean="0">
                <a:solidFill>
                  <a:srgbClr val="3D89BC"/>
                </a:solidFill>
              </a:rPr>
              <a:t>．基于 Agent 的系统仿真方法</a:t>
            </a:r>
            <a:endParaRPr lang="zh-CN" altLang="zh-CN" sz="1600" b="1" dirty="0" smtClean="0">
              <a:solidFill>
                <a:srgbClr val="3D89BC"/>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145155" cy="414020"/>
          </a:xfrm>
          <a:prstGeom prst="rect">
            <a:avLst/>
          </a:prstGeom>
          <a:noFill/>
        </p:spPr>
        <p:txBody>
          <a:bodyPr wrap="none" rtlCol="0">
            <a:spAutoFit/>
          </a:bodyPr>
          <a:lstStyle/>
          <a:p>
            <a:pPr algn="l"/>
            <a:r>
              <a:rPr lang="en-US" altLang="zh-CN" sz="2100" spc="225" dirty="0" smtClean="0">
                <a:solidFill>
                  <a:prstClr val="white"/>
                </a:solidFill>
                <a:sym typeface="+mn-ea"/>
              </a:rPr>
              <a:t>9.4 </a:t>
            </a:r>
            <a:r>
              <a:rPr lang="zh-CN" altLang="zh-CN" sz="2100" spc="225" dirty="0" smtClean="0">
                <a:solidFill>
                  <a:prstClr val="white"/>
                </a:solidFill>
                <a:sym typeface="+mn-ea"/>
              </a:rPr>
              <a:t>多</a:t>
            </a:r>
            <a:r>
              <a:rPr lang="en-US" altLang="zh-CN" sz="2100" spc="225" dirty="0" smtClean="0">
                <a:solidFill>
                  <a:prstClr val="white"/>
                </a:solidFill>
                <a:sym typeface="+mn-ea"/>
              </a:rPr>
              <a:t>Agent</a:t>
            </a:r>
            <a:r>
              <a:rPr lang="zh-CN" altLang="zh-CN" sz="2100" spc="225" dirty="0" smtClean="0">
                <a:solidFill>
                  <a:prstClr val="white"/>
                </a:solidFill>
                <a:sym typeface="+mn-ea"/>
              </a:rPr>
              <a:t>系统仿真</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448" cy="300082"/>
          </a:xfrm>
          <a:prstGeom prst="rect">
            <a:avLst/>
          </a:prstGeom>
          <a:noFill/>
        </p:spPr>
        <p:txBody>
          <a:bodyPr wrap="none" rtlCol="0">
            <a:spAutoFit/>
          </a:bodyPr>
          <a:lstStyle/>
          <a:p>
            <a:r>
              <a:rPr lang="zh-CN" altLang="en-US" sz="1350" dirty="0" smtClean="0">
                <a:solidFill>
                  <a:prstClr val="white"/>
                </a:solidFill>
              </a:rPr>
              <a:t>第九章 多</a:t>
            </a:r>
            <a:r>
              <a:rPr lang="en-US" altLang="zh-CN" sz="1350" dirty="0" smtClean="0">
                <a:solidFill>
                  <a:prstClr val="white"/>
                </a:solidFill>
              </a:rPr>
              <a:t>Agent</a:t>
            </a:r>
            <a:r>
              <a:rPr lang="zh-CN" altLang="en-US" sz="1350" dirty="0" smtClean="0">
                <a:solidFill>
                  <a:prstClr val="white"/>
                </a:solidFill>
              </a:rPr>
              <a:t>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45607" cy="276999"/>
          </a:xfrm>
          <a:prstGeom prst="rect">
            <a:avLst/>
          </a:prstGeom>
          <a:noFill/>
        </p:spPr>
        <p:txBody>
          <a:bodyPr wrap="none">
            <a:spAutoFit/>
          </a:bodyPr>
          <a:lstStyle/>
          <a:p>
            <a:pPr fontAlgn="auto">
              <a:spcBef>
                <a:spcPts val="0"/>
              </a:spcBef>
              <a:spcAft>
                <a:spcPts val="0"/>
              </a:spcAft>
              <a:defRPr/>
            </a:pPr>
            <a:r>
              <a:rPr lang="es-HN" sz="1200" b="1" i="1" dirty="0">
                <a:solidFill>
                  <a:schemeClr val="bg1"/>
                </a:solidFill>
                <a:latin typeface="+mn-lt"/>
              </a:rPr>
              <a:t>of</a:t>
            </a:r>
            <a:endParaRPr lang="es-ES" sz="1200" b="1" i="1" dirty="0">
              <a:solidFill>
                <a:schemeClr val="bg1"/>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solidFill>
              </a:rPr>
              <a:t>31</a:t>
            </a:r>
            <a:endParaRPr lang="en-US" altLang="es-HN" sz="1200" b="1" dirty="0">
              <a:solidFill>
                <a:schemeClr val="bg1"/>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34147" name="Rectangle 3"/>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49" name="Rectangle 5"/>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51" name="Rectangle 7"/>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53" name="Rectangle 9"/>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42338"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82276"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86372"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87396"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95588"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36" name="矩形 35"/>
          <p:cNvSpPr/>
          <p:nvPr/>
        </p:nvSpPr>
        <p:spPr>
          <a:xfrm>
            <a:off x="524229" y="1800000"/>
            <a:ext cx="8094688" cy="2308324"/>
          </a:xfrm>
          <a:prstGeom prst="rect">
            <a:avLst/>
          </a:prstGeom>
        </p:spPr>
        <p:txBody>
          <a:bodyPr wrap="square">
            <a:spAutoFit/>
          </a:bodyPr>
          <a:lstStyle/>
          <a:p>
            <a:r>
              <a:rPr lang="zh-CN" altLang="zh-CN" dirty="0" smtClean="0">
                <a:solidFill>
                  <a:schemeClr val="tx1">
                    <a:lumMod val="75000"/>
                    <a:lumOff val="25000"/>
                  </a:schemeClr>
                </a:solidFill>
              </a:rPr>
              <a:t>在仿真中采用基于战术表的方法，实现网络化组织中的各兵力</a:t>
            </a:r>
            <a:r>
              <a:rPr lang="en-US" altLang="zh-CN" dirty="0" smtClean="0">
                <a:solidFill>
                  <a:schemeClr val="tx1">
                    <a:lumMod val="75000"/>
                    <a:lumOff val="25000"/>
                  </a:schemeClr>
                </a:solidFill>
              </a:rPr>
              <a:t> Agent </a:t>
            </a:r>
            <a:r>
              <a:rPr lang="zh-CN" altLang="zh-CN" dirty="0" smtClean="0">
                <a:solidFill>
                  <a:schemeClr val="tx1">
                    <a:lumMod val="75000"/>
                    <a:lumOff val="25000"/>
                  </a:schemeClr>
                </a:solidFill>
              </a:rPr>
              <a:t>个体行为反应以及相互间的交互。在进行战术行为决策时，根据战术表驱动</a:t>
            </a:r>
            <a:r>
              <a:rPr lang="en-US" altLang="zh-CN" dirty="0" smtClean="0">
                <a:solidFill>
                  <a:schemeClr val="tx1">
                    <a:lumMod val="75000"/>
                    <a:lumOff val="25000"/>
                  </a:schemeClr>
                </a:solidFill>
              </a:rPr>
              <a:t> Agent </a:t>
            </a:r>
            <a:r>
              <a:rPr lang="zh-CN" altLang="zh-CN" dirty="0" smtClean="0">
                <a:solidFill>
                  <a:schemeClr val="tx1">
                    <a:lumMod val="75000"/>
                    <a:lumOff val="25000"/>
                  </a:schemeClr>
                </a:solidFill>
              </a:rPr>
              <a:t>的行为主要遵循“刺激—反应”模式，即</a:t>
            </a:r>
            <a:r>
              <a:rPr lang="en-US" altLang="zh-CN" dirty="0" smtClean="0">
                <a:solidFill>
                  <a:schemeClr val="tx1">
                    <a:lumMod val="75000"/>
                    <a:lumOff val="25000"/>
                  </a:schemeClr>
                </a:solidFill>
              </a:rPr>
              <a:t>Agent </a:t>
            </a:r>
            <a:r>
              <a:rPr lang="zh-CN" altLang="zh-CN" dirty="0" smtClean="0">
                <a:solidFill>
                  <a:schemeClr val="tx1">
                    <a:lumMod val="75000"/>
                    <a:lumOff val="25000"/>
                  </a:schemeClr>
                </a:solidFill>
              </a:rPr>
              <a:t>在受到一定外部条件“刺激”后，在一定的条件约束下完成相应的任务，以达成对真实作战过程的模拟。为了提高仿真的效率，采用两类战术表来表示整个仿真过程的战术行为，一是作战指挥</a:t>
            </a:r>
            <a:r>
              <a:rPr lang="en-US" altLang="zh-CN" dirty="0" smtClean="0">
                <a:solidFill>
                  <a:schemeClr val="tx1">
                    <a:lumMod val="75000"/>
                    <a:lumOff val="25000"/>
                  </a:schemeClr>
                </a:solidFill>
              </a:rPr>
              <a:t> Agent </a:t>
            </a:r>
            <a:r>
              <a:rPr lang="zh-CN" altLang="zh-CN" dirty="0" smtClean="0">
                <a:solidFill>
                  <a:schemeClr val="tx1">
                    <a:lumMod val="75000"/>
                    <a:lumOff val="25000"/>
                  </a:schemeClr>
                </a:solidFill>
              </a:rPr>
              <a:t>战术表，主要用于搭载了作战指挥任务的</a:t>
            </a:r>
            <a:r>
              <a:rPr lang="en-US" altLang="zh-CN" dirty="0" smtClean="0">
                <a:solidFill>
                  <a:schemeClr val="tx1">
                    <a:lumMod val="75000"/>
                    <a:lumOff val="25000"/>
                  </a:schemeClr>
                </a:solidFill>
              </a:rPr>
              <a:t> Agent </a:t>
            </a:r>
            <a:r>
              <a:rPr lang="zh-CN" altLang="zh-CN" dirty="0" smtClean="0">
                <a:solidFill>
                  <a:schemeClr val="tx1">
                    <a:lumMod val="75000"/>
                    <a:lumOff val="25000"/>
                  </a:schemeClr>
                </a:solidFill>
              </a:rPr>
              <a:t>节点上，根据敌情、我情和环境等战场态势控制其他</a:t>
            </a:r>
            <a:r>
              <a:rPr lang="en-US" altLang="zh-CN" dirty="0" smtClean="0">
                <a:solidFill>
                  <a:schemeClr val="tx1">
                    <a:lumMod val="75000"/>
                    <a:lumOff val="25000"/>
                  </a:schemeClr>
                </a:solidFill>
              </a:rPr>
              <a:t> Agent </a:t>
            </a:r>
            <a:r>
              <a:rPr lang="zh-CN" altLang="zh-CN" dirty="0" smtClean="0">
                <a:solidFill>
                  <a:schemeClr val="tx1">
                    <a:lumMod val="75000"/>
                    <a:lumOff val="25000"/>
                  </a:schemeClr>
                </a:solidFill>
              </a:rPr>
              <a:t>执行战术任务，是整个战场态势的全局决策者和控制者；二是平台</a:t>
            </a:r>
            <a:r>
              <a:rPr lang="en-US" altLang="zh-CN" dirty="0" smtClean="0">
                <a:solidFill>
                  <a:schemeClr val="tx1">
                    <a:lumMod val="75000"/>
                    <a:lumOff val="25000"/>
                  </a:schemeClr>
                </a:solidFill>
              </a:rPr>
              <a:t> Agent </a:t>
            </a:r>
            <a:r>
              <a:rPr lang="zh-CN" altLang="zh-CN" dirty="0" smtClean="0">
                <a:solidFill>
                  <a:schemeClr val="tx1">
                    <a:lumMod val="75000"/>
                    <a:lumOff val="25000"/>
                  </a:schemeClr>
                </a:solidFill>
              </a:rPr>
              <a:t>战术表，其战术行为控制只对自身起作用。</a:t>
            </a:r>
            <a:endParaRPr lang="zh-CN" altLang="zh-CN" dirty="0" smtClean="0">
              <a:solidFill>
                <a:schemeClr val="tx1">
                  <a:lumMod val="75000"/>
                  <a:lumOff val="25000"/>
                </a:schemeClr>
              </a:solidFill>
            </a:endParaRPr>
          </a:p>
        </p:txBody>
      </p:sp>
      <p:sp>
        <p:nvSpPr>
          <p:cNvPr id="204802"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205829" name="Rectangle 5"/>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206852"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208899" name="Rectangle 3"/>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1" name="矩形 10"/>
          <p:cNvSpPr/>
          <p:nvPr/>
        </p:nvSpPr>
        <p:spPr>
          <a:xfrm>
            <a:off x="452232" y="889323"/>
            <a:ext cx="3082925" cy="337185"/>
          </a:xfrm>
          <a:prstGeom prst="rect">
            <a:avLst/>
          </a:prstGeom>
        </p:spPr>
        <p:txBody>
          <a:bodyPr wrap="none">
            <a:spAutoFit/>
          </a:bodyPr>
          <a:p>
            <a:pPr algn="l"/>
            <a:r>
              <a:rPr lang="en-US" altLang="zh-CN" sz="1600" b="1" dirty="0" smtClean="0">
                <a:solidFill>
                  <a:srgbClr val="3D89BC"/>
                </a:solidFill>
              </a:rPr>
              <a:t>2</a:t>
            </a:r>
            <a:r>
              <a:rPr lang="zh-CN" altLang="zh-CN" sz="1600" b="1" dirty="0" smtClean="0">
                <a:solidFill>
                  <a:srgbClr val="3D89BC"/>
                </a:solidFill>
              </a:rPr>
              <a:t>．基于 Agent 的系统仿真方法</a:t>
            </a:r>
            <a:endParaRPr lang="zh-CN" altLang="zh-CN" sz="1600" b="1" dirty="0" smtClean="0">
              <a:solidFill>
                <a:srgbClr val="3D89BC"/>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145155" cy="414020"/>
          </a:xfrm>
          <a:prstGeom prst="rect">
            <a:avLst/>
          </a:prstGeom>
          <a:noFill/>
        </p:spPr>
        <p:txBody>
          <a:bodyPr wrap="none" rtlCol="0">
            <a:spAutoFit/>
          </a:bodyPr>
          <a:lstStyle/>
          <a:p>
            <a:pPr algn="l"/>
            <a:r>
              <a:rPr lang="en-US" altLang="zh-CN" sz="2100" spc="225" dirty="0" smtClean="0">
                <a:solidFill>
                  <a:prstClr val="white"/>
                </a:solidFill>
                <a:sym typeface="+mn-ea"/>
              </a:rPr>
              <a:t>9.4 </a:t>
            </a:r>
            <a:r>
              <a:rPr lang="zh-CN" altLang="zh-CN" sz="2100" spc="225" dirty="0" smtClean="0">
                <a:solidFill>
                  <a:prstClr val="white"/>
                </a:solidFill>
                <a:sym typeface="+mn-ea"/>
              </a:rPr>
              <a:t>多</a:t>
            </a:r>
            <a:r>
              <a:rPr lang="en-US" altLang="zh-CN" sz="2100" spc="225" dirty="0" smtClean="0">
                <a:solidFill>
                  <a:prstClr val="white"/>
                </a:solidFill>
                <a:sym typeface="+mn-ea"/>
              </a:rPr>
              <a:t>Agent</a:t>
            </a:r>
            <a:r>
              <a:rPr lang="zh-CN" altLang="zh-CN" sz="2100" spc="225" dirty="0" smtClean="0">
                <a:solidFill>
                  <a:prstClr val="white"/>
                </a:solidFill>
                <a:sym typeface="+mn-ea"/>
              </a:rPr>
              <a:t>系统仿真</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448" cy="300082"/>
          </a:xfrm>
          <a:prstGeom prst="rect">
            <a:avLst/>
          </a:prstGeom>
          <a:noFill/>
        </p:spPr>
        <p:txBody>
          <a:bodyPr wrap="none" rtlCol="0">
            <a:spAutoFit/>
          </a:bodyPr>
          <a:lstStyle/>
          <a:p>
            <a:r>
              <a:rPr lang="zh-CN" altLang="en-US" sz="1350" dirty="0" smtClean="0">
                <a:solidFill>
                  <a:prstClr val="white"/>
                </a:solidFill>
              </a:rPr>
              <a:t>第九章 多</a:t>
            </a:r>
            <a:r>
              <a:rPr lang="en-US" altLang="zh-CN" sz="1350" dirty="0" smtClean="0">
                <a:solidFill>
                  <a:prstClr val="white"/>
                </a:solidFill>
              </a:rPr>
              <a:t>Agent</a:t>
            </a:r>
            <a:r>
              <a:rPr lang="zh-CN" altLang="en-US" sz="1350" dirty="0" smtClean="0">
                <a:solidFill>
                  <a:prstClr val="white"/>
                </a:solidFill>
              </a:rPr>
              <a:t>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45607" cy="276999"/>
          </a:xfrm>
          <a:prstGeom prst="rect">
            <a:avLst/>
          </a:prstGeom>
          <a:noFill/>
        </p:spPr>
        <p:txBody>
          <a:bodyPr wrap="none">
            <a:spAutoFit/>
          </a:bodyPr>
          <a:lstStyle/>
          <a:p>
            <a:pPr fontAlgn="auto">
              <a:spcBef>
                <a:spcPts val="0"/>
              </a:spcBef>
              <a:spcAft>
                <a:spcPts val="0"/>
              </a:spcAft>
              <a:defRPr/>
            </a:pPr>
            <a:r>
              <a:rPr lang="es-HN" sz="1200" b="1" i="1" dirty="0">
                <a:solidFill>
                  <a:schemeClr val="bg1"/>
                </a:solidFill>
                <a:latin typeface="+mn-lt"/>
              </a:rPr>
              <a:t>of</a:t>
            </a:r>
            <a:endParaRPr lang="es-ES" sz="1200" b="1" i="1" dirty="0">
              <a:solidFill>
                <a:schemeClr val="bg1"/>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solidFill>
              </a:rPr>
              <a:t>31</a:t>
            </a:r>
            <a:endParaRPr lang="en-US" altLang="es-HN" sz="1200" b="1" dirty="0">
              <a:solidFill>
                <a:schemeClr val="bg1"/>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34147" name="Rectangle 3"/>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49" name="Rectangle 5"/>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51" name="Rectangle 7"/>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53" name="Rectangle 9"/>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42338"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82276"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86372"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87396"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95588"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36" name="矩形 35"/>
          <p:cNvSpPr/>
          <p:nvPr/>
        </p:nvSpPr>
        <p:spPr>
          <a:xfrm>
            <a:off x="684249" y="1620000"/>
            <a:ext cx="8094688" cy="3416320"/>
          </a:xfrm>
          <a:prstGeom prst="rect">
            <a:avLst/>
          </a:prstGeom>
        </p:spPr>
        <p:txBody>
          <a:bodyPr wrap="square">
            <a:spAutoFit/>
          </a:bodyPr>
          <a:lstStyle/>
          <a:p>
            <a:r>
              <a:rPr lang="zh-CN" altLang="zh-CN" dirty="0" smtClean="0">
                <a:solidFill>
                  <a:schemeClr val="tx1">
                    <a:lumMod val="75000"/>
                    <a:lumOff val="25000"/>
                  </a:schemeClr>
                </a:solidFill>
              </a:rPr>
              <a:t>（</a:t>
            </a:r>
            <a:r>
              <a:rPr lang="en-US" altLang="zh-CN" dirty="0" smtClean="0">
                <a:solidFill>
                  <a:schemeClr val="tx1">
                    <a:lumMod val="75000"/>
                    <a:lumOff val="25000"/>
                  </a:schemeClr>
                </a:solidFill>
              </a:rPr>
              <a:t>1</a:t>
            </a:r>
            <a:r>
              <a:rPr lang="zh-CN" altLang="zh-CN" dirty="0" smtClean="0">
                <a:solidFill>
                  <a:schemeClr val="tx1">
                    <a:lumMod val="75000"/>
                    <a:lumOff val="25000"/>
                  </a:schemeClr>
                </a:solidFill>
              </a:rPr>
              <a:t>）输入触发条件检查</a:t>
            </a:r>
            <a:endParaRPr lang="zh-CN" altLang="zh-CN" dirty="0" smtClean="0">
              <a:solidFill>
                <a:schemeClr val="tx1">
                  <a:lumMod val="75000"/>
                  <a:lumOff val="25000"/>
                </a:schemeClr>
              </a:solidFill>
            </a:endParaRPr>
          </a:p>
          <a:p>
            <a:r>
              <a:rPr lang="zh-CN" altLang="zh-CN" dirty="0" smtClean="0">
                <a:solidFill>
                  <a:schemeClr val="tx1">
                    <a:lumMod val="75000"/>
                    <a:lumOff val="25000"/>
                  </a:schemeClr>
                </a:solidFill>
              </a:rPr>
              <a:t>在仿真过程中，当有平台传感器获取如运动或轨迹等目标信息后，就通过网络传输到指定节点，该节点就会根据目标轨迹类型（如空中、陆地、水面和水下等），威胁分类（如友方、敌方、中立和未知等），目标的平台属性类型（如战斗机、水面舰船等）触发战术响应。</a:t>
            </a:r>
            <a:endParaRPr lang="zh-CN" altLang="zh-CN" dirty="0" smtClean="0">
              <a:solidFill>
                <a:schemeClr val="tx1">
                  <a:lumMod val="75000"/>
                  <a:lumOff val="25000"/>
                </a:schemeClr>
              </a:solidFill>
            </a:endParaRPr>
          </a:p>
          <a:p>
            <a:r>
              <a:rPr lang="zh-CN" altLang="zh-CN" dirty="0" smtClean="0">
                <a:solidFill>
                  <a:schemeClr val="tx1">
                    <a:lumMod val="75000"/>
                    <a:lumOff val="25000"/>
                  </a:schemeClr>
                </a:solidFill>
              </a:rPr>
              <a:t>（</a:t>
            </a:r>
            <a:r>
              <a:rPr lang="en-US" altLang="zh-CN" dirty="0" smtClean="0">
                <a:solidFill>
                  <a:schemeClr val="tx1">
                    <a:lumMod val="75000"/>
                    <a:lumOff val="25000"/>
                  </a:schemeClr>
                </a:solidFill>
              </a:rPr>
              <a:t>2</a:t>
            </a:r>
            <a:r>
              <a:rPr lang="zh-CN" altLang="zh-CN" dirty="0" smtClean="0">
                <a:solidFill>
                  <a:schemeClr val="tx1">
                    <a:lumMod val="75000"/>
                    <a:lumOff val="25000"/>
                  </a:schemeClr>
                </a:solidFill>
              </a:rPr>
              <a:t>）战术使用限制条件检查</a:t>
            </a:r>
            <a:endParaRPr lang="zh-CN" altLang="zh-CN" dirty="0" smtClean="0">
              <a:solidFill>
                <a:schemeClr val="tx1">
                  <a:lumMod val="75000"/>
                  <a:lumOff val="25000"/>
                </a:schemeClr>
              </a:solidFill>
            </a:endParaRPr>
          </a:p>
          <a:p>
            <a:r>
              <a:rPr lang="zh-CN" altLang="zh-CN" dirty="0" smtClean="0">
                <a:solidFill>
                  <a:schemeClr val="tx1">
                    <a:lumMod val="75000"/>
                    <a:lumOff val="25000"/>
                  </a:schemeClr>
                </a:solidFill>
              </a:rPr>
              <a:t>当触发战术响应后，就要根据以下战术使用的限制条件进行检查以判断该战术是否可行。</a:t>
            </a:r>
            <a:endParaRPr lang="zh-CN" altLang="zh-CN" dirty="0" smtClean="0">
              <a:solidFill>
                <a:schemeClr val="tx1">
                  <a:lumMod val="75000"/>
                  <a:lumOff val="25000"/>
                </a:schemeClr>
              </a:solidFill>
            </a:endParaRPr>
          </a:p>
          <a:p>
            <a:r>
              <a:rPr lang="en-US" altLang="zh-CN" dirty="0" smtClean="0">
                <a:solidFill>
                  <a:schemeClr val="tx1">
                    <a:lumMod val="75000"/>
                    <a:lumOff val="25000"/>
                  </a:schemeClr>
                </a:solidFill>
              </a:rPr>
              <a:t>1</a:t>
            </a:r>
            <a:r>
              <a:rPr lang="zh-CN" altLang="zh-CN" dirty="0" smtClean="0">
                <a:solidFill>
                  <a:schemeClr val="tx1">
                    <a:lumMod val="75000"/>
                    <a:lumOff val="25000"/>
                  </a:schemeClr>
                </a:solidFill>
              </a:rPr>
              <a:t>）时间使用限制，包括开始、结束时间限制；</a:t>
            </a:r>
            <a:endParaRPr lang="zh-CN" altLang="zh-CN" dirty="0" smtClean="0">
              <a:solidFill>
                <a:schemeClr val="tx1">
                  <a:lumMod val="75000"/>
                  <a:lumOff val="25000"/>
                </a:schemeClr>
              </a:solidFill>
            </a:endParaRPr>
          </a:p>
          <a:p>
            <a:r>
              <a:rPr lang="en-US" altLang="zh-CN" dirty="0" smtClean="0">
                <a:solidFill>
                  <a:schemeClr val="tx1">
                    <a:lumMod val="75000"/>
                    <a:lumOff val="25000"/>
                  </a:schemeClr>
                </a:solidFill>
              </a:rPr>
              <a:t>2</a:t>
            </a:r>
            <a:r>
              <a:rPr lang="zh-CN" altLang="zh-CN" dirty="0" smtClean="0">
                <a:solidFill>
                  <a:schemeClr val="tx1">
                    <a:lumMod val="75000"/>
                    <a:lumOff val="25000"/>
                  </a:schemeClr>
                </a:solidFill>
              </a:rPr>
              <a:t>）信息不确定性限制，表示目标信息来源的误差限制；</a:t>
            </a:r>
            <a:endParaRPr lang="zh-CN" altLang="zh-CN" dirty="0" smtClean="0">
              <a:solidFill>
                <a:schemeClr val="tx1">
                  <a:lumMod val="75000"/>
                  <a:lumOff val="25000"/>
                </a:schemeClr>
              </a:solidFill>
            </a:endParaRPr>
          </a:p>
          <a:p>
            <a:r>
              <a:rPr lang="en-US" altLang="zh-CN" dirty="0" smtClean="0">
                <a:solidFill>
                  <a:schemeClr val="tx1">
                    <a:lumMod val="75000"/>
                    <a:lumOff val="25000"/>
                  </a:schemeClr>
                </a:solidFill>
              </a:rPr>
              <a:t>3</a:t>
            </a:r>
            <a:r>
              <a:rPr lang="zh-CN" altLang="zh-CN" dirty="0" smtClean="0">
                <a:solidFill>
                  <a:schemeClr val="tx1">
                    <a:lumMod val="75000"/>
                    <a:lumOff val="25000"/>
                  </a:schemeClr>
                </a:solidFill>
              </a:rPr>
              <a:t>）目标运动限制，指目标的速度、相对航向限制；</a:t>
            </a:r>
            <a:endParaRPr lang="zh-CN" altLang="zh-CN" dirty="0" smtClean="0">
              <a:solidFill>
                <a:schemeClr val="tx1">
                  <a:lumMod val="75000"/>
                  <a:lumOff val="25000"/>
                </a:schemeClr>
              </a:solidFill>
            </a:endParaRPr>
          </a:p>
          <a:p>
            <a:r>
              <a:rPr lang="en-US" altLang="zh-CN" dirty="0" smtClean="0">
                <a:solidFill>
                  <a:schemeClr val="tx1">
                    <a:lumMod val="75000"/>
                    <a:lumOff val="25000"/>
                  </a:schemeClr>
                </a:solidFill>
              </a:rPr>
              <a:t>4</a:t>
            </a:r>
            <a:r>
              <a:rPr lang="zh-CN" altLang="zh-CN" dirty="0" smtClean="0">
                <a:solidFill>
                  <a:schemeClr val="tx1">
                    <a:lumMod val="75000"/>
                    <a:lumOff val="25000"/>
                  </a:schemeClr>
                </a:solidFill>
              </a:rPr>
              <a:t>）使用位置限制，指目标与战术实施平台的相对距离、方位、区域限制。</a:t>
            </a:r>
            <a:endParaRPr lang="zh-CN" altLang="zh-CN" dirty="0" smtClean="0">
              <a:solidFill>
                <a:schemeClr val="tx1">
                  <a:lumMod val="75000"/>
                  <a:lumOff val="25000"/>
                </a:schemeClr>
              </a:solidFill>
            </a:endParaRPr>
          </a:p>
        </p:txBody>
      </p:sp>
      <p:sp>
        <p:nvSpPr>
          <p:cNvPr id="204802"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205829" name="Rectangle 5"/>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206852"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208899" name="Rectangle 3"/>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1" name="矩形 10"/>
          <p:cNvSpPr/>
          <p:nvPr/>
        </p:nvSpPr>
        <p:spPr>
          <a:xfrm>
            <a:off x="452232" y="889323"/>
            <a:ext cx="3082925" cy="337185"/>
          </a:xfrm>
          <a:prstGeom prst="rect">
            <a:avLst/>
          </a:prstGeom>
        </p:spPr>
        <p:txBody>
          <a:bodyPr wrap="none">
            <a:spAutoFit/>
          </a:bodyPr>
          <a:p>
            <a:pPr algn="l"/>
            <a:r>
              <a:rPr lang="en-US" altLang="zh-CN" sz="1600" b="1" dirty="0" smtClean="0">
                <a:solidFill>
                  <a:srgbClr val="3D89BC"/>
                </a:solidFill>
              </a:rPr>
              <a:t>2</a:t>
            </a:r>
            <a:r>
              <a:rPr lang="zh-CN" altLang="zh-CN" sz="1600" b="1" dirty="0" smtClean="0">
                <a:solidFill>
                  <a:srgbClr val="3D89BC"/>
                </a:solidFill>
              </a:rPr>
              <a:t>．基于 Agent 的系统仿真方法</a:t>
            </a:r>
            <a:endParaRPr lang="zh-CN" altLang="zh-CN" sz="1600" b="1" dirty="0" smtClean="0">
              <a:solidFill>
                <a:srgbClr val="3D89BC"/>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145155" cy="414020"/>
          </a:xfrm>
          <a:prstGeom prst="rect">
            <a:avLst/>
          </a:prstGeom>
          <a:noFill/>
        </p:spPr>
        <p:txBody>
          <a:bodyPr wrap="none" rtlCol="0">
            <a:spAutoFit/>
          </a:bodyPr>
          <a:lstStyle/>
          <a:p>
            <a:pPr algn="l"/>
            <a:r>
              <a:rPr lang="en-US" altLang="zh-CN" sz="2100" spc="225" dirty="0" smtClean="0">
                <a:solidFill>
                  <a:prstClr val="white"/>
                </a:solidFill>
                <a:sym typeface="+mn-ea"/>
              </a:rPr>
              <a:t>9.4 </a:t>
            </a:r>
            <a:r>
              <a:rPr lang="zh-CN" altLang="zh-CN" sz="2100" spc="225" dirty="0" smtClean="0">
                <a:solidFill>
                  <a:prstClr val="white"/>
                </a:solidFill>
                <a:sym typeface="+mn-ea"/>
              </a:rPr>
              <a:t>多</a:t>
            </a:r>
            <a:r>
              <a:rPr lang="en-US" altLang="zh-CN" sz="2100" spc="225" dirty="0" smtClean="0">
                <a:solidFill>
                  <a:prstClr val="white"/>
                </a:solidFill>
                <a:sym typeface="+mn-ea"/>
              </a:rPr>
              <a:t>Agent</a:t>
            </a:r>
            <a:r>
              <a:rPr lang="zh-CN" altLang="zh-CN" sz="2100" spc="225" dirty="0" smtClean="0">
                <a:solidFill>
                  <a:prstClr val="white"/>
                </a:solidFill>
                <a:sym typeface="+mn-ea"/>
              </a:rPr>
              <a:t>系统仿真</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448" cy="300082"/>
          </a:xfrm>
          <a:prstGeom prst="rect">
            <a:avLst/>
          </a:prstGeom>
          <a:noFill/>
        </p:spPr>
        <p:txBody>
          <a:bodyPr wrap="none" rtlCol="0">
            <a:spAutoFit/>
          </a:bodyPr>
          <a:lstStyle/>
          <a:p>
            <a:r>
              <a:rPr lang="zh-CN" altLang="en-US" sz="1350" dirty="0" smtClean="0">
                <a:solidFill>
                  <a:prstClr val="white"/>
                </a:solidFill>
              </a:rPr>
              <a:t>第九章 多</a:t>
            </a:r>
            <a:r>
              <a:rPr lang="en-US" altLang="zh-CN" sz="1350" dirty="0" smtClean="0">
                <a:solidFill>
                  <a:prstClr val="white"/>
                </a:solidFill>
              </a:rPr>
              <a:t>Agent</a:t>
            </a:r>
            <a:r>
              <a:rPr lang="zh-CN" altLang="en-US" sz="1350" dirty="0" smtClean="0">
                <a:solidFill>
                  <a:prstClr val="white"/>
                </a:solidFill>
              </a:rPr>
              <a:t>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45607" cy="276999"/>
          </a:xfrm>
          <a:prstGeom prst="rect">
            <a:avLst/>
          </a:prstGeom>
          <a:noFill/>
        </p:spPr>
        <p:txBody>
          <a:bodyPr wrap="none">
            <a:spAutoFit/>
          </a:bodyPr>
          <a:lstStyle/>
          <a:p>
            <a:pPr fontAlgn="auto">
              <a:spcBef>
                <a:spcPts val="0"/>
              </a:spcBef>
              <a:spcAft>
                <a:spcPts val="0"/>
              </a:spcAft>
              <a:defRPr/>
            </a:pPr>
            <a:r>
              <a:rPr lang="es-HN" sz="1200" b="1" i="1" dirty="0">
                <a:solidFill>
                  <a:schemeClr val="bg1"/>
                </a:solidFill>
                <a:latin typeface="+mn-lt"/>
              </a:rPr>
              <a:t>of</a:t>
            </a:r>
            <a:endParaRPr lang="es-ES" sz="1200" b="1" i="1" dirty="0">
              <a:solidFill>
                <a:schemeClr val="bg1"/>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solidFill>
              </a:rPr>
              <a:t>31</a:t>
            </a:r>
            <a:endParaRPr lang="en-US" altLang="es-HN" sz="1200" b="1" dirty="0">
              <a:solidFill>
                <a:schemeClr val="bg1"/>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34147" name="Rectangle 3"/>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49" name="Rectangle 5"/>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51" name="Rectangle 7"/>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53" name="Rectangle 9"/>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42338"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82276"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86372"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87396"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95588"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204802"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205829" name="Rectangle 5"/>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206852"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208899" name="Rectangle 3"/>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graphicFrame>
        <p:nvGraphicFramePr>
          <p:cNvPr id="34" name="表格 33"/>
          <p:cNvGraphicFramePr>
            <a:graphicFrameLocks noGrp="1"/>
          </p:cNvGraphicFramePr>
          <p:nvPr>
            <p:custDataLst>
              <p:tags r:id="rId3"/>
            </p:custDataLst>
          </p:nvPr>
        </p:nvGraphicFramePr>
        <p:xfrm>
          <a:off x="2253792" y="1455868"/>
          <a:ext cx="4772889" cy="4470400"/>
        </p:xfrm>
        <a:graphic>
          <a:graphicData uri="http://schemas.openxmlformats.org/drawingml/2006/table">
            <a:tbl>
              <a:tblPr/>
              <a:tblGrid>
                <a:gridCol w="187036"/>
                <a:gridCol w="857250"/>
                <a:gridCol w="1359477"/>
                <a:gridCol w="195695"/>
                <a:gridCol w="899968"/>
                <a:gridCol w="1273463"/>
              </a:tblGrid>
              <a:tr h="184727">
                <a:tc gridSpan="3">
                  <a:txBody>
                    <a:bodyPr/>
                    <a:lstStyle/>
                    <a:p>
                      <a:pPr indent="127000" algn="ctr">
                        <a:lnSpc>
                          <a:spcPts val="1555"/>
                        </a:lnSpc>
                        <a:spcAft>
                          <a:spcPts val="0"/>
                        </a:spcAft>
                        <a:tabLst>
                          <a:tab pos="2628265" algn="ctr"/>
                          <a:tab pos="5292725" algn="r"/>
                        </a:tabLst>
                      </a:pPr>
                      <a:r>
                        <a:rPr lang="zh-CN" sz="1000" kern="500" dirty="0">
                          <a:latin typeface="Calibri" panose="020F0502020204030204"/>
                          <a:ea typeface="宋体" panose="02010600030101010101" pitchFamily="2" charset="-122"/>
                        </a:rPr>
                        <a:t>平台</a:t>
                      </a:r>
                      <a:r>
                        <a:rPr lang="en-US" sz="1000" kern="500" dirty="0">
                          <a:latin typeface="Calibri" panose="020F0502020204030204"/>
                          <a:ea typeface="宋体" panose="02010600030101010101" pitchFamily="2" charset="-122"/>
                        </a:rPr>
                        <a:t> Agent </a:t>
                      </a:r>
                      <a:r>
                        <a:rPr lang="zh-CN" sz="1000" kern="500" dirty="0">
                          <a:latin typeface="Calibri" panose="020F0502020204030204"/>
                          <a:ea typeface="宋体" panose="02010600030101010101" pitchFamily="2" charset="-122"/>
                        </a:rPr>
                        <a:t>战术表</a:t>
                      </a:r>
                      <a:endParaRPr lang="zh-CN" sz="1000" kern="500" dirty="0">
                        <a:latin typeface="Times New Roman" panose="02020603050405020304"/>
                        <a:ea typeface="宋体" panose="02010600030101010101" pitchFamily="2" charset="-122"/>
                      </a:endParaRPr>
                    </a:p>
                  </a:txBody>
                  <a:tcPr marL="62345" marR="623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cPr/>
                </a:tc>
                <a:tc hMerge="1">
                  <a:tcPr/>
                </a:tc>
                <a:tc gridSpan="3">
                  <a:txBody>
                    <a:bodyPr/>
                    <a:lstStyle/>
                    <a:p>
                      <a:pPr indent="127000" algn="ctr">
                        <a:lnSpc>
                          <a:spcPts val="1555"/>
                        </a:lnSpc>
                        <a:spcAft>
                          <a:spcPts val="0"/>
                        </a:spcAft>
                        <a:tabLst>
                          <a:tab pos="2628265" algn="ctr"/>
                          <a:tab pos="5292725" algn="r"/>
                        </a:tabLst>
                      </a:pPr>
                      <a:r>
                        <a:rPr lang="zh-CN" sz="1000" kern="500">
                          <a:latin typeface="Calibri" panose="020F0502020204030204"/>
                          <a:ea typeface="宋体" panose="02010600030101010101" pitchFamily="2" charset="-122"/>
                        </a:rPr>
                        <a:t>作战指挥</a:t>
                      </a:r>
                      <a:r>
                        <a:rPr lang="en-US" sz="1000" kern="500">
                          <a:latin typeface="Calibri" panose="020F0502020204030204"/>
                          <a:ea typeface="宋体" panose="02010600030101010101" pitchFamily="2" charset="-122"/>
                        </a:rPr>
                        <a:t> Agent </a:t>
                      </a:r>
                      <a:r>
                        <a:rPr lang="zh-CN" sz="1000" kern="500">
                          <a:latin typeface="Calibri" panose="020F0502020204030204"/>
                          <a:ea typeface="宋体" panose="02010600030101010101" pitchFamily="2" charset="-122"/>
                        </a:rPr>
                        <a:t>战术表</a:t>
                      </a:r>
                      <a:endParaRPr lang="zh-CN" sz="1000" kern="500">
                        <a:latin typeface="Times New Roman" panose="02020603050405020304"/>
                        <a:ea typeface="宋体" panose="02010600030101010101" pitchFamily="2" charset="-122"/>
                      </a:endParaRPr>
                    </a:p>
                  </a:txBody>
                  <a:tcPr marL="62345" marR="623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cPr/>
                </a:tc>
                <a:tc hMerge="1">
                  <a:tcPr/>
                </a:tc>
              </a:tr>
              <a:tr h="738909">
                <a:tc>
                  <a:txBody>
                    <a:bodyPr/>
                    <a:lstStyle/>
                    <a:p>
                      <a:pPr indent="127000" algn="l">
                        <a:lnSpc>
                          <a:spcPts val="1555"/>
                        </a:lnSpc>
                        <a:spcAft>
                          <a:spcPts val="0"/>
                        </a:spcAft>
                        <a:tabLst>
                          <a:tab pos="2628265" algn="ctr"/>
                          <a:tab pos="5292725" algn="r"/>
                        </a:tabLst>
                      </a:pPr>
                      <a:r>
                        <a:rPr lang="en-US" sz="1000" kern="500">
                          <a:latin typeface="Calibri" panose="020F0502020204030204"/>
                          <a:ea typeface="宋体" panose="02010600030101010101" pitchFamily="2" charset="-122"/>
                        </a:rPr>
                        <a:t>1</a:t>
                      </a:r>
                      <a:endParaRPr lang="zh-CN" sz="1000" kern="500">
                        <a:latin typeface="Times New Roman" panose="02020603050405020304"/>
                        <a:ea typeface="宋体" panose="02010600030101010101" pitchFamily="2" charset="-122"/>
                      </a:endParaRPr>
                    </a:p>
                  </a:txBody>
                  <a:tcPr marL="62345" marR="623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27000" algn="l">
                        <a:lnSpc>
                          <a:spcPts val="1555"/>
                        </a:lnSpc>
                        <a:spcAft>
                          <a:spcPts val="0"/>
                        </a:spcAft>
                        <a:tabLst>
                          <a:tab pos="2628265" algn="ctr"/>
                          <a:tab pos="5292725" algn="r"/>
                        </a:tabLst>
                      </a:pPr>
                      <a:r>
                        <a:rPr lang="zh-CN" sz="1000" kern="500">
                          <a:latin typeface="Calibri" panose="020F0502020204030204"/>
                          <a:ea typeface="宋体" panose="02010600030101010101" pitchFamily="2" charset="-122"/>
                        </a:rPr>
                        <a:t>跟踪探测类型</a:t>
                      </a:r>
                      <a:endParaRPr lang="zh-CN" sz="1000" kern="500">
                        <a:latin typeface="Times New Roman" panose="02020603050405020304"/>
                        <a:ea typeface="宋体" panose="02010600030101010101" pitchFamily="2" charset="-122"/>
                      </a:endParaRPr>
                    </a:p>
                  </a:txBody>
                  <a:tcPr marL="62345" marR="623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27000" algn="l">
                        <a:lnSpc>
                          <a:spcPts val="1555"/>
                        </a:lnSpc>
                        <a:spcAft>
                          <a:spcPts val="0"/>
                        </a:spcAft>
                        <a:tabLst>
                          <a:tab pos="2628265" algn="ctr"/>
                          <a:tab pos="5292725" algn="r"/>
                        </a:tabLst>
                      </a:pPr>
                      <a:r>
                        <a:rPr lang="zh-CN" sz="1000" kern="500">
                          <a:latin typeface="Calibri" panose="020F0502020204030204"/>
                          <a:ea typeface="宋体" panose="02010600030101010101" pitchFamily="2" charset="-122"/>
                        </a:rPr>
                        <a:t>指目标体现出来的可以被探测的信号类型，如通信、电磁、红外等。</a:t>
                      </a:r>
                      <a:endParaRPr lang="zh-CN" sz="1000" kern="500">
                        <a:latin typeface="Times New Roman" panose="02020603050405020304"/>
                        <a:ea typeface="宋体" panose="02010600030101010101" pitchFamily="2" charset="-122"/>
                      </a:endParaRPr>
                    </a:p>
                  </a:txBody>
                  <a:tcPr marL="62345" marR="623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27000" algn="l">
                        <a:lnSpc>
                          <a:spcPts val="1555"/>
                        </a:lnSpc>
                        <a:spcAft>
                          <a:spcPts val="0"/>
                        </a:spcAft>
                        <a:tabLst>
                          <a:tab pos="2628265" algn="ctr"/>
                          <a:tab pos="5292725" algn="r"/>
                        </a:tabLst>
                      </a:pPr>
                      <a:r>
                        <a:rPr lang="en-US" sz="1000" kern="500">
                          <a:latin typeface="Calibri" panose="020F0502020204030204"/>
                          <a:ea typeface="宋体" panose="02010600030101010101" pitchFamily="2" charset="-122"/>
                        </a:rPr>
                        <a:t>1</a:t>
                      </a:r>
                      <a:endParaRPr lang="zh-CN" sz="1000" kern="500">
                        <a:latin typeface="Times New Roman" panose="02020603050405020304"/>
                        <a:ea typeface="宋体" panose="02010600030101010101" pitchFamily="2" charset="-122"/>
                      </a:endParaRPr>
                    </a:p>
                  </a:txBody>
                  <a:tcPr marL="62345" marR="623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27000" algn="l">
                        <a:lnSpc>
                          <a:spcPts val="1555"/>
                        </a:lnSpc>
                        <a:spcAft>
                          <a:spcPts val="0"/>
                        </a:spcAft>
                        <a:tabLst>
                          <a:tab pos="2628265" algn="ctr"/>
                          <a:tab pos="5292725" algn="r"/>
                        </a:tabLst>
                      </a:pPr>
                      <a:r>
                        <a:rPr lang="zh-CN" sz="1000" kern="500">
                          <a:latin typeface="Calibri" panose="020F0502020204030204"/>
                          <a:ea typeface="宋体" panose="02010600030101010101" pitchFamily="2" charset="-122"/>
                        </a:rPr>
                        <a:t>跟踪探测类型</a:t>
                      </a:r>
                      <a:endParaRPr lang="zh-CN" sz="1000" kern="500">
                        <a:latin typeface="Times New Roman" panose="02020603050405020304"/>
                        <a:ea typeface="宋体" panose="02010600030101010101" pitchFamily="2" charset="-122"/>
                      </a:endParaRPr>
                    </a:p>
                  </a:txBody>
                  <a:tcPr marL="62345" marR="623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27000" algn="l">
                        <a:lnSpc>
                          <a:spcPts val="1555"/>
                        </a:lnSpc>
                        <a:spcAft>
                          <a:spcPts val="0"/>
                        </a:spcAft>
                        <a:tabLst>
                          <a:tab pos="2628265" algn="ctr"/>
                          <a:tab pos="5292725" algn="r"/>
                        </a:tabLst>
                      </a:pPr>
                      <a:r>
                        <a:rPr lang="zh-CN" sz="1000" kern="500">
                          <a:latin typeface="Calibri" panose="020F0502020204030204"/>
                          <a:ea typeface="宋体" panose="02010600030101010101" pitchFamily="2" charset="-122"/>
                        </a:rPr>
                        <a:t>指目标体现出来的可以被探测的信号类型，如通信、电磁、红外等。</a:t>
                      </a:r>
                      <a:endParaRPr lang="zh-CN" sz="1000" kern="500">
                        <a:latin typeface="Times New Roman" panose="02020603050405020304"/>
                        <a:ea typeface="宋体" panose="02010600030101010101" pitchFamily="2" charset="-122"/>
                      </a:endParaRPr>
                    </a:p>
                  </a:txBody>
                  <a:tcPr marL="62345" marR="623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23636">
                <a:tc>
                  <a:txBody>
                    <a:bodyPr/>
                    <a:lstStyle/>
                    <a:p>
                      <a:pPr indent="127000" algn="l">
                        <a:lnSpc>
                          <a:spcPts val="1555"/>
                        </a:lnSpc>
                        <a:spcAft>
                          <a:spcPts val="0"/>
                        </a:spcAft>
                        <a:tabLst>
                          <a:tab pos="2628265" algn="ctr"/>
                          <a:tab pos="5292725" algn="r"/>
                        </a:tabLst>
                      </a:pPr>
                      <a:r>
                        <a:rPr lang="en-US" sz="1000" kern="500">
                          <a:latin typeface="Calibri" panose="020F0502020204030204"/>
                          <a:ea typeface="宋体" panose="02010600030101010101" pitchFamily="2" charset="-122"/>
                        </a:rPr>
                        <a:t>2</a:t>
                      </a:r>
                      <a:endParaRPr lang="zh-CN" sz="1000" kern="500">
                        <a:latin typeface="Times New Roman" panose="02020603050405020304"/>
                        <a:ea typeface="宋体" panose="02010600030101010101" pitchFamily="2" charset="-122"/>
                      </a:endParaRPr>
                    </a:p>
                  </a:txBody>
                  <a:tcPr marL="62345" marR="623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27000" algn="l">
                        <a:lnSpc>
                          <a:spcPts val="1555"/>
                        </a:lnSpc>
                        <a:spcAft>
                          <a:spcPts val="0"/>
                        </a:spcAft>
                        <a:tabLst>
                          <a:tab pos="2628265" algn="ctr"/>
                          <a:tab pos="5292725" algn="r"/>
                        </a:tabLst>
                      </a:pPr>
                      <a:r>
                        <a:rPr lang="zh-CN" sz="1000" kern="500">
                          <a:latin typeface="Calibri" panose="020F0502020204030204"/>
                          <a:ea typeface="宋体" panose="02010600030101010101" pitchFamily="2" charset="-122"/>
                        </a:rPr>
                        <a:t>平台当前状态</a:t>
                      </a:r>
                      <a:endParaRPr lang="zh-CN" sz="1000" kern="500">
                        <a:latin typeface="Times New Roman" panose="02020603050405020304"/>
                        <a:ea typeface="宋体" panose="02010600030101010101" pitchFamily="2" charset="-122"/>
                      </a:endParaRPr>
                    </a:p>
                  </a:txBody>
                  <a:tcPr marL="62345" marR="623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27000" algn="l">
                        <a:lnSpc>
                          <a:spcPts val="1555"/>
                        </a:lnSpc>
                        <a:spcAft>
                          <a:spcPts val="0"/>
                        </a:spcAft>
                        <a:tabLst>
                          <a:tab pos="2628265" algn="ctr"/>
                          <a:tab pos="5292725" algn="r"/>
                        </a:tabLst>
                      </a:pPr>
                      <a:r>
                        <a:rPr lang="zh-CN" sz="1000" kern="500" dirty="0">
                          <a:latin typeface="Calibri" panose="020F0502020204030204"/>
                          <a:ea typeface="宋体" panose="02010600030101010101" pitchFamily="2" charset="-122"/>
                        </a:rPr>
                        <a:t>指战术触发时平台的状态，如巡逻、行驶、被引导等。</a:t>
                      </a:r>
                      <a:endParaRPr lang="zh-CN" sz="1000" kern="500" dirty="0">
                        <a:latin typeface="Times New Roman" panose="02020603050405020304"/>
                        <a:ea typeface="宋体" panose="02010600030101010101" pitchFamily="2" charset="-122"/>
                      </a:endParaRPr>
                    </a:p>
                  </a:txBody>
                  <a:tcPr marL="62345" marR="623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27000" algn="l">
                        <a:lnSpc>
                          <a:spcPts val="1555"/>
                        </a:lnSpc>
                        <a:spcAft>
                          <a:spcPts val="0"/>
                        </a:spcAft>
                        <a:tabLst>
                          <a:tab pos="2628265" algn="ctr"/>
                          <a:tab pos="5292725" algn="r"/>
                        </a:tabLst>
                      </a:pPr>
                      <a:r>
                        <a:rPr lang="en-US" sz="1000" kern="500">
                          <a:latin typeface="Calibri" panose="020F0502020204030204"/>
                          <a:ea typeface="宋体" panose="02010600030101010101" pitchFamily="2" charset="-122"/>
                        </a:rPr>
                        <a:t>2</a:t>
                      </a:r>
                      <a:endParaRPr lang="zh-CN" sz="1000" kern="500">
                        <a:latin typeface="Times New Roman" panose="02020603050405020304"/>
                        <a:ea typeface="宋体" panose="02010600030101010101" pitchFamily="2" charset="-122"/>
                      </a:endParaRPr>
                    </a:p>
                  </a:txBody>
                  <a:tcPr marL="62345" marR="623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27000" algn="l">
                        <a:lnSpc>
                          <a:spcPts val="1555"/>
                        </a:lnSpc>
                        <a:spcAft>
                          <a:spcPts val="0"/>
                        </a:spcAft>
                        <a:tabLst>
                          <a:tab pos="2628265" algn="ctr"/>
                          <a:tab pos="5292725" algn="r"/>
                        </a:tabLst>
                      </a:pPr>
                      <a:r>
                        <a:rPr lang="zh-CN" sz="1000" kern="500">
                          <a:latin typeface="Calibri" panose="020F0502020204030204"/>
                          <a:ea typeface="宋体" panose="02010600030101010101" pitchFamily="2" charset="-122"/>
                        </a:rPr>
                        <a:t>战术行为控制</a:t>
                      </a:r>
                      <a:endParaRPr lang="zh-CN" sz="1000" kern="500">
                        <a:latin typeface="Times New Roman" panose="02020603050405020304"/>
                        <a:ea typeface="宋体" panose="02010600030101010101" pitchFamily="2" charset="-122"/>
                      </a:endParaRPr>
                    </a:p>
                  </a:txBody>
                  <a:tcPr marL="62345" marR="623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27000" algn="l">
                        <a:lnSpc>
                          <a:spcPts val="1555"/>
                        </a:lnSpc>
                        <a:spcAft>
                          <a:spcPts val="0"/>
                        </a:spcAft>
                        <a:tabLst>
                          <a:tab pos="2628265" algn="ctr"/>
                          <a:tab pos="5292725" algn="r"/>
                        </a:tabLst>
                      </a:pPr>
                      <a:r>
                        <a:rPr lang="zh-CN" sz="1000" kern="500">
                          <a:latin typeface="Calibri" panose="020F0502020204030204"/>
                          <a:ea typeface="宋体" panose="02010600030101010101" pitchFamily="2" charset="-122"/>
                        </a:rPr>
                        <a:t>战术响应方式，控制被指挥平台对目标进行查证、定位、跟踪、搜索、监视等任务。</a:t>
                      </a:r>
                      <a:endParaRPr lang="zh-CN" sz="1000" kern="500">
                        <a:latin typeface="Times New Roman" panose="02020603050405020304"/>
                        <a:ea typeface="宋体" panose="02010600030101010101" pitchFamily="2" charset="-122"/>
                      </a:endParaRPr>
                    </a:p>
                  </a:txBody>
                  <a:tcPr marL="62345" marR="623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08364">
                <a:tc>
                  <a:txBody>
                    <a:bodyPr/>
                    <a:lstStyle/>
                    <a:p>
                      <a:pPr indent="127000" algn="l">
                        <a:lnSpc>
                          <a:spcPts val="1555"/>
                        </a:lnSpc>
                        <a:spcAft>
                          <a:spcPts val="0"/>
                        </a:spcAft>
                        <a:tabLst>
                          <a:tab pos="2628265" algn="ctr"/>
                          <a:tab pos="5292725" algn="r"/>
                        </a:tabLst>
                      </a:pPr>
                      <a:r>
                        <a:rPr lang="en-US" sz="1000" kern="500">
                          <a:latin typeface="Calibri" panose="020F0502020204030204"/>
                          <a:ea typeface="宋体" panose="02010600030101010101" pitchFamily="2" charset="-122"/>
                        </a:rPr>
                        <a:t>3</a:t>
                      </a:r>
                      <a:endParaRPr lang="zh-CN" sz="1000" kern="500">
                        <a:latin typeface="Times New Roman" panose="02020603050405020304"/>
                        <a:ea typeface="宋体" panose="02010600030101010101" pitchFamily="2" charset="-122"/>
                      </a:endParaRPr>
                    </a:p>
                  </a:txBody>
                  <a:tcPr marL="62345" marR="623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27000" algn="l">
                        <a:lnSpc>
                          <a:spcPts val="1555"/>
                        </a:lnSpc>
                        <a:spcAft>
                          <a:spcPts val="0"/>
                        </a:spcAft>
                        <a:tabLst>
                          <a:tab pos="2628265" algn="ctr"/>
                          <a:tab pos="5292725" algn="r"/>
                        </a:tabLst>
                      </a:pPr>
                      <a:r>
                        <a:rPr lang="zh-CN" sz="1000" kern="500">
                          <a:latin typeface="Calibri" panose="020F0502020204030204"/>
                          <a:ea typeface="宋体" panose="02010600030101010101" pitchFamily="2" charset="-122"/>
                        </a:rPr>
                        <a:t>战术行为控制</a:t>
                      </a:r>
                      <a:endParaRPr lang="zh-CN" sz="1000" kern="500">
                        <a:latin typeface="Times New Roman" panose="02020603050405020304"/>
                        <a:ea typeface="宋体" panose="02010600030101010101" pitchFamily="2" charset="-122"/>
                      </a:endParaRPr>
                    </a:p>
                  </a:txBody>
                  <a:tcPr marL="62345" marR="623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27000" algn="l">
                        <a:lnSpc>
                          <a:spcPts val="1555"/>
                        </a:lnSpc>
                        <a:spcAft>
                          <a:spcPts val="0"/>
                        </a:spcAft>
                        <a:tabLst>
                          <a:tab pos="2628265" algn="ctr"/>
                          <a:tab pos="5292725" algn="r"/>
                        </a:tabLst>
                      </a:pPr>
                      <a:r>
                        <a:rPr lang="zh-CN" sz="1000" kern="500">
                          <a:latin typeface="Calibri" panose="020F0502020204030204"/>
                          <a:ea typeface="宋体" panose="02010600030101010101" pitchFamily="2" charset="-122"/>
                        </a:rPr>
                        <a:t>指平台对当前目标执行特定任务，如报告轨迹，电子战攻击和激活传感器等。</a:t>
                      </a:r>
                      <a:endParaRPr lang="zh-CN" sz="1000" kern="500">
                        <a:latin typeface="Times New Roman" panose="02020603050405020304"/>
                        <a:ea typeface="宋体" panose="02010600030101010101" pitchFamily="2" charset="-122"/>
                      </a:endParaRPr>
                    </a:p>
                  </a:txBody>
                  <a:tcPr marL="62345" marR="623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27000" algn="l">
                        <a:lnSpc>
                          <a:spcPts val="1555"/>
                        </a:lnSpc>
                        <a:spcAft>
                          <a:spcPts val="0"/>
                        </a:spcAft>
                        <a:tabLst>
                          <a:tab pos="2628265" algn="ctr"/>
                          <a:tab pos="5292725" algn="r"/>
                        </a:tabLst>
                      </a:pPr>
                      <a:r>
                        <a:rPr lang="en-US" sz="1000" kern="500">
                          <a:latin typeface="Calibri" panose="020F0502020204030204"/>
                          <a:ea typeface="宋体" panose="02010600030101010101" pitchFamily="2" charset="-122"/>
                        </a:rPr>
                        <a:t>3</a:t>
                      </a:r>
                      <a:endParaRPr lang="zh-CN" sz="1000" kern="500">
                        <a:latin typeface="Times New Roman" panose="02020603050405020304"/>
                        <a:ea typeface="宋体" panose="02010600030101010101" pitchFamily="2" charset="-122"/>
                      </a:endParaRPr>
                    </a:p>
                  </a:txBody>
                  <a:tcPr marL="62345" marR="623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27000" algn="l">
                        <a:lnSpc>
                          <a:spcPts val="1555"/>
                        </a:lnSpc>
                        <a:spcAft>
                          <a:spcPts val="0"/>
                        </a:spcAft>
                        <a:tabLst>
                          <a:tab pos="2628265" algn="ctr"/>
                          <a:tab pos="5292725" algn="r"/>
                        </a:tabLst>
                      </a:pPr>
                      <a:r>
                        <a:rPr lang="zh-CN" sz="1000" kern="500">
                          <a:latin typeface="Calibri" panose="020F0502020204030204"/>
                          <a:ea typeface="宋体" panose="02010600030101010101" pitchFamily="2" charset="-122"/>
                        </a:rPr>
                        <a:t>机动行为控制</a:t>
                      </a:r>
                      <a:endParaRPr lang="zh-CN" sz="1000" kern="500">
                        <a:latin typeface="Times New Roman" panose="02020603050405020304"/>
                        <a:ea typeface="宋体" panose="02010600030101010101" pitchFamily="2" charset="-122"/>
                      </a:endParaRPr>
                    </a:p>
                  </a:txBody>
                  <a:tcPr marL="62345" marR="623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27000" algn="l">
                        <a:lnSpc>
                          <a:spcPts val="1555"/>
                        </a:lnSpc>
                        <a:spcAft>
                          <a:spcPts val="0"/>
                        </a:spcAft>
                        <a:tabLst>
                          <a:tab pos="2628265" algn="ctr"/>
                          <a:tab pos="5292725" algn="r"/>
                        </a:tabLst>
                      </a:pPr>
                      <a:r>
                        <a:rPr lang="zh-CN" sz="1000" kern="500">
                          <a:latin typeface="Calibri" panose="020F0502020204030204"/>
                          <a:ea typeface="宋体" panose="02010600030101010101" pitchFamily="2" charset="-122"/>
                        </a:rPr>
                        <a:t>根据目标平台运动介质，进行合理的规避距离、高度控制，以及执行任务过程中</a:t>
                      </a:r>
                      <a:r>
                        <a:rPr lang="zh-CN" sz="1000" kern="500">
                          <a:latin typeface="Times New Roman" panose="02020603050405020304"/>
                          <a:ea typeface="Calibri" panose="020F0502020204030204"/>
                        </a:rPr>
                        <a:t> </a:t>
                      </a:r>
                      <a:r>
                        <a:rPr lang="zh-CN" sz="1000" kern="500">
                          <a:latin typeface="Calibri" panose="020F0502020204030204"/>
                          <a:ea typeface="宋体" panose="02010600030101010101" pitchFamily="2" charset="-122"/>
                        </a:rPr>
                        <a:t>的盘旋、机动方式等进行控制</a:t>
                      </a:r>
                      <a:endParaRPr lang="zh-CN" sz="1000" kern="500">
                        <a:latin typeface="Times New Roman" panose="02020603050405020304"/>
                        <a:ea typeface="宋体" panose="02010600030101010101" pitchFamily="2" charset="-122"/>
                      </a:endParaRPr>
                    </a:p>
                  </a:txBody>
                  <a:tcPr marL="62345" marR="623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08364">
                <a:tc>
                  <a:txBody>
                    <a:bodyPr/>
                    <a:lstStyle/>
                    <a:p>
                      <a:pPr indent="127000" algn="l">
                        <a:lnSpc>
                          <a:spcPts val="1555"/>
                        </a:lnSpc>
                        <a:spcAft>
                          <a:spcPts val="0"/>
                        </a:spcAft>
                        <a:tabLst>
                          <a:tab pos="2628265" algn="ctr"/>
                          <a:tab pos="5292725" algn="r"/>
                        </a:tabLst>
                      </a:pPr>
                      <a:r>
                        <a:rPr lang="en-US" sz="1000" kern="500">
                          <a:latin typeface="Calibri" panose="020F0502020204030204"/>
                          <a:ea typeface="宋体" panose="02010600030101010101" pitchFamily="2" charset="-122"/>
                        </a:rPr>
                        <a:t>4</a:t>
                      </a:r>
                      <a:endParaRPr lang="zh-CN" sz="1000" kern="500">
                        <a:latin typeface="Times New Roman" panose="02020603050405020304"/>
                        <a:ea typeface="宋体" panose="02010600030101010101" pitchFamily="2" charset="-122"/>
                      </a:endParaRPr>
                    </a:p>
                  </a:txBody>
                  <a:tcPr marL="62345" marR="623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27000" algn="l">
                        <a:lnSpc>
                          <a:spcPts val="1555"/>
                        </a:lnSpc>
                        <a:spcAft>
                          <a:spcPts val="0"/>
                        </a:spcAft>
                        <a:tabLst>
                          <a:tab pos="2628265" algn="ctr"/>
                          <a:tab pos="5292725" algn="r"/>
                        </a:tabLst>
                      </a:pPr>
                      <a:r>
                        <a:rPr lang="zh-CN" sz="1000" kern="500">
                          <a:latin typeface="Calibri" panose="020F0502020204030204"/>
                          <a:ea typeface="宋体" panose="02010600030101010101" pitchFamily="2" charset="-122"/>
                        </a:rPr>
                        <a:t>机动行为控制</a:t>
                      </a:r>
                      <a:endParaRPr lang="zh-CN" sz="1000" kern="500">
                        <a:latin typeface="Times New Roman" panose="02020603050405020304"/>
                        <a:ea typeface="宋体" panose="02010600030101010101" pitchFamily="2" charset="-122"/>
                      </a:endParaRPr>
                    </a:p>
                  </a:txBody>
                  <a:tcPr marL="62345" marR="623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27000" algn="l">
                        <a:lnSpc>
                          <a:spcPts val="1555"/>
                        </a:lnSpc>
                        <a:spcAft>
                          <a:spcPts val="0"/>
                        </a:spcAft>
                        <a:tabLst>
                          <a:tab pos="2628265" algn="ctr"/>
                          <a:tab pos="5292725" algn="r"/>
                        </a:tabLst>
                      </a:pPr>
                      <a:r>
                        <a:rPr lang="zh-CN" sz="1000" kern="500">
                          <a:latin typeface="Calibri" panose="020F0502020204030204"/>
                          <a:ea typeface="宋体" panose="02010600030101010101" pitchFamily="2" charset="-122"/>
                        </a:rPr>
                        <a:t>指平台向着目标进行自引导，实施规避，设定规避速度和距离控制等。</a:t>
                      </a:r>
                      <a:endParaRPr lang="zh-CN" sz="1000" kern="500">
                        <a:latin typeface="Times New Roman" panose="02020603050405020304"/>
                        <a:ea typeface="宋体" panose="02010600030101010101" pitchFamily="2" charset="-122"/>
                      </a:endParaRPr>
                    </a:p>
                  </a:txBody>
                  <a:tcPr marL="62345" marR="623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27000" algn="l">
                        <a:lnSpc>
                          <a:spcPts val="1555"/>
                        </a:lnSpc>
                        <a:spcAft>
                          <a:spcPts val="0"/>
                        </a:spcAft>
                        <a:tabLst>
                          <a:tab pos="2628265" algn="ctr"/>
                          <a:tab pos="5292725" algn="r"/>
                        </a:tabLst>
                      </a:pPr>
                      <a:r>
                        <a:rPr lang="en-US" sz="1000" kern="500">
                          <a:latin typeface="Calibri" panose="020F0502020204030204"/>
                          <a:ea typeface="宋体" panose="02010600030101010101" pitchFamily="2" charset="-122"/>
                        </a:rPr>
                        <a:t>4</a:t>
                      </a:r>
                      <a:endParaRPr lang="zh-CN" sz="1000" kern="500">
                        <a:latin typeface="Times New Roman" panose="02020603050405020304"/>
                        <a:ea typeface="宋体" panose="02010600030101010101" pitchFamily="2" charset="-122"/>
                      </a:endParaRPr>
                    </a:p>
                  </a:txBody>
                  <a:tcPr marL="62345" marR="623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27000" algn="l">
                        <a:lnSpc>
                          <a:spcPts val="1555"/>
                        </a:lnSpc>
                        <a:spcAft>
                          <a:spcPts val="0"/>
                        </a:spcAft>
                        <a:tabLst>
                          <a:tab pos="2628265" algn="ctr"/>
                          <a:tab pos="5292725" algn="r"/>
                        </a:tabLst>
                      </a:pPr>
                      <a:r>
                        <a:rPr lang="zh-CN" sz="1000" kern="500">
                          <a:latin typeface="Calibri" panose="020F0502020204030204"/>
                          <a:ea typeface="宋体" panose="02010600030101010101" pitchFamily="2" charset="-122"/>
                        </a:rPr>
                        <a:t>探测能力要求</a:t>
                      </a:r>
                      <a:endParaRPr lang="zh-CN" sz="1000" kern="500">
                        <a:latin typeface="Times New Roman" panose="02020603050405020304"/>
                        <a:ea typeface="宋体" panose="02010600030101010101" pitchFamily="2" charset="-122"/>
                      </a:endParaRPr>
                    </a:p>
                  </a:txBody>
                  <a:tcPr marL="62345" marR="623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27000" algn="l">
                        <a:lnSpc>
                          <a:spcPts val="1555"/>
                        </a:lnSpc>
                        <a:spcAft>
                          <a:spcPts val="0"/>
                        </a:spcAft>
                        <a:tabLst>
                          <a:tab pos="2628265" algn="ctr"/>
                          <a:tab pos="5292725" algn="r"/>
                        </a:tabLst>
                      </a:pPr>
                      <a:r>
                        <a:rPr lang="zh-CN" sz="1000" kern="500" dirty="0">
                          <a:latin typeface="Calibri" panose="020F0502020204030204"/>
                          <a:ea typeface="宋体" panose="02010600030101010101" pitchFamily="2" charset="-122"/>
                        </a:rPr>
                        <a:t>执行任务的平台应当至少满足一种探测能力，执行或的逻辑运算关系，同时，可以对平台的分类识别能力进行指定。</a:t>
                      </a:r>
                      <a:endParaRPr lang="zh-CN" sz="1000" kern="500" dirty="0">
                        <a:latin typeface="Times New Roman" panose="02020603050405020304"/>
                        <a:ea typeface="宋体" panose="02010600030101010101" pitchFamily="2" charset="-122"/>
                      </a:endParaRPr>
                    </a:p>
                  </a:txBody>
                  <a:tcPr marL="62345" marR="623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1" name="矩形 10"/>
          <p:cNvSpPr/>
          <p:nvPr/>
        </p:nvSpPr>
        <p:spPr>
          <a:xfrm>
            <a:off x="452232" y="889323"/>
            <a:ext cx="3082925" cy="337185"/>
          </a:xfrm>
          <a:prstGeom prst="rect">
            <a:avLst/>
          </a:prstGeom>
        </p:spPr>
        <p:txBody>
          <a:bodyPr wrap="none">
            <a:spAutoFit/>
          </a:bodyPr>
          <a:p>
            <a:pPr algn="l"/>
            <a:r>
              <a:rPr lang="en-US" altLang="zh-CN" sz="1600" b="1" dirty="0" smtClean="0">
                <a:solidFill>
                  <a:srgbClr val="3D89BC"/>
                </a:solidFill>
              </a:rPr>
              <a:t>2</a:t>
            </a:r>
            <a:r>
              <a:rPr lang="zh-CN" altLang="zh-CN" sz="1600" b="1" dirty="0" smtClean="0">
                <a:solidFill>
                  <a:srgbClr val="3D89BC"/>
                </a:solidFill>
              </a:rPr>
              <a:t>．基于 Agent 的系统仿真方法</a:t>
            </a:r>
            <a:endParaRPr lang="zh-CN" altLang="zh-CN" sz="1600" b="1" dirty="0" smtClean="0">
              <a:solidFill>
                <a:srgbClr val="3D89BC"/>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145155" cy="414020"/>
          </a:xfrm>
          <a:prstGeom prst="rect">
            <a:avLst/>
          </a:prstGeom>
          <a:noFill/>
        </p:spPr>
        <p:txBody>
          <a:bodyPr wrap="none" rtlCol="0">
            <a:spAutoFit/>
          </a:bodyPr>
          <a:lstStyle/>
          <a:p>
            <a:pPr algn="l"/>
            <a:r>
              <a:rPr lang="en-US" altLang="zh-CN" sz="2100" spc="225" dirty="0" smtClean="0">
                <a:solidFill>
                  <a:prstClr val="white"/>
                </a:solidFill>
                <a:sym typeface="+mn-ea"/>
              </a:rPr>
              <a:t>9.4 </a:t>
            </a:r>
            <a:r>
              <a:rPr lang="zh-CN" altLang="zh-CN" sz="2100" spc="225" dirty="0" smtClean="0">
                <a:solidFill>
                  <a:prstClr val="white"/>
                </a:solidFill>
                <a:sym typeface="+mn-ea"/>
              </a:rPr>
              <a:t>多</a:t>
            </a:r>
            <a:r>
              <a:rPr lang="en-US" altLang="zh-CN" sz="2100" spc="225" dirty="0" smtClean="0">
                <a:solidFill>
                  <a:prstClr val="white"/>
                </a:solidFill>
                <a:sym typeface="+mn-ea"/>
              </a:rPr>
              <a:t>Agent</a:t>
            </a:r>
            <a:r>
              <a:rPr lang="zh-CN" altLang="zh-CN" sz="2100" spc="225" dirty="0" smtClean="0">
                <a:solidFill>
                  <a:prstClr val="white"/>
                </a:solidFill>
                <a:sym typeface="+mn-ea"/>
              </a:rPr>
              <a:t>系统仿真</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448" cy="300082"/>
          </a:xfrm>
          <a:prstGeom prst="rect">
            <a:avLst/>
          </a:prstGeom>
          <a:noFill/>
        </p:spPr>
        <p:txBody>
          <a:bodyPr wrap="none" rtlCol="0">
            <a:spAutoFit/>
          </a:bodyPr>
          <a:lstStyle/>
          <a:p>
            <a:r>
              <a:rPr lang="zh-CN" altLang="en-US" sz="1350" dirty="0" smtClean="0">
                <a:solidFill>
                  <a:prstClr val="white"/>
                </a:solidFill>
              </a:rPr>
              <a:t>第九章 多</a:t>
            </a:r>
            <a:r>
              <a:rPr lang="en-US" altLang="zh-CN" sz="1350" dirty="0" smtClean="0">
                <a:solidFill>
                  <a:prstClr val="white"/>
                </a:solidFill>
              </a:rPr>
              <a:t>Agent</a:t>
            </a:r>
            <a:r>
              <a:rPr lang="zh-CN" altLang="en-US" sz="1350" dirty="0" smtClean="0">
                <a:solidFill>
                  <a:prstClr val="white"/>
                </a:solidFill>
              </a:rPr>
              <a:t>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45607" cy="276999"/>
          </a:xfrm>
          <a:prstGeom prst="rect">
            <a:avLst/>
          </a:prstGeom>
          <a:noFill/>
        </p:spPr>
        <p:txBody>
          <a:bodyPr wrap="none">
            <a:spAutoFit/>
          </a:bodyPr>
          <a:lstStyle/>
          <a:p>
            <a:pPr fontAlgn="auto">
              <a:spcBef>
                <a:spcPts val="0"/>
              </a:spcBef>
              <a:spcAft>
                <a:spcPts val="0"/>
              </a:spcAft>
              <a:defRPr/>
            </a:pPr>
            <a:r>
              <a:rPr lang="es-HN" sz="1200" b="1" i="1" dirty="0">
                <a:solidFill>
                  <a:schemeClr val="bg1"/>
                </a:solidFill>
                <a:latin typeface="+mn-lt"/>
              </a:rPr>
              <a:t>of</a:t>
            </a:r>
            <a:endParaRPr lang="es-ES" sz="1200" b="1" i="1" dirty="0">
              <a:solidFill>
                <a:schemeClr val="bg1"/>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solidFill>
              </a:rPr>
              <a:t>31</a:t>
            </a:r>
            <a:endParaRPr lang="en-US" altLang="es-HN" sz="1200" b="1" dirty="0">
              <a:solidFill>
                <a:schemeClr val="bg1"/>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34147" name="Rectangle 3"/>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49" name="Rectangle 5"/>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51" name="Rectangle 7"/>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53" name="Rectangle 9"/>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42338"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82276"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86372"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87396"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95588"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36" name="矩形 35"/>
          <p:cNvSpPr/>
          <p:nvPr/>
        </p:nvSpPr>
        <p:spPr>
          <a:xfrm>
            <a:off x="509665" y="890879"/>
            <a:ext cx="4062335" cy="400110"/>
          </a:xfrm>
          <a:prstGeom prst="rect">
            <a:avLst/>
          </a:prstGeom>
        </p:spPr>
        <p:txBody>
          <a:bodyPr wrap="square">
            <a:spAutoFit/>
          </a:bodyPr>
          <a:lstStyle/>
          <a:p>
            <a:r>
              <a:rPr lang="en-US" altLang="zh-CN" sz="2000" dirty="0" smtClean="0"/>
              <a:t>3.</a:t>
            </a:r>
            <a:r>
              <a:rPr lang="zh-CN" altLang="zh-CN" sz="2000" dirty="0" smtClean="0"/>
              <a:t>仿真实现</a:t>
            </a:r>
            <a:endParaRPr lang="zh-CN" altLang="zh-CN" sz="2000" dirty="0"/>
          </a:p>
        </p:txBody>
      </p:sp>
      <p:sp>
        <p:nvSpPr>
          <p:cNvPr id="204802" name="Rectangle 2"/>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205829" name="Rectangle 5"/>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206852" name="Rectangle 4"/>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208899" name="Rectangle 3"/>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212993" name="Rectangle 1"/>
          <p:cNvSpPr>
            <a:spLocks noChangeArrowheads="1"/>
          </p:cNvSpPr>
          <p:nvPr/>
        </p:nvSpPr>
        <p:spPr bwMode="auto">
          <a:xfrm flipH="1">
            <a:off x="314794" y="1357323"/>
            <a:ext cx="3882452" cy="4523105"/>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266700" algn="l" defTabSz="914400" rtl="0" eaLnBrk="1" fontAlgn="base" latinLnBrk="0" hangingPunct="1">
              <a:lnSpc>
                <a:spcPct val="100000"/>
              </a:lnSpc>
              <a:spcBef>
                <a:spcPct val="0"/>
              </a:spcBef>
              <a:spcAft>
                <a:spcPct val="0"/>
              </a:spcAft>
              <a:buClrTx/>
              <a:buSzTx/>
              <a:buFontTx/>
              <a:buNone/>
              <a:tabLst>
                <a:tab pos="2628900" algn="ctr"/>
                <a:tab pos="5292725" algn="r"/>
              </a:tabLst>
            </a:pPr>
            <a:r>
              <a:rPr kumimoji="0" lang="en-US" altLang="zh-CN" b="0" i="0" u="none" strike="noStrike" cap="none" normalizeH="0" baseline="0" dirty="0" smtClean="0">
                <a:ln>
                  <a:noFill/>
                </a:ln>
                <a:solidFill>
                  <a:schemeClr val="tx1">
                    <a:lumMod val="75000"/>
                    <a:lumOff val="25000"/>
                  </a:schemeClr>
                </a:solidFill>
                <a:effectLst/>
                <a:latin typeface="+mn-ea"/>
                <a:cs typeface="Times New Roman" panose="02020603050405020304" pitchFamily="18" charset="0"/>
              </a:rPr>
              <a:t>   </a:t>
            </a:r>
            <a:r>
              <a:rPr kumimoji="0" lang="zh-CN" b="0" i="0" u="none" strike="noStrike" cap="none" normalizeH="0" baseline="0" dirty="0" smtClean="0">
                <a:ln>
                  <a:noFill/>
                </a:ln>
                <a:solidFill>
                  <a:schemeClr val="tx1">
                    <a:lumMod val="75000"/>
                    <a:lumOff val="25000"/>
                  </a:schemeClr>
                </a:solidFill>
                <a:effectLst/>
                <a:latin typeface="+mn-ea"/>
                <a:cs typeface="Times New Roman" panose="02020603050405020304" pitchFamily="18" charset="0"/>
              </a:rPr>
              <a:t>利用自主开发的某海上对抗仿真系统对前述小节提出的多</a:t>
            </a:r>
            <a:r>
              <a:rPr kumimoji="0" lang="en-US" altLang="zh-CN" b="0" i="0" u="none" strike="noStrike" cap="none" normalizeH="0" baseline="0" dirty="0" smtClean="0">
                <a:ln>
                  <a:noFill/>
                </a:ln>
                <a:solidFill>
                  <a:schemeClr val="tx1">
                    <a:lumMod val="75000"/>
                    <a:lumOff val="25000"/>
                  </a:schemeClr>
                </a:solidFill>
                <a:effectLst/>
                <a:latin typeface="+mn-ea"/>
                <a:cs typeface="Times New Roman" panose="02020603050405020304" pitchFamily="18" charset="0"/>
              </a:rPr>
              <a:t>Agent</a:t>
            </a:r>
            <a:r>
              <a:rPr kumimoji="0" lang="zh-CN" altLang="en-US" b="0" i="0" u="none" strike="noStrike" cap="none" normalizeH="0" baseline="0" dirty="0" smtClean="0">
                <a:ln>
                  <a:noFill/>
                </a:ln>
                <a:solidFill>
                  <a:schemeClr val="tx1">
                    <a:lumMod val="75000"/>
                    <a:lumOff val="25000"/>
                  </a:schemeClr>
                </a:solidFill>
                <a:effectLst/>
                <a:latin typeface="+mn-ea"/>
                <a:cs typeface="Times New Roman" panose="02020603050405020304" pitchFamily="18" charset="0"/>
              </a:rPr>
              <a:t>作战侦察预警模型进行仿真验证。以海上红蓝双方对抗过程为例，</a:t>
            </a:r>
            <a:r>
              <a:rPr kumimoji="0" lang="en-US" altLang="zh-CN" b="0" i="0" u="none" strike="noStrike" cap="none" normalizeH="0" baseline="0" dirty="0" smtClean="0">
                <a:ln>
                  <a:noFill/>
                </a:ln>
                <a:solidFill>
                  <a:schemeClr val="tx1">
                    <a:lumMod val="75000"/>
                    <a:lumOff val="25000"/>
                  </a:schemeClr>
                </a:solidFill>
                <a:effectLst/>
                <a:latin typeface="+mn-ea"/>
                <a:cs typeface="Times New Roman" panose="02020603050405020304" pitchFamily="18" charset="0"/>
              </a:rPr>
              <a:t>Agent </a:t>
            </a:r>
            <a:r>
              <a:rPr kumimoji="0" lang="zh-CN" altLang="en-US" b="0" i="0" u="none" strike="noStrike" cap="none" normalizeH="0" baseline="0" dirty="0" smtClean="0">
                <a:ln>
                  <a:noFill/>
                </a:ln>
                <a:solidFill>
                  <a:schemeClr val="tx1">
                    <a:lumMod val="75000"/>
                    <a:lumOff val="25000"/>
                  </a:schemeClr>
                </a:solidFill>
                <a:effectLst/>
                <a:latin typeface="+mn-ea"/>
                <a:cs typeface="Times New Roman" panose="02020603050405020304" pitchFamily="18" charset="0"/>
              </a:rPr>
              <a:t>模型包括卫星、舰船、侦察预警飞机以及其上搭载的传感器及通信模块等。通过我敌双方编队及空中兵力的侦察预警活动推演，验证仿真有效性。作战仿真中的我方对敌方的自动侦察预警行动效果如右图所示。设定中，我方按照由远及近、由粗到细对目标进行发现、查证和跟踪识别等战术响应，当我方发现目标后，按照设定的战术，自动触发相应作战实体的侦察预警行为。</a:t>
            </a:r>
            <a:endParaRPr kumimoji="0" lang="en-US" altLang="zh-CN" b="0" i="0" u="none" strike="noStrike" cap="none" normalizeH="0" baseline="0" dirty="0" smtClean="0">
              <a:ln>
                <a:noFill/>
              </a:ln>
              <a:solidFill>
                <a:schemeClr val="tx1">
                  <a:lumMod val="75000"/>
                  <a:lumOff val="25000"/>
                </a:schemeClr>
              </a:solidFill>
              <a:effectLst/>
              <a:latin typeface="+mn-ea"/>
              <a:cs typeface="宋体" panose="02010600030101010101" pitchFamily="2" charset="-122"/>
            </a:endParaRPr>
          </a:p>
          <a:p>
            <a:pPr marL="0" marR="0" lvl="0" indent="266700" algn="l" defTabSz="914400" rtl="0" eaLnBrk="0" fontAlgn="base" latinLnBrk="0" hangingPunct="0">
              <a:lnSpc>
                <a:spcPct val="100000"/>
              </a:lnSpc>
              <a:spcBef>
                <a:spcPct val="0"/>
              </a:spcBef>
              <a:spcAft>
                <a:spcPct val="0"/>
              </a:spcAft>
              <a:buClrTx/>
              <a:buSzTx/>
              <a:buFontTx/>
              <a:buNone/>
              <a:tabLst>
                <a:tab pos="2628900" algn="ctr"/>
                <a:tab pos="5292725" algn="r"/>
              </a:tabLst>
            </a:pPr>
            <a:endParaRPr kumimoji="0" lang="en-US" altLang="zh-CN" sz="1800" b="0" i="0" u="none" strike="noStrike" cap="none" normalizeH="0" baseline="0" dirty="0" smtClean="0">
              <a:ln>
                <a:noFill/>
              </a:ln>
              <a:solidFill>
                <a:schemeClr val="tx1">
                  <a:lumMod val="75000"/>
                  <a:lumOff val="25000"/>
                </a:schemeClr>
              </a:solidFill>
              <a:effectLst/>
              <a:latin typeface="+mn-ea"/>
              <a:ea typeface="宋体" panose="02010600030101010101" pitchFamily="2" charset="-122"/>
              <a:cs typeface="宋体" panose="02010600030101010101" pitchFamily="2" charset="-122"/>
            </a:endParaRPr>
          </a:p>
        </p:txBody>
      </p:sp>
      <p:sp>
        <p:nvSpPr>
          <p:cNvPr id="212996" name="Rectangle 4"/>
          <p:cNvSpPr>
            <a:spLocks noChangeArrowheads="1"/>
          </p:cNvSpPr>
          <p:nvPr/>
        </p:nvSpPr>
        <p:spPr bwMode="auto">
          <a:xfrm>
            <a:off x="4438879" y="4071630"/>
            <a:ext cx="3954929" cy="523220"/>
          </a:xfrm>
          <a:prstGeom prst="rect">
            <a:avLst/>
          </a:prstGeom>
          <a:noFill/>
          <a:ln w="9525">
            <a:noFill/>
            <a:miter lim="800000"/>
          </a:ln>
          <a:effectLst/>
        </p:spPr>
        <p:txBody>
          <a:bodyPr vert="horz" wrap="non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0" lang="en-US" altLang="zh-CN" sz="1000" b="0" i="0" u="none" strike="noStrike" cap="none" normalizeH="0" baseline="0" dirty="0" smtClean="0">
                <a:ln>
                  <a:noFill/>
                </a:ln>
                <a:solidFill>
                  <a:schemeClr val="tx1"/>
                </a:solidFill>
                <a:effectLst/>
                <a:latin typeface="Arial" panose="020B0604020202020204"/>
                <a:ea typeface="宋体" panose="02010600030101010101" pitchFamily="2" charset="-122"/>
                <a:cs typeface="Times New Roman" panose="02020603050405020304" pitchFamily="18" charset="0"/>
              </a:rPr>
              <a:t> </a:t>
            </a:r>
            <a:r>
              <a:rPr kumimoji="0" lang="en-US" altLang="zh-CN" sz="8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rPr>
              <a:t> </a:t>
            </a:r>
            <a:endParaRPr kumimoji="0" lang="en-US" altLang="zh-CN" sz="18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a:p>
            <a:pPr lvl="0" eaLnBrk="0" fontAlgn="base" hangingPunct="0">
              <a:spcBef>
                <a:spcPct val="0"/>
              </a:spcBef>
              <a:spcAft>
                <a:spcPct val="0"/>
              </a:spcAft>
            </a:pPr>
            <a:r>
              <a:rPr lang="zh-CN" altLang="en-US" dirty="0" smtClean="0">
                <a:solidFill>
                  <a:schemeClr val="tx1">
                    <a:lumMod val="75000"/>
                    <a:lumOff val="25000"/>
                  </a:schemeClr>
                </a:solidFill>
                <a:latin typeface="+mn-ea"/>
                <a:cs typeface="Times New Roman" panose="02020603050405020304" pitchFamily="18" charset="0"/>
              </a:rPr>
              <a:t>仿真对抗中我方侦察预警行动演示图</a:t>
            </a:r>
            <a:endParaRPr kumimoji="0" lang="zh-CN" altLang="en-US" sz="1800" b="0" i="0" u="none" strike="noStrike" cap="none" normalizeH="0" baseline="0" dirty="0" smtClean="0">
              <a:ln>
                <a:noFill/>
              </a:ln>
              <a:solidFill>
                <a:schemeClr val="tx1">
                  <a:lumMod val="75000"/>
                  <a:lumOff val="25000"/>
                </a:schemeClr>
              </a:solidFill>
              <a:effectLst/>
              <a:latin typeface="+mn-ea"/>
              <a:cs typeface="Times New Roman" panose="02020603050405020304" pitchFamily="18" charset="0"/>
            </a:endParaRPr>
          </a:p>
        </p:txBody>
      </p:sp>
      <p:pic>
        <p:nvPicPr>
          <p:cNvPr id="42" name="图片 41"/>
          <p:cNvPicPr/>
          <p:nvPr/>
        </p:nvPicPr>
        <p:blipFill>
          <a:blip r:embed="rId3" cstate="print"/>
          <a:srcRect/>
          <a:stretch>
            <a:fillRect/>
          </a:stretch>
        </p:blipFill>
        <p:spPr bwMode="auto">
          <a:xfrm>
            <a:off x="4091691" y="1527517"/>
            <a:ext cx="4648200" cy="254379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145155" cy="414020"/>
          </a:xfrm>
          <a:prstGeom prst="rect">
            <a:avLst/>
          </a:prstGeom>
          <a:noFill/>
        </p:spPr>
        <p:txBody>
          <a:bodyPr wrap="none" rtlCol="0">
            <a:spAutoFit/>
          </a:bodyPr>
          <a:lstStyle/>
          <a:p>
            <a:pPr algn="l"/>
            <a:r>
              <a:rPr lang="en-US" altLang="zh-CN" sz="2100" spc="225" dirty="0" smtClean="0">
                <a:solidFill>
                  <a:prstClr val="white"/>
                </a:solidFill>
                <a:sym typeface="+mn-ea"/>
              </a:rPr>
              <a:t>9.1 </a:t>
            </a:r>
            <a:r>
              <a:rPr lang="zh-CN" altLang="en-US" sz="2100" spc="225" dirty="0" smtClean="0">
                <a:solidFill>
                  <a:prstClr val="white"/>
                </a:solidFill>
                <a:sym typeface="+mn-ea"/>
              </a:rPr>
              <a:t>多</a:t>
            </a:r>
            <a:r>
              <a:rPr lang="en-US" altLang="zh-CN" sz="2100" spc="225" dirty="0" smtClean="0">
                <a:solidFill>
                  <a:prstClr val="white"/>
                </a:solidFill>
                <a:sym typeface="+mn-ea"/>
              </a:rPr>
              <a:t>Agent</a:t>
            </a:r>
            <a:r>
              <a:rPr lang="zh-CN" altLang="en-US" sz="2100" spc="225" dirty="0" smtClean="0">
                <a:solidFill>
                  <a:prstClr val="white"/>
                </a:solidFill>
                <a:sym typeface="+mn-ea"/>
              </a:rPr>
              <a:t>系统概述</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448" cy="300082"/>
          </a:xfrm>
          <a:prstGeom prst="rect">
            <a:avLst/>
          </a:prstGeom>
          <a:noFill/>
        </p:spPr>
        <p:txBody>
          <a:bodyPr wrap="none" rtlCol="0">
            <a:spAutoFit/>
          </a:bodyPr>
          <a:lstStyle/>
          <a:p>
            <a:r>
              <a:rPr lang="zh-CN" altLang="en-US" sz="1350" dirty="0" smtClean="0">
                <a:solidFill>
                  <a:prstClr val="white"/>
                </a:solidFill>
              </a:rPr>
              <a:t>第九章 多</a:t>
            </a:r>
            <a:r>
              <a:rPr lang="en-US" altLang="zh-CN" sz="1350" dirty="0" smtClean="0">
                <a:solidFill>
                  <a:prstClr val="white"/>
                </a:solidFill>
              </a:rPr>
              <a:t>Agent</a:t>
            </a:r>
            <a:r>
              <a:rPr lang="zh-CN" altLang="en-US" sz="1350" dirty="0" smtClean="0">
                <a:solidFill>
                  <a:prstClr val="white"/>
                </a:solidFill>
              </a:rPr>
              <a:t>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4" name="矩形 23"/>
          <p:cNvSpPr/>
          <p:nvPr/>
        </p:nvSpPr>
        <p:spPr>
          <a:xfrm>
            <a:off x="1070221" y="1230083"/>
            <a:ext cx="7126722" cy="102325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t>      MAS</a:t>
            </a:r>
            <a:r>
              <a:rPr lang="zh-CN" altLang="en-US" sz="1600" dirty="0" smtClean="0"/>
              <a:t>的体系结构是指</a:t>
            </a:r>
            <a:r>
              <a:rPr lang="en-US" sz="1600" dirty="0" smtClean="0"/>
              <a:t>MAS</a:t>
            </a:r>
            <a:r>
              <a:rPr lang="zh-CN" altLang="en-US" sz="1600" dirty="0" smtClean="0"/>
              <a:t>中</a:t>
            </a:r>
            <a:r>
              <a:rPr lang="en-US" sz="1600" dirty="0" smtClean="0"/>
              <a:t>Agent</a:t>
            </a:r>
            <a:r>
              <a:rPr lang="zh-CN" altLang="en-US" sz="1600" dirty="0" smtClean="0"/>
              <a:t>间的信息关系和控制关系，以及问题求解能力的分布模式，通过定义</a:t>
            </a:r>
            <a:r>
              <a:rPr lang="en-US" sz="1600" dirty="0" smtClean="0"/>
              <a:t>Agent</a:t>
            </a:r>
            <a:r>
              <a:rPr lang="zh-CN" altLang="en-US" sz="1600" dirty="0" smtClean="0"/>
              <a:t>之间的权威关系，为</a:t>
            </a:r>
            <a:r>
              <a:rPr lang="en-US" sz="1600" dirty="0" smtClean="0"/>
              <a:t>Agent</a:t>
            </a:r>
            <a:r>
              <a:rPr lang="zh-CN" altLang="en-US" sz="1600" dirty="0" smtClean="0"/>
              <a:t>提供了一种交互框架。</a:t>
            </a:r>
            <a:endParaRPr lang="zh-CN" altLang="en-US" sz="1600"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1" name="矩形 20"/>
          <p:cNvSpPr/>
          <p:nvPr/>
        </p:nvSpPr>
        <p:spPr>
          <a:xfrm>
            <a:off x="1056005" y="2343785"/>
            <a:ext cx="7139940" cy="368300"/>
          </a:xfrm>
          <a:prstGeom prst="rect">
            <a:avLst/>
          </a:prstGeom>
        </p:spPr>
        <p:txBody>
          <a:bodyPr wrap="square">
            <a:spAutoFit/>
          </a:bodyPr>
          <a:lstStyle/>
          <a:p>
            <a:r>
              <a:rPr lang="en-US" dirty="0" smtClean="0">
                <a:solidFill>
                  <a:schemeClr val="tx1">
                    <a:lumMod val="75000"/>
                    <a:lumOff val="25000"/>
                  </a:schemeClr>
                </a:solidFill>
              </a:rPr>
              <a:t>MAS</a:t>
            </a:r>
            <a:r>
              <a:rPr lang="zh-CN" altLang="en-US" dirty="0" smtClean="0">
                <a:solidFill>
                  <a:schemeClr val="tx1">
                    <a:lumMod val="75000"/>
                    <a:lumOff val="25000"/>
                  </a:schemeClr>
                </a:solidFill>
              </a:rPr>
              <a:t>的体系结构可以有三种形式：集中式、分布式和混合式。</a:t>
            </a:r>
            <a:endParaRPr lang="zh-CN" altLang="en-US" dirty="0" smtClean="0">
              <a:solidFill>
                <a:schemeClr val="tx1">
                  <a:lumMod val="75000"/>
                  <a:lumOff val="25000"/>
                </a:schemeClr>
              </a:solidFill>
            </a:endParaRPr>
          </a:p>
        </p:txBody>
      </p:sp>
      <p:sp>
        <p:nvSpPr>
          <p:cNvPr id="22" name="矩形 21"/>
          <p:cNvSpPr/>
          <p:nvPr/>
        </p:nvSpPr>
        <p:spPr>
          <a:xfrm>
            <a:off x="1403985" y="2874645"/>
            <a:ext cx="2104390" cy="368300"/>
          </a:xfrm>
          <a:prstGeom prst="rect">
            <a:avLst/>
          </a:prstGeom>
        </p:spPr>
        <p:txBody>
          <a:bodyPr wrap="square">
            <a:spAutoFit/>
          </a:bodyPr>
          <a:lstStyle/>
          <a:p>
            <a:r>
              <a:rPr lang="zh-CN" altLang="en-US" dirty="0" smtClean="0">
                <a:solidFill>
                  <a:schemeClr val="tx1">
                    <a:lumMod val="75000"/>
                    <a:lumOff val="25000"/>
                  </a:schemeClr>
                </a:solidFill>
              </a:rPr>
              <a:t>（</a:t>
            </a:r>
            <a:r>
              <a:rPr lang="en-US" dirty="0" smtClean="0">
                <a:solidFill>
                  <a:schemeClr val="tx1">
                    <a:lumMod val="75000"/>
                    <a:lumOff val="25000"/>
                  </a:schemeClr>
                </a:solidFill>
              </a:rPr>
              <a:t>1</a:t>
            </a:r>
            <a:r>
              <a:rPr lang="zh-CN" altLang="en-US" dirty="0" smtClean="0">
                <a:solidFill>
                  <a:schemeClr val="tx1">
                    <a:lumMod val="75000"/>
                    <a:lumOff val="25000"/>
                  </a:schemeClr>
                </a:solidFill>
              </a:rPr>
              <a:t>）集中式结构</a:t>
            </a:r>
            <a:endParaRPr lang="zh-CN" altLang="en-US" dirty="0" smtClean="0">
              <a:solidFill>
                <a:schemeClr val="tx1">
                  <a:lumMod val="75000"/>
                  <a:lumOff val="25000"/>
                </a:schemeClr>
              </a:solidFill>
            </a:endParaRPr>
          </a:p>
        </p:txBody>
      </p:sp>
      <p:sp>
        <p:nvSpPr>
          <p:cNvPr id="23" name="矩形 22"/>
          <p:cNvSpPr/>
          <p:nvPr/>
        </p:nvSpPr>
        <p:spPr>
          <a:xfrm>
            <a:off x="5562600" y="2873375"/>
            <a:ext cx="2104390" cy="368300"/>
          </a:xfrm>
          <a:prstGeom prst="rect">
            <a:avLst/>
          </a:prstGeom>
        </p:spPr>
        <p:txBody>
          <a:bodyPr wrap="square">
            <a:spAutoFit/>
          </a:bodyPr>
          <a:lstStyle/>
          <a:p>
            <a:r>
              <a:rPr lang="zh-CN" altLang="en-US" dirty="0" smtClean="0">
                <a:solidFill>
                  <a:schemeClr val="tx1">
                    <a:lumMod val="75000"/>
                    <a:lumOff val="25000"/>
                  </a:schemeClr>
                </a:solidFill>
              </a:rPr>
              <a:t>（</a:t>
            </a:r>
            <a:r>
              <a:rPr lang="en-US" dirty="0" smtClean="0">
                <a:solidFill>
                  <a:schemeClr val="tx1">
                    <a:lumMod val="75000"/>
                    <a:lumOff val="25000"/>
                  </a:schemeClr>
                </a:solidFill>
              </a:rPr>
              <a:t>2</a:t>
            </a:r>
            <a:r>
              <a:rPr lang="zh-CN" altLang="en-US" dirty="0" smtClean="0">
                <a:solidFill>
                  <a:schemeClr val="tx1">
                    <a:lumMod val="75000"/>
                    <a:lumOff val="25000"/>
                  </a:schemeClr>
                </a:solidFill>
              </a:rPr>
              <a:t>）分布式结构</a:t>
            </a:r>
            <a:endParaRPr lang="zh-CN" altLang="en-US" dirty="0" smtClean="0">
              <a:solidFill>
                <a:schemeClr val="tx1">
                  <a:lumMod val="75000"/>
                  <a:lumOff val="25000"/>
                </a:schemeClr>
              </a:solidFill>
            </a:endParaRPr>
          </a:p>
        </p:txBody>
      </p:sp>
      <p:sp>
        <p:nvSpPr>
          <p:cNvPr id="25" name="矩形 24"/>
          <p:cNvSpPr/>
          <p:nvPr/>
        </p:nvSpPr>
        <p:spPr>
          <a:xfrm>
            <a:off x="3508375" y="4539615"/>
            <a:ext cx="2053590" cy="368300"/>
          </a:xfrm>
          <a:prstGeom prst="rect">
            <a:avLst/>
          </a:prstGeom>
        </p:spPr>
        <p:txBody>
          <a:bodyPr wrap="square">
            <a:spAutoFit/>
          </a:bodyPr>
          <a:lstStyle/>
          <a:p>
            <a:r>
              <a:rPr lang="zh-CN" altLang="en-US" dirty="0" smtClean="0">
                <a:solidFill>
                  <a:schemeClr val="tx1">
                    <a:lumMod val="75000"/>
                    <a:lumOff val="25000"/>
                  </a:schemeClr>
                </a:solidFill>
              </a:rPr>
              <a:t>（</a:t>
            </a:r>
            <a:r>
              <a:rPr lang="en-US" dirty="0" smtClean="0">
                <a:solidFill>
                  <a:schemeClr val="tx1">
                    <a:lumMod val="75000"/>
                    <a:lumOff val="25000"/>
                  </a:schemeClr>
                </a:solidFill>
              </a:rPr>
              <a:t>3</a:t>
            </a:r>
            <a:r>
              <a:rPr lang="zh-CN" altLang="en-US" dirty="0" smtClean="0">
                <a:solidFill>
                  <a:schemeClr val="tx1">
                    <a:lumMod val="75000"/>
                    <a:lumOff val="25000"/>
                  </a:schemeClr>
                </a:solidFill>
              </a:rPr>
              <a:t>）混合式结构</a:t>
            </a:r>
            <a:endParaRPr lang="zh-CN" altLang="en-US" dirty="0" smtClean="0">
              <a:solidFill>
                <a:schemeClr val="tx1">
                  <a:lumMod val="75000"/>
                  <a:lumOff val="25000"/>
                </a:schemeClr>
              </a:solidFill>
            </a:endParaRPr>
          </a:p>
        </p:txBody>
      </p:sp>
      <p:sp>
        <p:nvSpPr>
          <p:cNvPr id="134147" name="Rectangle 3"/>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graphicFrame>
        <p:nvGraphicFramePr>
          <p:cNvPr id="134146" name="Object 2"/>
          <p:cNvGraphicFramePr>
            <a:graphicFrameLocks noChangeAspect="1"/>
          </p:cNvGraphicFramePr>
          <p:nvPr/>
        </p:nvGraphicFramePr>
        <p:xfrm>
          <a:off x="1404256" y="3243940"/>
          <a:ext cx="2105025" cy="1162050"/>
        </p:xfrm>
        <a:graphic>
          <a:graphicData uri="http://schemas.openxmlformats.org/presentationml/2006/ole">
            <mc:AlternateContent xmlns:mc="http://schemas.openxmlformats.org/markup-compatibility/2006">
              <mc:Choice xmlns:v="urn:schemas-microsoft-com:vml" Requires="v">
                <p:oleObj spid="_x0000_s1025" name="" r:id="rId3" imgW="2806700" imgH="1562100" progId="Visio.Drawing.11">
                  <p:embed/>
                </p:oleObj>
              </mc:Choice>
              <mc:Fallback>
                <p:oleObj name="" r:id="rId3" imgW="2806700" imgH="1562100" progId="Visio.Drawing.11">
                  <p:embed/>
                  <p:pic>
                    <p:nvPicPr>
                      <p:cNvPr id="0" name="图片 1024"/>
                      <p:cNvPicPr>
                        <a:picLocks noChangeAspect="1"/>
                      </p:cNvPicPr>
                      <p:nvPr/>
                    </p:nvPicPr>
                    <p:blipFill>
                      <a:blip r:embed="rId4"/>
                      <a:stretch>
                        <a:fillRect/>
                      </a:stretch>
                    </p:blipFill>
                    <p:spPr>
                      <a:xfrm>
                        <a:off x="1404256" y="3243940"/>
                        <a:ext cx="2105025" cy="1162050"/>
                      </a:xfrm>
                      <a:prstGeom prst="rect">
                        <a:avLst/>
                      </a:prstGeom>
                      <a:noFill/>
                      <a:ln w="9525">
                        <a:noFill/>
                      </a:ln>
                    </p:spPr>
                  </p:pic>
                </p:oleObj>
              </mc:Fallback>
            </mc:AlternateContent>
          </a:graphicData>
        </a:graphic>
      </p:graphicFrame>
      <p:sp>
        <p:nvSpPr>
          <p:cNvPr id="134149" name="Rectangle 5"/>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graphicFrame>
        <p:nvGraphicFramePr>
          <p:cNvPr id="134148" name="Object 4"/>
          <p:cNvGraphicFramePr>
            <a:graphicFrameLocks noChangeAspect="1"/>
          </p:cNvGraphicFramePr>
          <p:nvPr/>
        </p:nvGraphicFramePr>
        <p:xfrm>
          <a:off x="5562600" y="3243939"/>
          <a:ext cx="2105025" cy="1162050"/>
        </p:xfrm>
        <a:graphic>
          <a:graphicData uri="http://schemas.openxmlformats.org/presentationml/2006/ole">
            <mc:AlternateContent xmlns:mc="http://schemas.openxmlformats.org/markup-compatibility/2006">
              <mc:Choice xmlns:v="urn:schemas-microsoft-com:vml" Requires="v">
                <p:oleObj spid="_x0000_s1026" name="" r:id="rId5" imgW="2806700" imgH="1562100" progId="Visio.Drawing.11">
                  <p:embed/>
                </p:oleObj>
              </mc:Choice>
              <mc:Fallback>
                <p:oleObj name="" r:id="rId5" imgW="2806700" imgH="1562100" progId="Visio.Drawing.11">
                  <p:embed/>
                  <p:pic>
                    <p:nvPicPr>
                      <p:cNvPr id="0" name="图片 1025"/>
                      <p:cNvPicPr>
                        <a:picLocks noChangeAspect="1"/>
                      </p:cNvPicPr>
                      <p:nvPr/>
                    </p:nvPicPr>
                    <p:blipFill>
                      <a:blip r:embed="rId6"/>
                      <a:stretch>
                        <a:fillRect/>
                      </a:stretch>
                    </p:blipFill>
                    <p:spPr>
                      <a:xfrm>
                        <a:off x="5562600" y="3243939"/>
                        <a:ext cx="2105025" cy="1162050"/>
                      </a:xfrm>
                      <a:prstGeom prst="rect">
                        <a:avLst/>
                      </a:prstGeom>
                      <a:noFill/>
                      <a:ln w="9525">
                        <a:noFill/>
                      </a:ln>
                    </p:spPr>
                  </p:pic>
                </p:oleObj>
              </mc:Fallback>
            </mc:AlternateContent>
          </a:graphicData>
        </a:graphic>
      </p:graphicFrame>
      <p:sp>
        <p:nvSpPr>
          <p:cNvPr id="134151" name="Rectangle 7"/>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graphicFrame>
        <p:nvGraphicFramePr>
          <p:cNvPr id="134150" name="Object 6"/>
          <p:cNvGraphicFramePr>
            <a:graphicFrameLocks noChangeAspect="1"/>
          </p:cNvGraphicFramePr>
          <p:nvPr/>
        </p:nvGraphicFramePr>
        <p:xfrm>
          <a:off x="1894115" y="4909454"/>
          <a:ext cx="2105025" cy="1171575"/>
        </p:xfrm>
        <a:graphic>
          <a:graphicData uri="http://schemas.openxmlformats.org/presentationml/2006/ole">
            <mc:AlternateContent xmlns:mc="http://schemas.openxmlformats.org/markup-compatibility/2006">
              <mc:Choice xmlns:v="urn:schemas-microsoft-com:vml" Requires="v">
                <p:oleObj spid="_x0000_s1027" name="" r:id="rId7" imgW="2806700" imgH="1574800" progId="Visio.Drawing.11">
                  <p:embed/>
                </p:oleObj>
              </mc:Choice>
              <mc:Fallback>
                <p:oleObj name="" r:id="rId7" imgW="2806700" imgH="1574800" progId="Visio.Drawing.11">
                  <p:embed/>
                  <p:pic>
                    <p:nvPicPr>
                      <p:cNvPr id="0" name="图片 1026"/>
                      <p:cNvPicPr>
                        <a:picLocks noChangeAspect="1"/>
                      </p:cNvPicPr>
                      <p:nvPr/>
                    </p:nvPicPr>
                    <p:blipFill>
                      <a:blip r:embed="rId8"/>
                      <a:stretch>
                        <a:fillRect/>
                      </a:stretch>
                    </p:blipFill>
                    <p:spPr>
                      <a:xfrm>
                        <a:off x="1894115" y="4909454"/>
                        <a:ext cx="2105025" cy="1171575"/>
                      </a:xfrm>
                      <a:prstGeom prst="rect">
                        <a:avLst/>
                      </a:prstGeom>
                      <a:noFill/>
                      <a:ln w="9525">
                        <a:noFill/>
                      </a:ln>
                    </p:spPr>
                  </p:pic>
                </p:oleObj>
              </mc:Fallback>
            </mc:AlternateContent>
          </a:graphicData>
        </a:graphic>
      </p:graphicFrame>
      <p:sp>
        <p:nvSpPr>
          <p:cNvPr id="134153" name="Rectangle 9"/>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graphicFrame>
        <p:nvGraphicFramePr>
          <p:cNvPr id="134152" name="Object 8"/>
          <p:cNvGraphicFramePr>
            <a:graphicFrameLocks noChangeAspect="1"/>
          </p:cNvGraphicFramePr>
          <p:nvPr/>
        </p:nvGraphicFramePr>
        <p:xfrm>
          <a:off x="5100592" y="4908002"/>
          <a:ext cx="2105025" cy="1162050"/>
        </p:xfrm>
        <a:graphic>
          <a:graphicData uri="http://schemas.openxmlformats.org/presentationml/2006/ole">
            <mc:AlternateContent xmlns:mc="http://schemas.openxmlformats.org/markup-compatibility/2006">
              <mc:Choice xmlns:v="urn:schemas-microsoft-com:vml" Requires="v">
                <p:oleObj spid="_x0000_s1028" name="" r:id="rId9" imgW="2806700" imgH="1562100" progId="Visio.Drawing.11">
                  <p:embed/>
                </p:oleObj>
              </mc:Choice>
              <mc:Fallback>
                <p:oleObj name="" r:id="rId9" imgW="2806700" imgH="1562100" progId="Visio.Drawing.11">
                  <p:embed/>
                  <p:pic>
                    <p:nvPicPr>
                      <p:cNvPr id="0" name="图片 1027"/>
                      <p:cNvPicPr>
                        <a:picLocks noChangeAspect="1"/>
                      </p:cNvPicPr>
                      <p:nvPr/>
                    </p:nvPicPr>
                    <p:blipFill>
                      <a:blip r:embed="rId10"/>
                      <a:stretch>
                        <a:fillRect/>
                      </a:stretch>
                    </p:blipFill>
                    <p:spPr>
                      <a:xfrm>
                        <a:off x="5100592" y="4908002"/>
                        <a:ext cx="2105025" cy="1162050"/>
                      </a:xfrm>
                      <a:prstGeom prst="rect">
                        <a:avLst/>
                      </a:prstGeom>
                      <a:noFill/>
                      <a:ln w="9525">
                        <a:noFill/>
                      </a:ln>
                    </p:spPr>
                  </p:pic>
                </p:oleObj>
              </mc:Fallback>
            </mc:AlternateContent>
          </a:graphicData>
        </a:graphic>
      </p:graphicFrame>
      <p:sp>
        <p:nvSpPr>
          <p:cNvPr id="11" name="矩形 10"/>
          <p:cNvSpPr/>
          <p:nvPr/>
        </p:nvSpPr>
        <p:spPr>
          <a:xfrm>
            <a:off x="452232" y="889323"/>
            <a:ext cx="1605280" cy="337185"/>
          </a:xfrm>
          <a:prstGeom prst="rect">
            <a:avLst/>
          </a:prstGeom>
        </p:spPr>
        <p:txBody>
          <a:bodyPr wrap="none">
            <a:spAutoFit/>
          </a:bodyPr>
          <a:p>
            <a:pPr algn="l"/>
            <a:r>
              <a:rPr lang="en-US" altLang="zh-CN" sz="1600" b="1" dirty="0" smtClean="0">
                <a:solidFill>
                  <a:srgbClr val="3D89BC"/>
                </a:solidFill>
              </a:rPr>
              <a:t>2</a:t>
            </a:r>
            <a:r>
              <a:rPr lang="zh-CN" altLang="zh-CN" sz="1600" b="1" dirty="0" smtClean="0">
                <a:solidFill>
                  <a:srgbClr val="3D89BC"/>
                </a:solidFill>
              </a:rPr>
              <a:t>．MAS的结构</a:t>
            </a:r>
            <a:endParaRPr lang="zh-CN" altLang="zh-CN" sz="1600" b="1" dirty="0" smtClean="0">
              <a:solidFill>
                <a:srgbClr val="3D89BC"/>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690044" y="1169836"/>
              <a:ext cx="1763898" cy="521970"/>
            </a:xfrm>
            <a:prstGeom prst="rect">
              <a:avLst/>
            </a:prstGeom>
            <a:noFill/>
          </p:spPr>
          <p:txBody>
            <a:bodyPr wrap="none" rtlCol="0">
              <a:spAutoFit/>
            </a:bodyPr>
            <a:lstStyle/>
            <a:p>
              <a:pPr algn="ctr"/>
              <a:r>
                <a:rPr lang="zh-CN" altLang="en-US" sz="2800" dirty="0">
                  <a:solidFill>
                    <a:schemeClr val="accent4"/>
                  </a:solidFill>
                </a:rPr>
                <a:t>第</a:t>
              </a:r>
              <a:r>
                <a:rPr lang="zh-CN" altLang="en-US" sz="2800" dirty="0">
                  <a:solidFill>
                    <a:schemeClr val="accent4"/>
                  </a:solidFill>
                  <a:sym typeface="+mn-ea"/>
                </a:rPr>
                <a:t>九</a:t>
              </a:r>
              <a:r>
                <a:rPr lang="zh-CN" altLang="en-US" sz="2800" dirty="0" smtClean="0">
                  <a:solidFill>
                    <a:schemeClr val="accent4"/>
                  </a:solidFill>
                </a:rPr>
                <a:t>章　多Agent系统</a:t>
              </a:r>
              <a:endParaRPr lang="zh-CN" altLang="en-US" sz="2800" dirty="0" smtClean="0">
                <a:solidFill>
                  <a:schemeClr val="accent4"/>
                </a:solidFill>
              </a:endParaRPr>
            </a:p>
          </p:txBody>
        </p:sp>
      </p:grpSp>
      <p:grpSp>
        <p:nvGrpSpPr>
          <p:cNvPr id="67" name="组合 66"/>
          <p:cNvGrpSpPr/>
          <p:nvPr/>
        </p:nvGrpSpPr>
        <p:grpSpPr>
          <a:xfrm>
            <a:off x="1754534" y="2048547"/>
            <a:ext cx="5693399" cy="424800"/>
            <a:chOff x="1807265" y="2462595"/>
            <a:chExt cx="5693399" cy="414020"/>
          </a:xfrm>
          <a:solidFill>
            <a:srgbClr val="E6E6E6"/>
          </a:solidFill>
        </p:grpSpPr>
        <p:sp>
          <p:nvSpPr>
            <p:cNvPr id="47"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矩形 47"/>
            <p:cNvSpPr/>
            <p:nvPr/>
          </p:nvSpPr>
          <p:spPr>
            <a:xfrm>
              <a:off x="1883286" y="2462595"/>
              <a:ext cx="3359785" cy="414020"/>
            </a:xfrm>
            <a:prstGeom prst="rect">
              <a:avLst/>
            </a:prstGeom>
            <a:grpFill/>
          </p:spPr>
          <p:txBody>
            <a:bodyPr wrap="none">
              <a:spAutoFit/>
            </a:bodyPr>
            <a:lstStyle/>
            <a:p>
              <a:pPr algn="l"/>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9.1   </a:t>
              </a:r>
              <a:r>
                <a:rPr lang="zh-CN"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多Agent系统概述</a:t>
              </a:r>
              <a:endParaRPr lang="zh-CN"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754534" y="2753555"/>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81814" y="2945869"/>
              <a:ext cx="3628390" cy="414020"/>
            </a:xfrm>
            <a:prstGeom prst="rect">
              <a:avLst/>
            </a:prstGeom>
          </p:spPr>
          <p:txBody>
            <a:bodyPr wrap="none">
              <a:spAutoFit/>
            </a:bodyPr>
            <a:lstStyle/>
            <a:p>
              <a:pPr algn="l"/>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9.2</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多Agent协调与协作</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54534" y="3469343"/>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矩形 51"/>
            <p:cNvSpPr/>
            <p:nvPr/>
          </p:nvSpPr>
          <p:spPr>
            <a:xfrm>
              <a:off x="1881814" y="3411473"/>
              <a:ext cx="2121535" cy="414020"/>
            </a:xfrm>
            <a:prstGeom prst="rect">
              <a:avLst/>
            </a:prstGeom>
          </p:spPr>
          <p:txBody>
            <a:bodyPr wrap="none">
              <a:spAutoFit/>
            </a:bodyPr>
            <a:lstStyle/>
            <a:p>
              <a:pPr algn="l"/>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9.3</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构建模型</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1754534" y="4185131"/>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4" name="矩形 53"/>
            <p:cNvSpPr/>
            <p:nvPr/>
          </p:nvSpPr>
          <p:spPr>
            <a:xfrm>
              <a:off x="1881814" y="3877077"/>
              <a:ext cx="3333115" cy="414020"/>
            </a:xfrm>
            <a:prstGeom prst="rect">
              <a:avLst/>
            </a:prstGeom>
          </p:spPr>
          <p:txBody>
            <a:bodyPr wrap="none">
              <a:spAutoFit/>
            </a:bodyPr>
            <a:lstStyle/>
            <a:p>
              <a:pPr algn="l"/>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9.4</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多Agent系统仿真</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矩形 32"/>
          <p:cNvSpPr/>
          <p:nvPr/>
        </p:nvSpPr>
        <p:spPr>
          <a:xfrm>
            <a:off x="7929" y="38314"/>
            <a:ext cx="2240280" cy="299085"/>
          </a:xfrm>
          <a:prstGeom prst="rect">
            <a:avLst/>
          </a:prstGeom>
        </p:spPr>
        <p:txBody>
          <a:bodyPr wrap="none">
            <a:spAutoFit/>
          </a:bodyPr>
          <a:lstStyle/>
          <a:p>
            <a:r>
              <a:rPr lang="zh-CN" altLang="en-US" sz="1350" dirty="0">
                <a:solidFill>
                  <a:schemeClr val="bg1"/>
                </a:solidFill>
              </a:rPr>
              <a:t>高级人工智能人才培养丛书</a:t>
            </a:r>
            <a:endParaRPr lang="zh-CN" altLang="en-US" sz="1350" dirty="0">
              <a:solidFill>
                <a:schemeClr val="bg1"/>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37"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9"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sz="1200" b="1" dirty="0" smtClean="0">
                <a:solidFill>
                  <a:schemeClr val="bg1">
                    <a:lumMod val="50000"/>
                  </a:schemeClr>
                </a:solidFill>
              </a:rPr>
              <a:t>31</a:t>
            </a:r>
            <a:endParaRPr lang="en-US" sz="1200" b="1" dirty="0">
              <a:solidFill>
                <a:schemeClr val="bg1">
                  <a:lumMod val="50000"/>
                </a:schemeClr>
              </a:solidFill>
              <a:latin typeface="+mn-lt"/>
            </a:endParaRPr>
          </a:p>
        </p:txBody>
      </p:sp>
      <p:pic>
        <p:nvPicPr>
          <p:cNvPr id="40"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43" name="圆角矩形 42"/>
          <p:cNvSpPr/>
          <p:nvPr/>
        </p:nvSpPr>
        <p:spPr>
          <a:xfrm>
            <a:off x="1765366" y="4900918"/>
            <a:ext cx="5693399" cy="424800"/>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100" dirty="0" smtClean="0">
                <a:solidFill>
                  <a:schemeClr val="bg1"/>
                </a:solidFill>
              </a:rPr>
              <a:t>习题</a:t>
            </a:r>
            <a:endParaRPr lang="zh-CN" altLang="en-US" sz="2100" dirty="0" smtClean="0">
              <a:solidFill>
                <a:schemeClr val="bg1"/>
              </a:solidFill>
            </a:endParaRPr>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矩形 645"/>
          <p:cNvSpPr/>
          <p:nvPr/>
        </p:nvSpPr>
        <p:spPr>
          <a:xfrm>
            <a:off x="0" y="3176"/>
            <a:ext cx="9169004" cy="688022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nvGrpSpPr>
          <p:cNvPr id="2" name="组合 1"/>
          <p:cNvGrpSpPr/>
          <p:nvPr/>
        </p:nvGrpSpPr>
        <p:grpSpPr>
          <a:xfrm>
            <a:off x="225399" y="720000"/>
            <a:ext cx="1569660" cy="646331"/>
            <a:chOff x="564072" y="1012685"/>
            <a:chExt cx="1569660" cy="646331"/>
          </a:xfrm>
        </p:grpSpPr>
        <p:sp>
          <p:nvSpPr>
            <p:cNvPr id="3" name="矩形 2"/>
            <p:cNvSpPr/>
            <p:nvPr/>
          </p:nvSpPr>
          <p:spPr>
            <a:xfrm>
              <a:off x="564072" y="1012685"/>
              <a:ext cx="1569660" cy="646331"/>
            </a:xfrm>
            <a:prstGeom prst="rect">
              <a:avLst/>
            </a:prstGeom>
          </p:spPr>
          <p:txBody>
            <a:bodyPr wrap="none">
              <a:spAutoFit/>
            </a:bodyPr>
            <a:lstStyle/>
            <a:p>
              <a:r>
                <a:rPr lang="zh-CN" altLang="en-US" sz="3600" b="1" dirty="0">
                  <a:solidFill>
                    <a:srgbClr val="96C527"/>
                  </a:solidFill>
                </a:rPr>
                <a:t>习题：</a:t>
              </a:r>
              <a:endParaRPr lang="zh-CN" altLang="en-US" sz="3600" b="1" dirty="0">
                <a:solidFill>
                  <a:srgbClr val="96C527"/>
                </a:solidFill>
              </a:endParaRPr>
            </a:p>
          </p:txBody>
        </p:sp>
        <p:cxnSp>
          <p:nvCxnSpPr>
            <p:cNvPr id="6" name="直接连接符 5"/>
            <p:cNvCxnSpPr/>
            <p:nvPr/>
          </p:nvCxnSpPr>
          <p:spPr>
            <a:xfrm>
              <a:off x="564073" y="1615012"/>
              <a:ext cx="1523494" cy="0"/>
            </a:xfrm>
            <a:prstGeom prst="line">
              <a:avLst/>
            </a:prstGeom>
            <a:ln>
              <a:solidFill>
                <a:srgbClr val="96C527"/>
              </a:solidFill>
            </a:ln>
          </p:spPr>
          <p:style>
            <a:lnRef idx="1">
              <a:schemeClr val="accent1"/>
            </a:lnRef>
            <a:fillRef idx="0">
              <a:schemeClr val="accent1"/>
            </a:fillRef>
            <a:effectRef idx="0">
              <a:schemeClr val="accent1"/>
            </a:effectRef>
            <a:fontRef idx="minor">
              <a:schemeClr val="tx1"/>
            </a:fontRef>
          </p:style>
        </p:cxnSp>
      </p:grpSp>
      <p:sp>
        <p:nvSpPr>
          <p:cNvPr id="13315" name="Rectangle 3"/>
          <p:cNvSpPr>
            <a:spLocks noChangeArrowheads="1"/>
          </p:cNvSpPr>
          <p:nvPr/>
        </p:nvSpPr>
        <p:spPr bwMode="auto">
          <a:xfrm>
            <a:off x="230402" y="2270263"/>
            <a:ext cx="8648700" cy="2416175"/>
          </a:xfrm>
          <a:prstGeom prst="rect">
            <a:avLst/>
          </a:prstGeom>
          <a:noFill/>
          <a:ln w="9525">
            <a:noFill/>
            <a:miter lim="800000"/>
          </a:ln>
          <a:effectLst/>
        </p:spPr>
        <p:txBody>
          <a:bodyPr vert="horz" wrap="square" lIns="91440" tIns="45720" rIns="91440" bIns="45720" numCol="1" anchor="ctr" anchorCtr="0" compatLnSpc="1">
            <a:spAutoFit/>
          </a:bodyPr>
          <a:lstStyle/>
          <a:p>
            <a:pPr marR="0" lvl="0" indent="0" algn="l" defTabSz="914400" rtl="0" eaLnBrk="1" fontAlgn="base" latinLnBrk="0" hangingPunct="1">
              <a:lnSpc>
                <a:spcPct val="120000"/>
              </a:lnSpc>
              <a:spcBef>
                <a:spcPts val="0"/>
              </a:spcBef>
              <a:spcAft>
                <a:spcPts val="0"/>
              </a:spcAft>
              <a:buClrTx/>
              <a:buSzTx/>
              <a:buFont typeface="+mj-lt"/>
              <a:buNone/>
            </a:pPr>
            <a:r>
              <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1．什么是Agent？</a:t>
            </a:r>
            <a:endPar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R="0" lvl="0" indent="0" algn="l" defTabSz="914400" rtl="0" eaLnBrk="1" fontAlgn="base" latinLnBrk="0" hangingPunct="1">
              <a:lnSpc>
                <a:spcPct val="120000"/>
              </a:lnSpc>
              <a:spcBef>
                <a:spcPts val="0"/>
              </a:spcBef>
              <a:spcAft>
                <a:spcPts val="0"/>
              </a:spcAft>
              <a:buClrTx/>
              <a:buSzTx/>
              <a:buFont typeface="+mj-lt"/>
              <a:buNone/>
            </a:pPr>
            <a:r>
              <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2．简述多Agent系统（MAS）的概念。</a:t>
            </a:r>
            <a:endPar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R="0" lvl="0" indent="0" algn="l" defTabSz="914400" rtl="0" eaLnBrk="1" fontAlgn="base" latinLnBrk="0" hangingPunct="1">
              <a:lnSpc>
                <a:spcPct val="120000"/>
              </a:lnSpc>
              <a:spcBef>
                <a:spcPts val="0"/>
              </a:spcBef>
              <a:spcAft>
                <a:spcPts val="0"/>
              </a:spcAft>
              <a:buClrTx/>
              <a:buSzTx/>
              <a:buFont typeface="+mj-lt"/>
              <a:buNone/>
            </a:pPr>
            <a:r>
              <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3．多Agent系统一般有哪几种结构？</a:t>
            </a:r>
            <a:endPar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R="0" lvl="0" indent="0" algn="l" defTabSz="914400" rtl="0" eaLnBrk="1" fontAlgn="base" latinLnBrk="0" hangingPunct="1">
              <a:lnSpc>
                <a:spcPct val="120000"/>
              </a:lnSpc>
              <a:spcBef>
                <a:spcPts val="0"/>
              </a:spcBef>
              <a:spcAft>
                <a:spcPts val="0"/>
              </a:spcAft>
              <a:buClrTx/>
              <a:buSzTx/>
              <a:buFont typeface="+mj-lt"/>
              <a:buNone/>
            </a:pPr>
            <a:r>
              <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4．简述MAS的协调与协作以及各自的侧重点。</a:t>
            </a:r>
            <a:endPar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R="0" lvl="0" indent="0" algn="l" defTabSz="914400" rtl="0" eaLnBrk="1" fontAlgn="base" latinLnBrk="0" hangingPunct="1">
              <a:lnSpc>
                <a:spcPct val="120000"/>
              </a:lnSpc>
              <a:spcBef>
                <a:spcPts val="0"/>
              </a:spcBef>
              <a:spcAft>
                <a:spcPts val="0"/>
              </a:spcAft>
              <a:buClrTx/>
              <a:buSzTx/>
              <a:buFont typeface="+mj-lt"/>
              <a:buNone/>
            </a:pPr>
            <a:r>
              <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5．简述MAS基于社会规则的协作模型。</a:t>
            </a:r>
            <a:endPar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R="0" lvl="0" indent="0" algn="l" defTabSz="914400" rtl="0" eaLnBrk="1" fontAlgn="base" latinLnBrk="0" hangingPunct="1">
              <a:lnSpc>
                <a:spcPct val="120000"/>
              </a:lnSpc>
              <a:spcBef>
                <a:spcPts val="0"/>
              </a:spcBef>
              <a:spcAft>
                <a:spcPts val="0"/>
              </a:spcAft>
              <a:buClrTx/>
              <a:buSzTx/>
              <a:buFont typeface="+mj-lt"/>
              <a:buNone/>
            </a:pPr>
            <a:r>
              <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6．Agent模型建立过程中涉及到哪三种，并简单描述如何建立？</a:t>
            </a:r>
            <a:endPar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R="0" lvl="0" indent="0" algn="l" defTabSz="914400" rtl="0" eaLnBrk="1" fontAlgn="base" latinLnBrk="0" hangingPunct="1">
              <a:lnSpc>
                <a:spcPct val="120000"/>
              </a:lnSpc>
              <a:spcBef>
                <a:spcPts val="0"/>
              </a:spcBef>
              <a:spcAft>
                <a:spcPts val="0"/>
              </a:spcAft>
              <a:buClrTx/>
              <a:buSzTx/>
              <a:buFont typeface="+mj-lt"/>
              <a:buNone/>
            </a:pPr>
            <a:r>
              <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7．简述Agent仿真模型结构中感知器、控制器和效应器的作用。</a:t>
            </a:r>
            <a:endPar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yc-034\Desktop\云创大学-未来的大学，专注大数据人工智能培训与认证2.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1"/>
            <a:ext cx="4665494"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9"/>
          <p:cNvSpPr/>
          <p:nvPr/>
        </p:nvSpPr>
        <p:spPr>
          <a:xfrm>
            <a:off x="4572000" y="0"/>
            <a:ext cx="4572000" cy="6858000"/>
          </a:xfrm>
          <a:prstGeom prst="rect">
            <a:avLst/>
          </a:prstGeom>
          <a:solidFill>
            <a:srgbClr val="28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9688" y="-10862"/>
            <a:ext cx="214312" cy="6858000"/>
          </a:xfrm>
          <a:prstGeom prst="rect">
            <a:avLst/>
          </a:prstGeom>
        </p:spPr>
      </p:pic>
      <p:pic>
        <p:nvPicPr>
          <p:cNvPr id="18" name="图片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5261" y="-11900"/>
            <a:ext cx="214312" cy="6858000"/>
          </a:xfrm>
          <a:prstGeom prst="rect">
            <a:avLst/>
          </a:prstGeom>
        </p:spPr>
      </p:pic>
      <p:pic>
        <p:nvPicPr>
          <p:cNvPr id="1026" name="Picture 2" descr="C:\Users\yc-034\AppData\Local\Temp\WeChat Files\fa740bf4eb5ba01a0250bf22005578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9422" y="5345456"/>
            <a:ext cx="869150" cy="875542"/>
          </a:xfrm>
          <a:prstGeom prst="rect">
            <a:avLst/>
          </a:prstGeom>
          <a:noFill/>
          <a:extLst>
            <a:ext uri="{909E8E84-426E-40DD-AFC4-6F175D3DCCD1}">
              <a14:hiddenFill xmlns:a14="http://schemas.microsoft.com/office/drawing/2010/main">
                <a:solidFill>
                  <a:srgbClr val="FFFFFF"/>
                </a:solidFill>
              </a14:hiddenFill>
            </a:ext>
          </a:extLst>
        </p:spPr>
      </p:pic>
      <p:sp>
        <p:nvSpPr>
          <p:cNvPr id="25" name="矩形 24"/>
          <p:cNvSpPr/>
          <p:nvPr/>
        </p:nvSpPr>
        <p:spPr>
          <a:xfrm>
            <a:off x="4896026" y="3343928"/>
            <a:ext cx="3958505" cy="1286506"/>
          </a:xfrm>
          <a:prstGeom prst="rect">
            <a:avLst/>
          </a:prstGeom>
        </p:spPr>
        <p:txBody>
          <a:bodyPr wrap="square">
            <a:spAutoFit/>
          </a:bodyPr>
          <a:lstStyle/>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在线学习、在线动手做实验</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学习云创大数据大量实际项目</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获取云创工程师认证、工信部认证、国际认证</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大</a:t>
            </a: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数据能力分析、工作匹配、智能推荐</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p:txBody>
      </p:sp>
      <p:pic>
        <p:nvPicPr>
          <p:cNvPr id="1029" name="Picture 5" descr="https://edu.cstor.cn/img/wx.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0835" y="5345456"/>
            <a:ext cx="869106" cy="875542"/>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6933258" y="6463743"/>
            <a:ext cx="1223412" cy="230832"/>
          </a:xfrm>
          <a:prstGeom prst="rect">
            <a:avLst/>
          </a:prstGeom>
        </p:spPr>
        <p:txBody>
          <a:bodyPr wrap="none">
            <a:spAutoFit/>
          </a:bodyPr>
          <a:lstStyle/>
          <a:p>
            <a:r>
              <a:rPr lang="zh-CN" altLang="en-US" sz="900">
                <a:solidFill>
                  <a:schemeClr val="bg1"/>
                </a:solidFill>
                <a:latin typeface="方正粗黑宋简体" pitchFamily="2" charset="-122"/>
                <a:ea typeface="方正粗黑宋简体" pitchFamily="2" charset="-122"/>
              </a:rPr>
              <a:t>云创大学微信公众号</a:t>
            </a:r>
            <a:endParaRPr lang="zh-CN" altLang="en-US" sz="900">
              <a:solidFill>
                <a:schemeClr val="bg1"/>
              </a:solidFill>
              <a:latin typeface="方正粗黑宋简体" pitchFamily="2" charset="-122"/>
              <a:ea typeface="方正粗黑宋简体" pitchFamily="2" charset="-122"/>
            </a:endParaRPr>
          </a:p>
        </p:txBody>
      </p:sp>
      <p:sp>
        <p:nvSpPr>
          <p:cNvPr id="31" name="矩形 30"/>
          <p:cNvSpPr/>
          <p:nvPr/>
        </p:nvSpPr>
        <p:spPr>
          <a:xfrm>
            <a:off x="5746039" y="6299849"/>
            <a:ext cx="877163" cy="230832"/>
          </a:xfrm>
          <a:prstGeom prst="rect">
            <a:avLst/>
          </a:prstGeom>
        </p:spPr>
        <p:txBody>
          <a:bodyPr wrap="none">
            <a:spAutoFit/>
          </a:bodyPr>
          <a:lstStyle/>
          <a:p>
            <a:r>
              <a:rPr lang="zh-CN" altLang="en-US" sz="900">
                <a:solidFill>
                  <a:schemeClr val="bg1"/>
                </a:solidFill>
                <a:latin typeface="方正粗黑宋简体" pitchFamily="2" charset="-122"/>
                <a:ea typeface="方正粗黑宋简体" pitchFamily="2" charset="-122"/>
              </a:rPr>
              <a:t>云创</a:t>
            </a:r>
            <a:r>
              <a:rPr lang="zh-CN" altLang="en-US" sz="900" smtClean="0">
                <a:solidFill>
                  <a:schemeClr val="bg1"/>
                </a:solidFill>
                <a:latin typeface="方正粗黑宋简体" pitchFamily="2" charset="-122"/>
                <a:ea typeface="方正粗黑宋简体" pitchFamily="2" charset="-122"/>
              </a:rPr>
              <a:t>大学网站</a:t>
            </a:r>
            <a:endParaRPr lang="zh-CN" altLang="en-US" sz="900">
              <a:solidFill>
                <a:schemeClr val="bg1"/>
              </a:solidFill>
              <a:latin typeface="方正粗黑宋简体" pitchFamily="2" charset="-122"/>
              <a:ea typeface="方正粗黑宋简体" pitchFamily="2" charset="-122"/>
            </a:endParaRPr>
          </a:p>
        </p:txBody>
      </p:sp>
      <p:sp>
        <p:nvSpPr>
          <p:cNvPr id="7" name="矩形 6"/>
          <p:cNvSpPr/>
          <p:nvPr/>
        </p:nvSpPr>
        <p:spPr>
          <a:xfrm>
            <a:off x="5519811" y="6461760"/>
            <a:ext cx="1285929" cy="230832"/>
          </a:xfrm>
          <a:prstGeom prst="rect">
            <a:avLst/>
          </a:prstGeom>
        </p:spPr>
        <p:txBody>
          <a:bodyPr wrap="none">
            <a:spAutoFit/>
          </a:bodyPr>
          <a:lstStyle/>
          <a:p>
            <a:r>
              <a:rPr lang="en-US" altLang="zh-CN" sz="900">
                <a:solidFill>
                  <a:schemeClr val="bg1"/>
                </a:solidFill>
                <a:latin typeface="方正粗黑宋简体" pitchFamily="2" charset="-122"/>
                <a:ea typeface="方正粗黑宋简体" pitchFamily="2" charset="-122"/>
              </a:rPr>
              <a:t>https://edu.cstor.cn/</a:t>
            </a:r>
            <a:endParaRPr lang="zh-CN" altLang="en-US" sz="900">
              <a:solidFill>
                <a:schemeClr val="bg1"/>
              </a:solidFill>
              <a:latin typeface="方正粗黑宋简体" pitchFamily="2" charset="-122"/>
              <a:ea typeface="方正粗黑宋简体" pitchFamily="2" charset="-122"/>
            </a:endParaRPr>
          </a:p>
        </p:txBody>
      </p:sp>
      <p:sp>
        <p:nvSpPr>
          <p:cNvPr id="20" name="矩形 19"/>
          <p:cNvSpPr/>
          <p:nvPr/>
        </p:nvSpPr>
        <p:spPr>
          <a:xfrm>
            <a:off x="5988208" y="809784"/>
            <a:ext cx="2468945" cy="523220"/>
          </a:xfrm>
          <a:prstGeom prst="rect">
            <a:avLst/>
          </a:prstGeom>
          <a:noFill/>
        </p:spPr>
        <p:txBody>
          <a:bodyPr wrap="none" lIns="91440" tIns="45720" rIns="91440" bIns="45720">
            <a:spAutoFit/>
          </a:bodyPr>
          <a:lstStyle/>
          <a:p>
            <a:pPr algn="ctr"/>
            <a:r>
              <a:rPr lang="zh-CN" altLang="en-US" sz="2800" b="1" cap="all" spc="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省钱</a:t>
            </a:r>
            <a:r>
              <a:rPr lang="zh-CN" altLang="en-US"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、省时间</a:t>
            </a:r>
            <a:r>
              <a:rPr lang="en-US" altLang="zh-CN"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a:t>
            </a:r>
            <a:endParaRPr lang="zh-CN" altLang="en-US"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endParaRPr>
          </a:p>
        </p:txBody>
      </p:sp>
      <p:sp>
        <p:nvSpPr>
          <p:cNvPr id="19" name="文本框 11"/>
          <p:cNvSpPr txBox="1"/>
          <p:nvPr/>
        </p:nvSpPr>
        <p:spPr>
          <a:xfrm>
            <a:off x="4786444" y="338591"/>
            <a:ext cx="3700052"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大学生如何提高实战能力，高薪就业？</a:t>
            </a:r>
            <a:endParaRPr lang="zh-CN" altLang="en-US" sz="1600" b="1" dirty="0">
              <a:solidFill>
                <a:schemeClr val="bg1"/>
              </a:solidFill>
              <a:latin typeface="方正粗黑宋简体" pitchFamily="2" charset="-122"/>
              <a:ea typeface="方正粗黑宋简体" pitchFamily="2" charset="-122"/>
            </a:endParaRPr>
          </a:p>
        </p:txBody>
      </p:sp>
      <p:sp>
        <p:nvSpPr>
          <p:cNvPr id="21" name="文本框 11"/>
          <p:cNvSpPr txBox="1"/>
          <p:nvPr/>
        </p:nvSpPr>
        <p:spPr>
          <a:xfrm>
            <a:off x="4786444" y="917505"/>
            <a:ext cx="1218603"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学到真本事</a:t>
            </a:r>
            <a:endParaRPr lang="zh-CN" altLang="en-US" sz="1600" b="1" dirty="0">
              <a:solidFill>
                <a:schemeClr val="bg1"/>
              </a:solidFill>
              <a:latin typeface="方正粗黑宋简体" pitchFamily="2" charset="-122"/>
              <a:ea typeface="方正粗黑宋简体" pitchFamily="2" charset="-122"/>
            </a:endParaRPr>
          </a:p>
        </p:txBody>
      </p:sp>
      <p:sp>
        <p:nvSpPr>
          <p:cNvPr id="22" name="文本框 11"/>
          <p:cNvSpPr txBox="1"/>
          <p:nvPr/>
        </p:nvSpPr>
        <p:spPr>
          <a:xfrm>
            <a:off x="4786443" y="1520189"/>
            <a:ext cx="4113627"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学习大数据、人工智能、云计算的不二之选</a:t>
            </a:r>
            <a:endParaRPr lang="zh-CN" altLang="en-US" sz="1600" b="1" dirty="0">
              <a:solidFill>
                <a:schemeClr val="bg1"/>
              </a:solidFill>
              <a:latin typeface="方正粗黑宋简体" pitchFamily="2" charset="-122"/>
              <a:ea typeface="方正粗黑宋简体" pitchFamily="2" charset="-122"/>
            </a:endParaRPr>
          </a:p>
        </p:txBody>
      </p:sp>
      <p:sp>
        <p:nvSpPr>
          <p:cNvPr id="2" name="矩形 1"/>
          <p:cNvSpPr/>
          <p:nvPr/>
        </p:nvSpPr>
        <p:spPr>
          <a:xfrm>
            <a:off x="4665494" y="4718475"/>
            <a:ext cx="4493538" cy="461665"/>
          </a:xfrm>
          <a:prstGeom prst="rect">
            <a:avLst/>
          </a:prstGeom>
          <a:noFill/>
        </p:spPr>
        <p:txBody>
          <a:bodyPr wrap="none" lIns="91440" tIns="45720" rIns="91440" bIns="45720">
            <a:spAutoFit/>
          </a:bodyPr>
          <a:lstStyle/>
          <a:p>
            <a:pPr algn="ctr"/>
            <a:r>
              <a:rPr lang="zh-CN" altLang="en-US" sz="2400" b="1" cap="all">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学</a:t>
            </a:r>
            <a:r>
              <a:rPr lang="zh-CN" altLang="en-US" sz="2400" b="1" cap="all"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到真本事，走遍天下都不怕！</a:t>
            </a:r>
            <a:endParaRPr lang="zh-CN" altLang="en-US" sz="24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endParaRPr>
          </a:p>
        </p:txBody>
      </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0640" y="2027068"/>
            <a:ext cx="2087935" cy="1288895"/>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矩形 65">
            <a:hlinkClick r:id="rId1"/>
          </p:cNvPr>
          <p:cNvSpPr/>
          <p:nvPr/>
        </p:nvSpPr>
        <p:spPr>
          <a:xfrm>
            <a:off x="4824939" y="933287"/>
            <a:ext cx="3917905"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矩形 63">
            <a:hlinkClick r:id="rId1"/>
          </p:cNvPr>
          <p:cNvSpPr/>
          <p:nvPr/>
        </p:nvSpPr>
        <p:spPr>
          <a:xfrm>
            <a:off x="403403" y="933288"/>
            <a:ext cx="3806288"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5462133" y="4669579"/>
            <a:ext cx="1563506" cy="641625"/>
            <a:chOff x="5462133" y="4933111"/>
            <a:chExt cx="1563506" cy="641625"/>
          </a:xfrm>
        </p:grpSpPr>
        <p:sp>
          <p:nvSpPr>
            <p:cNvPr id="29" name="矩形 28"/>
            <p:cNvSpPr/>
            <p:nvPr/>
          </p:nvSpPr>
          <p:spPr>
            <a:xfrm>
              <a:off x="5462338" y="4933111"/>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8" name="Picture 14" descr="F:\logo\中国智能硬件logo-01.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2133" y="5038052"/>
              <a:ext cx="1562412" cy="4758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组合 5"/>
          <p:cNvGrpSpPr/>
          <p:nvPr/>
        </p:nvGrpSpPr>
        <p:grpSpPr>
          <a:xfrm>
            <a:off x="420161" y="4669493"/>
            <a:ext cx="1565587" cy="641625"/>
            <a:chOff x="422066" y="4933025"/>
            <a:chExt cx="1565587" cy="641625"/>
          </a:xfrm>
        </p:grpSpPr>
        <p:sp>
          <p:nvSpPr>
            <p:cNvPr id="3" name="矩形 2"/>
            <p:cNvSpPr/>
            <p:nvPr/>
          </p:nvSpPr>
          <p:spPr>
            <a:xfrm>
              <a:off x="422066"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9" name="Picture 15" descr="F:\logo\chinacloud_logo-01.pn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5241" y="5037800"/>
              <a:ext cx="1562412" cy="4784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组合 10"/>
          <p:cNvGrpSpPr/>
          <p:nvPr/>
        </p:nvGrpSpPr>
        <p:grpSpPr>
          <a:xfrm>
            <a:off x="7138738" y="5599202"/>
            <a:ext cx="1563301" cy="641625"/>
            <a:chOff x="7138738" y="5702714"/>
            <a:chExt cx="1563301" cy="641625"/>
          </a:xfrm>
        </p:grpSpPr>
        <p:sp>
          <p:nvSpPr>
            <p:cNvPr id="35" name="矩形 34"/>
            <p:cNvSpPr/>
            <p:nvPr/>
          </p:nvSpPr>
          <p:spPr>
            <a:xfrm>
              <a:off x="713873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0" name="Picture 16">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7138823" y="5785510"/>
              <a:ext cx="1562412" cy="4759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组合 11"/>
          <p:cNvGrpSpPr/>
          <p:nvPr/>
        </p:nvGrpSpPr>
        <p:grpSpPr>
          <a:xfrm>
            <a:off x="5462338" y="5599288"/>
            <a:ext cx="1563436" cy="641625"/>
            <a:chOff x="5462338" y="5702800"/>
            <a:chExt cx="1563436" cy="641625"/>
          </a:xfrm>
        </p:grpSpPr>
        <p:sp>
          <p:nvSpPr>
            <p:cNvPr id="34" name="矩形 33"/>
            <p:cNvSpPr/>
            <p:nvPr/>
          </p:nvSpPr>
          <p:spPr>
            <a:xfrm>
              <a:off x="5462338" y="5702800"/>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1" name="Picture 17" descr="F:\logo\机器人-01.pn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63362" y="5753759"/>
              <a:ext cx="1562412" cy="5401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组合 13"/>
          <p:cNvGrpSpPr/>
          <p:nvPr/>
        </p:nvGrpSpPr>
        <p:grpSpPr>
          <a:xfrm>
            <a:off x="2101918" y="5599202"/>
            <a:ext cx="1563681" cy="641625"/>
            <a:chOff x="2101918" y="5702714"/>
            <a:chExt cx="1563681" cy="641625"/>
          </a:xfrm>
        </p:grpSpPr>
        <p:sp>
          <p:nvSpPr>
            <p:cNvPr id="32" name="矩形 31"/>
            <p:cNvSpPr/>
            <p:nvPr/>
          </p:nvSpPr>
          <p:spPr>
            <a:xfrm>
              <a:off x="21019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2" name="Picture 18" descr="F:\logo\深度学习世界-01.png">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03187" y="5792884"/>
              <a:ext cx="1562412" cy="4606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组合 9"/>
          <p:cNvGrpSpPr/>
          <p:nvPr/>
        </p:nvGrpSpPr>
        <p:grpSpPr>
          <a:xfrm>
            <a:off x="7138738" y="4669493"/>
            <a:ext cx="1563301" cy="641625"/>
            <a:chOff x="7138738" y="4933025"/>
            <a:chExt cx="1563301" cy="641625"/>
          </a:xfrm>
        </p:grpSpPr>
        <p:sp>
          <p:nvSpPr>
            <p:cNvPr id="30" name="矩形 29"/>
            <p:cNvSpPr/>
            <p:nvPr/>
          </p:nvSpPr>
          <p:spPr>
            <a:xfrm>
              <a:off x="713873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3" name="Picture 19" descr="F:\logo\中国PM25logo-01.png">
              <a:hlinkClick r:id="rId1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138738" y="4994913"/>
              <a:ext cx="1563301" cy="559848"/>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13" name="组合 12"/>
          <p:cNvGrpSpPr/>
          <p:nvPr/>
        </p:nvGrpSpPr>
        <p:grpSpPr>
          <a:xfrm>
            <a:off x="3798482" y="5599202"/>
            <a:ext cx="1563301" cy="641625"/>
            <a:chOff x="3778318" y="5702714"/>
            <a:chExt cx="1563301" cy="641625"/>
          </a:xfrm>
        </p:grpSpPr>
        <p:sp>
          <p:nvSpPr>
            <p:cNvPr id="33" name="矩形 32"/>
            <p:cNvSpPr/>
            <p:nvPr/>
          </p:nvSpPr>
          <p:spPr>
            <a:xfrm>
              <a:off x="37783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4" name="Picture 20" descr="F:\logo\中国存储-01.png">
              <a:hlinkClick r:id="rId14"/>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778341" y="5785417"/>
              <a:ext cx="1562412" cy="5378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组合 6"/>
          <p:cNvGrpSpPr/>
          <p:nvPr/>
        </p:nvGrpSpPr>
        <p:grpSpPr>
          <a:xfrm>
            <a:off x="2101918" y="4669493"/>
            <a:ext cx="1563360" cy="641625"/>
            <a:chOff x="2101918" y="4933025"/>
            <a:chExt cx="1563360" cy="641625"/>
          </a:xfrm>
        </p:grpSpPr>
        <p:sp>
          <p:nvSpPr>
            <p:cNvPr id="27" name="矩形 26"/>
            <p:cNvSpPr/>
            <p:nvPr/>
          </p:nvSpPr>
          <p:spPr>
            <a:xfrm>
              <a:off x="21019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5" name="Picture 21" descr="F:\logo\中国大数据LOGO-01.png">
              <a:hlinkClick r:id="rId16"/>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102866" y="4954959"/>
              <a:ext cx="1562412" cy="5587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组合 7"/>
          <p:cNvGrpSpPr/>
          <p:nvPr/>
        </p:nvGrpSpPr>
        <p:grpSpPr>
          <a:xfrm>
            <a:off x="3768793" y="4669493"/>
            <a:ext cx="1572826" cy="641625"/>
            <a:chOff x="3768793" y="4933025"/>
            <a:chExt cx="1572826" cy="641625"/>
          </a:xfrm>
        </p:grpSpPr>
        <p:sp>
          <p:nvSpPr>
            <p:cNvPr id="28" name="矩形 27"/>
            <p:cNvSpPr/>
            <p:nvPr/>
          </p:nvSpPr>
          <p:spPr>
            <a:xfrm>
              <a:off x="37783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6" name="Picture 22" descr="F:\logo\中国物联网-01.png">
              <a:hlinkClick r:id="rId18"/>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768793" y="4953980"/>
              <a:ext cx="1562412" cy="5597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组合 14"/>
          <p:cNvGrpSpPr/>
          <p:nvPr/>
        </p:nvGrpSpPr>
        <p:grpSpPr>
          <a:xfrm>
            <a:off x="422066" y="5599202"/>
            <a:ext cx="1563757" cy="641625"/>
            <a:chOff x="422066" y="5702714"/>
            <a:chExt cx="1563757" cy="641625"/>
          </a:xfrm>
        </p:grpSpPr>
        <p:sp>
          <p:nvSpPr>
            <p:cNvPr id="31" name="矩形 30"/>
            <p:cNvSpPr/>
            <p:nvPr/>
          </p:nvSpPr>
          <p:spPr>
            <a:xfrm>
              <a:off x="422066"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7" name="Picture 23" descr="F:\logo\中国智慧城市logo-01.png">
              <a:hlinkClick r:id="rId20"/>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23411" y="5753672"/>
              <a:ext cx="1562412" cy="475212"/>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矩形 3">
            <a:hlinkClick r:id="rId1"/>
          </p:cNvPr>
          <p:cNvSpPr/>
          <p:nvPr/>
        </p:nvSpPr>
        <p:spPr>
          <a:xfrm>
            <a:off x="427114" y="3639664"/>
            <a:ext cx="4078140" cy="709609"/>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1">
            <a:hlinkClick r:id="rId1"/>
          </p:cNvPr>
          <p:cNvSpPr txBox="1"/>
          <p:nvPr/>
        </p:nvSpPr>
        <p:spPr>
          <a:xfrm>
            <a:off x="1995274" y="3836384"/>
            <a:ext cx="2509980"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智能硬件大数据免费托管平台</a:t>
            </a:r>
            <a:endParaRPr lang="zh-CN" altLang="en-US" sz="1400" dirty="0" smtClean="0">
              <a:solidFill>
                <a:schemeClr val="tx1">
                  <a:lumMod val="75000"/>
                  <a:lumOff val="25000"/>
                </a:schemeClr>
              </a:solidFill>
              <a:latin typeface="+mj-ea"/>
              <a:ea typeface="+mj-ea"/>
            </a:endParaRPr>
          </a:p>
        </p:txBody>
      </p:sp>
      <p:pic>
        <p:nvPicPr>
          <p:cNvPr id="1048" name="Picture 24" descr="F:\大数据挖掘平台\物联网大数据平台\logo_bate_homeaaa.png">
            <a:hlinkClick r:id="rId1"/>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66424" y="3747764"/>
            <a:ext cx="1803529" cy="523875"/>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组合 16"/>
          <p:cNvGrpSpPr/>
          <p:nvPr/>
        </p:nvGrpSpPr>
        <p:grpSpPr>
          <a:xfrm>
            <a:off x="4580132" y="3600928"/>
            <a:ext cx="4121103" cy="799827"/>
            <a:chOff x="4986061" y="3557798"/>
            <a:chExt cx="3486036" cy="799827"/>
          </a:xfrm>
        </p:grpSpPr>
        <p:sp>
          <p:nvSpPr>
            <p:cNvPr id="37" name="矩形 36">
              <a:hlinkClick r:id="rId23"/>
            </p:cNvPr>
            <p:cNvSpPr/>
            <p:nvPr/>
          </p:nvSpPr>
          <p:spPr>
            <a:xfrm>
              <a:off x="4986061" y="3594588"/>
              <a:ext cx="3486036" cy="709610"/>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a:hlinkClick r:id="rId23"/>
            </p:cNvPr>
            <p:cNvSpPr txBox="1"/>
            <p:nvPr/>
          </p:nvSpPr>
          <p:spPr>
            <a:xfrm>
              <a:off x="6635120" y="3780323"/>
              <a:ext cx="1800493"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环境大数据开放平台</a:t>
              </a:r>
              <a:endParaRPr lang="zh-CN" altLang="en-US" sz="1400" dirty="0" smtClean="0">
                <a:solidFill>
                  <a:schemeClr val="tx1">
                    <a:lumMod val="75000"/>
                    <a:lumOff val="25000"/>
                  </a:schemeClr>
                </a:solidFill>
                <a:latin typeface="+mj-ea"/>
                <a:ea typeface="+mj-ea"/>
              </a:endParaRPr>
            </a:p>
          </p:txBody>
        </p:sp>
        <p:pic>
          <p:nvPicPr>
            <p:cNvPr id="1050" name="Picture 26" descr="F:\大数据挖掘平台\环境云\环境云logo.png">
              <a:hlinkClick r:id="rId23"/>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5093289" y="3557798"/>
              <a:ext cx="1693352" cy="799827"/>
            </a:xfrm>
            <a:prstGeom prst="rect">
              <a:avLst/>
            </a:prstGeom>
            <a:noFill/>
            <a:extLst>
              <a:ext uri="{909E8E84-426E-40DD-AFC4-6F175D3DCCD1}">
                <a14:hiddenFill xmlns:a14="http://schemas.microsoft.com/office/drawing/2010/main">
                  <a:solidFill>
                    <a:srgbClr val="FFFFFF"/>
                  </a:solidFill>
                </a14:hiddenFill>
              </a:ext>
            </a:extLst>
          </p:spPr>
        </p:pic>
      </p:grpSp>
      <p:sp>
        <p:nvSpPr>
          <p:cNvPr id="51" name="文本框 10"/>
          <p:cNvSpPr txBox="1"/>
          <p:nvPr/>
        </p:nvSpPr>
        <p:spPr>
          <a:xfrm>
            <a:off x="5590610" y="941914"/>
            <a:ext cx="2509020"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免费</a:t>
            </a:r>
            <a:r>
              <a:rPr lang="zh-CN" altLang="en-US" sz="2000" b="1">
                <a:solidFill>
                  <a:srgbClr val="70AD47">
                    <a:lumMod val="75000"/>
                  </a:srgbClr>
                </a:solidFill>
              </a:rPr>
              <a:t>大数据</a:t>
            </a:r>
            <a:r>
              <a:rPr lang="en-US" altLang="zh-CN" sz="2000" b="1" smtClean="0">
                <a:solidFill>
                  <a:srgbClr val="70AD47">
                    <a:lumMod val="75000"/>
                  </a:srgbClr>
                </a:solidFill>
              </a:rPr>
              <a:t>APP</a:t>
            </a:r>
            <a:r>
              <a:rPr lang="zh-CN" altLang="en-US" sz="2000" b="1" smtClean="0">
                <a:solidFill>
                  <a:srgbClr val="70AD47">
                    <a:lumMod val="75000"/>
                  </a:srgbClr>
                </a:solidFill>
              </a:rPr>
              <a:t>推荐</a:t>
            </a:r>
            <a:endParaRPr lang="zh-CN" altLang="en-US" sz="2000" b="1" dirty="0">
              <a:solidFill>
                <a:srgbClr val="70AD47">
                  <a:lumMod val="75000"/>
                </a:srgbClr>
              </a:solidFill>
            </a:endParaRPr>
          </a:p>
        </p:txBody>
      </p:sp>
      <p:sp>
        <p:nvSpPr>
          <p:cNvPr id="53" name="矩形 52"/>
          <p:cNvSpPr/>
          <p:nvPr/>
        </p:nvSpPr>
        <p:spPr>
          <a:xfrm>
            <a:off x="2494835" y="333112"/>
            <a:ext cx="4134464" cy="400110"/>
          </a:xfrm>
          <a:prstGeom prst="rect">
            <a:avLst/>
          </a:prstGeom>
          <a:solidFill>
            <a:schemeClr val="tx1">
              <a:lumMod val="75000"/>
              <a:lumOff val="25000"/>
            </a:schemeClr>
          </a:solid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zh-CN" altLang="en-US" sz="2000" spc="300" dirty="0" smtClean="0">
                <a:solidFill>
                  <a:prstClr val="white"/>
                </a:solidFill>
              </a:rPr>
              <a:t>运用大数据，精彩你生活</a:t>
            </a:r>
            <a:endParaRPr lang="zh-CN" altLang="en-US" sz="2000" spc="300" dirty="0">
              <a:solidFill>
                <a:prstClr val="white"/>
              </a:solidFill>
            </a:endParaRPr>
          </a:p>
        </p:txBody>
      </p:sp>
      <p:grpSp>
        <p:nvGrpSpPr>
          <p:cNvPr id="19" name="组合 18"/>
          <p:cNvGrpSpPr/>
          <p:nvPr/>
        </p:nvGrpSpPr>
        <p:grpSpPr>
          <a:xfrm>
            <a:off x="427114" y="1447522"/>
            <a:ext cx="8292159" cy="1847698"/>
            <a:chOff x="427114" y="2254936"/>
            <a:chExt cx="7530395" cy="1677958"/>
          </a:xfrm>
        </p:grpSpPr>
        <p:pic>
          <p:nvPicPr>
            <p:cNvPr id="59" name="图片 58"/>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27114" y="2254936"/>
              <a:ext cx="1347283" cy="1409482"/>
            </a:xfrm>
            <a:prstGeom prst="rect">
              <a:avLst/>
            </a:prstGeom>
          </p:spPr>
        </p:pic>
        <p:pic>
          <p:nvPicPr>
            <p:cNvPr id="60" name="图片 59"/>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444425" y="2260087"/>
              <a:ext cx="1337435" cy="1399180"/>
            </a:xfrm>
            <a:prstGeom prst="rect">
              <a:avLst/>
            </a:prstGeom>
          </p:spPr>
        </p:pic>
        <p:sp>
          <p:nvSpPr>
            <p:cNvPr id="65" name="文本框 11"/>
            <p:cNvSpPr txBox="1"/>
            <p:nvPr/>
          </p:nvSpPr>
          <p:spPr>
            <a:xfrm>
              <a:off x="644374" y="3653897"/>
              <a:ext cx="973411" cy="278529"/>
            </a:xfrm>
            <a:prstGeom prst="rect">
              <a:avLst/>
            </a:prstGeom>
            <a:noFill/>
          </p:spPr>
          <p:txBody>
            <a:bodyPr wrap="none" rtlCol="0">
              <a:spAutoFit/>
            </a:bodyPr>
            <a:lstStyle/>
            <a:p>
              <a:pPr algn="ctr"/>
              <a:r>
                <a:rPr lang="zh-CN" altLang="en-US" sz="1400" dirty="0">
                  <a:solidFill>
                    <a:schemeClr val="tx1">
                      <a:lumMod val="75000"/>
                      <a:lumOff val="25000"/>
                    </a:schemeClr>
                  </a:solidFill>
                </a:rPr>
                <a:t>刘鹏</a:t>
              </a:r>
              <a:r>
                <a:rPr lang="zh-CN" altLang="en-US" sz="1400" dirty="0" smtClean="0">
                  <a:solidFill>
                    <a:schemeClr val="tx1">
                      <a:lumMod val="75000"/>
                      <a:lumOff val="25000"/>
                    </a:schemeClr>
                  </a:solidFill>
                </a:rPr>
                <a:t>看</a:t>
              </a:r>
              <a:r>
                <a:rPr lang="zh-CN" altLang="en-US" sz="1400" dirty="0">
                  <a:solidFill>
                    <a:schemeClr val="tx1">
                      <a:lumMod val="75000"/>
                      <a:lumOff val="25000"/>
                    </a:schemeClr>
                  </a:solidFill>
                </a:rPr>
                <a:t>未来</a:t>
              </a:r>
              <a:endParaRPr lang="zh-CN" altLang="en-US" sz="1400" dirty="0">
                <a:solidFill>
                  <a:schemeClr val="tx1">
                    <a:lumMod val="75000"/>
                    <a:lumOff val="25000"/>
                  </a:schemeClr>
                </a:solidFill>
              </a:endParaRPr>
            </a:p>
          </p:txBody>
        </p:sp>
        <p:sp>
          <p:nvSpPr>
            <p:cNvPr id="67" name="文本框 13"/>
            <p:cNvSpPr txBox="1"/>
            <p:nvPr/>
          </p:nvSpPr>
          <p:spPr>
            <a:xfrm>
              <a:off x="2626805" y="3654365"/>
              <a:ext cx="973411" cy="278529"/>
            </a:xfrm>
            <a:prstGeom prst="rect">
              <a:avLst/>
            </a:prstGeom>
            <a:noFill/>
          </p:spPr>
          <p:txBody>
            <a:bodyPr wrap="none" rtlCol="0">
              <a:spAutoFit/>
            </a:bodyPr>
            <a:lstStyle/>
            <a:p>
              <a:pPr algn="ctr"/>
              <a:r>
                <a:rPr lang="zh-CN" altLang="en-US" sz="1400" dirty="0" smtClean="0">
                  <a:solidFill>
                    <a:schemeClr val="tx1">
                      <a:lumMod val="75000"/>
                      <a:lumOff val="25000"/>
                    </a:schemeClr>
                  </a:solidFill>
                </a:rPr>
                <a:t>云创</a:t>
              </a:r>
              <a:r>
                <a:rPr lang="zh-CN" altLang="en-US" sz="1400" dirty="0">
                  <a:solidFill>
                    <a:schemeClr val="tx1">
                      <a:lumMod val="75000"/>
                      <a:lumOff val="25000"/>
                    </a:schemeClr>
                  </a:solidFill>
                </a:rPr>
                <a:t>大数据</a:t>
              </a:r>
              <a:endParaRPr lang="zh-CN" altLang="en-US" sz="1400" dirty="0">
                <a:solidFill>
                  <a:schemeClr val="tx1">
                    <a:lumMod val="75000"/>
                    <a:lumOff val="25000"/>
                  </a:schemeClr>
                </a:solidFill>
              </a:endParaRPr>
            </a:p>
          </p:txBody>
        </p:sp>
        <p:pic>
          <p:nvPicPr>
            <p:cNvPr id="3077" name="Picture 5"/>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428764" y="2260087"/>
              <a:ext cx="1424862" cy="1404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516353" y="2254936"/>
              <a:ext cx="1441156" cy="1409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 name="文本框 13"/>
            <p:cNvSpPr txBox="1"/>
            <p:nvPr/>
          </p:nvSpPr>
          <p:spPr>
            <a:xfrm>
              <a:off x="4654836" y="3654028"/>
              <a:ext cx="973411" cy="278529"/>
            </a:xfrm>
            <a:prstGeom prst="rect">
              <a:avLst/>
            </a:prstGeom>
            <a:noFill/>
          </p:spPr>
          <p:txBody>
            <a:bodyPr wrap="none" rtlCol="0">
              <a:spAutoFit/>
            </a:bodyPr>
            <a:lstStyle/>
            <a:p>
              <a:pPr algn="ctr"/>
              <a:r>
                <a:rPr lang="zh-CN" altLang="en-US"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我的</a:t>
              </a:r>
              <a:r>
                <a:rPr lang="en-US" altLang="zh-CN"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PM2.5</a:t>
              </a:r>
              <a:endPar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0" name="文本框 13"/>
            <p:cNvSpPr txBox="1"/>
            <p:nvPr/>
          </p:nvSpPr>
          <p:spPr>
            <a:xfrm>
              <a:off x="6911682" y="3654027"/>
              <a:ext cx="650479" cy="278529"/>
            </a:xfrm>
            <a:prstGeom prst="rect">
              <a:avLst/>
            </a:prstGeom>
            <a:noFill/>
          </p:spPr>
          <p:txBody>
            <a:bodyPr wrap="none" rtlCol="0">
              <a:spAutoFit/>
            </a:bodyPr>
            <a:lstStyle/>
            <a:p>
              <a:pPr algn="ctr"/>
              <a:r>
                <a:rPr lang="zh-CN" altLang="en-US" sz="1400" smtClean="0">
                  <a:solidFill>
                    <a:schemeClr val="tx1">
                      <a:lumMod val="75000"/>
                      <a:lumOff val="25000"/>
                    </a:schemeClr>
                  </a:solidFill>
                </a:rPr>
                <a:t>同声译</a:t>
              </a:r>
              <a:endParaRPr lang="zh-CN" altLang="en-US" sz="1400" dirty="0" smtClean="0">
                <a:solidFill>
                  <a:schemeClr val="tx1">
                    <a:lumMod val="75000"/>
                    <a:lumOff val="25000"/>
                  </a:schemeClr>
                </a:solidFill>
              </a:endParaRPr>
            </a:p>
          </p:txBody>
        </p:sp>
      </p:grpSp>
      <p:sp>
        <p:nvSpPr>
          <p:cNvPr id="52" name="文本框 10"/>
          <p:cNvSpPr txBox="1"/>
          <p:nvPr/>
        </p:nvSpPr>
        <p:spPr>
          <a:xfrm>
            <a:off x="1279938" y="941914"/>
            <a:ext cx="1980029"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微</a:t>
            </a:r>
            <a:r>
              <a:rPr lang="zh-CN" altLang="en-US" sz="2000" b="1" dirty="0">
                <a:solidFill>
                  <a:srgbClr val="70AD47">
                    <a:lumMod val="75000"/>
                  </a:srgbClr>
                </a:solidFill>
              </a:rPr>
              <a:t>信</a:t>
            </a:r>
            <a:r>
              <a:rPr lang="zh-CN" altLang="en-US" sz="2000" b="1">
                <a:solidFill>
                  <a:srgbClr val="70AD47">
                    <a:lumMod val="75000"/>
                  </a:srgbClr>
                </a:solidFill>
              </a:rPr>
              <a:t>公众</a:t>
            </a:r>
            <a:r>
              <a:rPr lang="zh-CN" altLang="en-US" sz="2000" b="1" smtClean="0">
                <a:solidFill>
                  <a:srgbClr val="70AD47">
                    <a:lumMod val="75000"/>
                  </a:srgbClr>
                </a:solidFill>
              </a:rPr>
              <a:t>号推荐</a:t>
            </a:r>
            <a:endParaRPr lang="zh-CN" altLang="en-US" sz="2000" b="1" dirty="0">
              <a:solidFill>
                <a:srgbClr val="70AD47">
                  <a:lumMod val="75000"/>
                </a:srgbClr>
              </a:solidFill>
            </a:endParaRPr>
          </a:p>
        </p:txBody>
      </p:sp>
    </p:spTree>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矩形 68"/>
          <p:cNvSpPr/>
          <p:nvPr/>
        </p:nvSpPr>
        <p:spPr>
          <a:xfrm>
            <a:off x="0" y="540000"/>
            <a:ext cx="9144000" cy="829945"/>
          </a:xfrm>
          <a:prstGeom prst="rect">
            <a:avLst/>
          </a:prstGeom>
        </p:spPr>
        <p:txBody>
          <a:bodyPr wrap="square">
            <a:spAutoFit/>
          </a:bodyPr>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完善的课程体系：大数据方向、人工智能方向。</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endParaRPr>
          </a:p>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面向理论与实践，分为本科院校、专科院校、高职院校。</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endParaRPr>
          </a:p>
        </p:txBody>
      </p:sp>
      <p:pic>
        <p:nvPicPr>
          <p:cNvPr id="21" name="图片 25"/>
          <p:cNvPicPr>
            <a:picLocks noChangeAspect="1"/>
          </p:cNvPicPr>
          <p:nvPr>
            <p:custDataLst>
              <p:tags r:id="rId1"/>
            </p:custDataLst>
          </p:nvPr>
        </p:nvPicPr>
        <p:blipFill>
          <a:blip r:embed="rId2"/>
          <a:srcRect l="9642" t="6147" r="5942" b="11282"/>
          <a:stretch>
            <a:fillRect/>
          </a:stretch>
        </p:blipFill>
        <p:spPr>
          <a:xfrm>
            <a:off x="72000" y="1800000"/>
            <a:ext cx="900000" cy="1186662"/>
          </a:xfrm>
          <a:prstGeom prst="rect">
            <a:avLst/>
          </a:prstGeom>
          <a:noFill/>
          <a:ln w="9525">
            <a:noFill/>
          </a:ln>
        </p:spPr>
      </p:pic>
      <p:pic>
        <p:nvPicPr>
          <p:cNvPr id="40" name="图片 24"/>
          <p:cNvPicPr>
            <a:picLocks noChangeAspect="1"/>
          </p:cNvPicPr>
          <p:nvPr>
            <p:custDataLst>
              <p:tags r:id="rId3"/>
            </p:custDataLst>
          </p:nvPr>
        </p:nvPicPr>
        <p:blipFill>
          <a:blip r:embed="rId4"/>
          <a:srcRect l="10621" t="5258" r="5763" b="9510"/>
          <a:stretch>
            <a:fillRect/>
          </a:stretch>
        </p:blipFill>
        <p:spPr>
          <a:xfrm>
            <a:off x="971550" y="1800225"/>
            <a:ext cx="899795" cy="1186815"/>
          </a:xfrm>
          <a:prstGeom prst="rect">
            <a:avLst/>
          </a:prstGeom>
          <a:noFill/>
          <a:ln w="9525">
            <a:noFill/>
          </a:ln>
        </p:spPr>
      </p:pic>
      <p:pic>
        <p:nvPicPr>
          <p:cNvPr id="42" name="图片 27"/>
          <p:cNvPicPr>
            <a:picLocks noChangeAspect="1"/>
          </p:cNvPicPr>
          <p:nvPr>
            <p:custDataLst>
              <p:tags r:id="rId5"/>
            </p:custDataLst>
          </p:nvPr>
        </p:nvPicPr>
        <p:blipFill>
          <a:blip r:embed="rId6"/>
          <a:srcRect l="6503" t="5235" r="4877" b="6415"/>
          <a:stretch>
            <a:fillRect/>
          </a:stretch>
        </p:blipFill>
        <p:spPr>
          <a:xfrm>
            <a:off x="1871345" y="1800225"/>
            <a:ext cx="899795" cy="1188085"/>
          </a:xfrm>
          <a:prstGeom prst="rect">
            <a:avLst/>
          </a:prstGeom>
          <a:noFill/>
          <a:ln w="9525">
            <a:noFill/>
          </a:ln>
        </p:spPr>
      </p:pic>
      <p:pic>
        <p:nvPicPr>
          <p:cNvPr id="41" name="图片 26"/>
          <p:cNvPicPr>
            <a:picLocks noChangeAspect="1"/>
          </p:cNvPicPr>
          <p:nvPr>
            <p:custDataLst>
              <p:tags r:id="rId7"/>
            </p:custDataLst>
          </p:nvPr>
        </p:nvPicPr>
        <p:blipFill>
          <a:blip r:embed="rId8"/>
          <a:srcRect l="14017" t="4427" r="6003" b="8168"/>
          <a:stretch>
            <a:fillRect/>
          </a:stretch>
        </p:blipFill>
        <p:spPr>
          <a:xfrm>
            <a:off x="2771140" y="1800225"/>
            <a:ext cx="899795" cy="1187450"/>
          </a:xfrm>
          <a:prstGeom prst="rect">
            <a:avLst/>
          </a:prstGeom>
          <a:noFill/>
          <a:ln w="9525">
            <a:noFill/>
          </a:ln>
        </p:spPr>
      </p:pic>
      <p:pic>
        <p:nvPicPr>
          <p:cNvPr id="18" name="图片 28"/>
          <p:cNvPicPr>
            <a:picLocks noChangeAspect="1"/>
          </p:cNvPicPr>
          <p:nvPr>
            <p:custDataLst>
              <p:tags r:id="rId9"/>
            </p:custDataLst>
          </p:nvPr>
        </p:nvPicPr>
        <p:blipFill>
          <a:blip r:embed="rId10"/>
          <a:srcRect l="16529" t="8093" r="15319" b="11376"/>
          <a:stretch>
            <a:fillRect/>
          </a:stretch>
        </p:blipFill>
        <p:spPr>
          <a:xfrm>
            <a:off x="3670935" y="1800225"/>
            <a:ext cx="899795" cy="1188085"/>
          </a:xfrm>
          <a:prstGeom prst="rect">
            <a:avLst/>
          </a:prstGeom>
          <a:noFill/>
          <a:ln w="9525">
            <a:noFill/>
          </a:ln>
        </p:spPr>
      </p:pic>
      <p:pic>
        <p:nvPicPr>
          <p:cNvPr id="43" name="图片 42"/>
          <p:cNvPicPr>
            <a:picLocks noChangeAspect="1"/>
          </p:cNvPicPr>
          <p:nvPr>
            <p:custDataLst>
              <p:tags r:id="rId11"/>
            </p:custDataLst>
          </p:nvPr>
        </p:nvPicPr>
        <p:blipFill>
          <a:blip r:embed="rId12"/>
          <a:srcRect l="13172" t="4668" r="4380" b="8970"/>
          <a:stretch>
            <a:fillRect/>
          </a:stretch>
        </p:blipFill>
        <p:spPr>
          <a:xfrm>
            <a:off x="5470525" y="1800225"/>
            <a:ext cx="899795" cy="1186815"/>
          </a:xfrm>
          <a:prstGeom prst="rect">
            <a:avLst/>
          </a:prstGeom>
          <a:noFill/>
          <a:ln w="9525">
            <a:noFill/>
          </a:ln>
        </p:spPr>
      </p:pic>
      <p:pic>
        <p:nvPicPr>
          <p:cNvPr id="45" name="图片 44" descr="大数据数学基础"/>
          <p:cNvPicPr>
            <a:picLocks noChangeAspect="1"/>
          </p:cNvPicPr>
          <p:nvPr>
            <p:custDataLst>
              <p:tags r:id="rId13"/>
            </p:custDataLst>
          </p:nvPr>
        </p:nvPicPr>
        <p:blipFill>
          <a:blip r:embed="rId14"/>
          <a:srcRect l="14167" t="4922" r="7279" b="10386"/>
          <a:stretch>
            <a:fillRect/>
          </a:stretch>
        </p:blipFill>
        <p:spPr>
          <a:xfrm>
            <a:off x="7270115" y="1800225"/>
            <a:ext cx="899795" cy="1188085"/>
          </a:xfrm>
          <a:prstGeom prst="rect">
            <a:avLst/>
          </a:prstGeom>
        </p:spPr>
      </p:pic>
      <p:pic>
        <p:nvPicPr>
          <p:cNvPr id="20" name="图片 19" descr="虚拟化与容器"/>
          <p:cNvPicPr>
            <a:picLocks noChangeAspect="1"/>
          </p:cNvPicPr>
          <p:nvPr>
            <p:custDataLst>
              <p:tags r:id="rId15"/>
            </p:custDataLst>
          </p:nvPr>
        </p:nvPicPr>
        <p:blipFill>
          <a:blip r:embed="rId16"/>
          <a:srcRect l="12282" t="12640" r="9452" b="19135"/>
          <a:stretch>
            <a:fillRect/>
          </a:stretch>
        </p:blipFill>
        <p:spPr>
          <a:xfrm>
            <a:off x="6370320" y="1800225"/>
            <a:ext cx="899795" cy="1186180"/>
          </a:xfrm>
          <a:prstGeom prst="rect">
            <a:avLst/>
          </a:prstGeom>
        </p:spPr>
      </p:pic>
      <p:pic>
        <p:nvPicPr>
          <p:cNvPr id="46" name="图片 45" descr="Python程序设计"/>
          <p:cNvPicPr>
            <a:picLocks noChangeAspect="1"/>
          </p:cNvPicPr>
          <p:nvPr>
            <p:custDataLst>
              <p:tags r:id="rId17"/>
            </p:custDataLst>
          </p:nvPr>
        </p:nvPicPr>
        <p:blipFill>
          <a:blip r:embed="rId18"/>
          <a:srcRect l="14939" t="4388" r="5980" b="9356"/>
          <a:stretch>
            <a:fillRect/>
          </a:stretch>
        </p:blipFill>
        <p:spPr>
          <a:xfrm>
            <a:off x="8169910" y="1799590"/>
            <a:ext cx="899795" cy="1186815"/>
          </a:xfrm>
          <a:prstGeom prst="rect">
            <a:avLst/>
          </a:prstGeom>
        </p:spPr>
      </p:pic>
      <p:pic>
        <p:nvPicPr>
          <p:cNvPr id="47" name="图片 46" descr="效果图2"/>
          <p:cNvPicPr>
            <a:picLocks noChangeAspect="1"/>
          </p:cNvPicPr>
          <p:nvPr>
            <p:custDataLst>
              <p:tags r:id="rId19"/>
            </p:custDataLst>
          </p:nvPr>
        </p:nvPicPr>
        <p:blipFill>
          <a:blip r:embed="rId20"/>
          <a:srcRect l="21773" t="6671" r="18315" b="6294"/>
          <a:stretch>
            <a:fillRect/>
          </a:stretch>
        </p:blipFill>
        <p:spPr>
          <a:xfrm>
            <a:off x="4570730" y="1800225"/>
            <a:ext cx="899795" cy="1186815"/>
          </a:xfrm>
          <a:prstGeom prst="rect">
            <a:avLst/>
          </a:prstGeom>
        </p:spPr>
      </p:pic>
      <p:pic>
        <p:nvPicPr>
          <p:cNvPr id="22" name="图片 13"/>
          <p:cNvPicPr>
            <a:picLocks noChangeAspect="1"/>
          </p:cNvPicPr>
          <p:nvPr>
            <p:custDataLst>
              <p:tags r:id="rId21"/>
            </p:custDataLst>
          </p:nvPr>
        </p:nvPicPr>
        <p:blipFill>
          <a:blip r:embed="rId22"/>
          <a:srcRect l="7454" t="4003" r="3474" b="7635"/>
          <a:stretch>
            <a:fillRect/>
          </a:stretch>
        </p:blipFill>
        <p:spPr>
          <a:xfrm>
            <a:off x="1584000" y="3241040"/>
            <a:ext cx="899795" cy="1186815"/>
          </a:xfrm>
          <a:prstGeom prst="rect">
            <a:avLst/>
          </a:prstGeom>
          <a:noFill/>
          <a:ln w="9525">
            <a:noFill/>
          </a:ln>
        </p:spPr>
      </p:pic>
      <p:pic>
        <p:nvPicPr>
          <p:cNvPr id="23" name="图片 14"/>
          <p:cNvPicPr>
            <a:picLocks noChangeAspect="1"/>
          </p:cNvPicPr>
          <p:nvPr>
            <p:custDataLst>
              <p:tags r:id="rId23"/>
            </p:custDataLst>
          </p:nvPr>
        </p:nvPicPr>
        <p:blipFill>
          <a:blip r:embed="rId24"/>
          <a:srcRect l="7215" t="3384" r="3083" b="8279"/>
          <a:stretch>
            <a:fillRect/>
          </a:stretch>
        </p:blipFill>
        <p:spPr>
          <a:xfrm>
            <a:off x="144000" y="3240000"/>
            <a:ext cx="899795" cy="1188085"/>
          </a:xfrm>
          <a:prstGeom prst="rect">
            <a:avLst/>
          </a:prstGeom>
          <a:noFill/>
          <a:ln w="9525">
            <a:noFill/>
          </a:ln>
        </p:spPr>
      </p:pic>
      <p:pic>
        <p:nvPicPr>
          <p:cNvPr id="24" name="图片 16"/>
          <p:cNvPicPr>
            <a:picLocks noChangeAspect="1"/>
          </p:cNvPicPr>
          <p:nvPr>
            <p:custDataLst>
              <p:tags r:id="rId25"/>
            </p:custDataLst>
          </p:nvPr>
        </p:nvPicPr>
        <p:blipFill>
          <a:blip r:embed="rId26"/>
          <a:srcRect l="9548" t="3707" r="3374" b="8649"/>
          <a:stretch>
            <a:fillRect/>
          </a:stretch>
        </p:blipFill>
        <p:spPr>
          <a:xfrm>
            <a:off x="3744000" y="3241040"/>
            <a:ext cx="899795" cy="1186815"/>
          </a:xfrm>
          <a:prstGeom prst="rect">
            <a:avLst/>
          </a:prstGeom>
          <a:noFill/>
          <a:ln w="9525">
            <a:noFill/>
          </a:ln>
        </p:spPr>
      </p:pic>
      <p:pic>
        <p:nvPicPr>
          <p:cNvPr id="25" name="图片 17"/>
          <p:cNvPicPr>
            <a:picLocks noChangeAspect="1"/>
          </p:cNvPicPr>
          <p:nvPr>
            <p:custDataLst>
              <p:tags r:id="rId27"/>
            </p:custDataLst>
          </p:nvPr>
        </p:nvPicPr>
        <p:blipFill>
          <a:blip r:embed="rId28"/>
          <a:srcRect l="6674" t="4129" r="3337" b="9074"/>
          <a:stretch>
            <a:fillRect/>
          </a:stretch>
        </p:blipFill>
        <p:spPr>
          <a:xfrm>
            <a:off x="5904000" y="3239770"/>
            <a:ext cx="899795" cy="1187450"/>
          </a:xfrm>
          <a:prstGeom prst="rect">
            <a:avLst/>
          </a:prstGeom>
          <a:noFill/>
          <a:ln w="9525">
            <a:noFill/>
          </a:ln>
        </p:spPr>
      </p:pic>
      <p:pic>
        <p:nvPicPr>
          <p:cNvPr id="26" name="图片 18"/>
          <p:cNvPicPr>
            <a:picLocks noChangeAspect="1"/>
          </p:cNvPicPr>
          <p:nvPr>
            <p:custDataLst>
              <p:tags r:id="rId29"/>
            </p:custDataLst>
          </p:nvPr>
        </p:nvPicPr>
        <p:blipFill>
          <a:blip r:embed="rId30"/>
          <a:srcRect l="6429" t="2819" r="3849" b="8458"/>
          <a:stretch>
            <a:fillRect/>
          </a:stretch>
        </p:blipFill>
        <p:spPr>
          <a:xfrm>
            <a:off x="3024000" y="3241040"/>
            <a:ext cx="899795" cy="1186815"/>
          </a:xfrm>
          <a:prstGeom prst="rect">
            <a:avLst/>
          </a:prstGeom>
          <a:noFill/>
          <a:ln w="9525">
            <a:noFill/>
          </a:ln>
        </p:spPr>
      </p:pic>
      <p:pic>
        <p:nvPicPr>
          <p:cNvPr id="36" name="图片 19"/>
          <p:cNvPicPr>
            <a:picLocks noChangeAspect="1"/>
          </p:cNvPicPr>
          <p:nvPr>
            <p:custDataLst>
              <p:tags r:id="rId31"/>
            </p:custDataLst>
          </p:nvPr>
        </p:nvPicPr>
        <p:blipFill>
          <a:blip r:embed="rId32"/>
          <a:srcRect l="9735" t="4125" r="5146" b="9017"/>
          <a:stretch>
            <a:fillRect/>
          </a:stretch>
        </p:blipFill>
        <p:spPr>
          <a:xfrm>
            <a:off x="2304000" y="3241040"/>
            <a:ext cx="899795" cy="1186815"/>
          </a:xfrm>
          <a:prstGeom prst="rect">
            <a:avLst/>
          </a:prstGeom>
          <a:noFill/>
          <a:ln w="9525">
            <a:noFill/>
          </a:ln>
        </p:spPr>
      </p:pic>
      <p:pic>
        <p:nvPicPr>
          <p:cNvPr id="38" name="图片 20"/>
          <p:cNvPicPr>
            <a:picLocks noChangeAspect="1"/>
          </p:cNvPicPr>
          <p:nvPr>
            <p:custDataLst>
              <p:tags r:id="rId33"/>
            </p:custDataLst>
          </p:nvPr>
        </p:nvPicPr>
        <p:blipFill>
          <a:blip r:embed="rId34"/>
          <a:srcRect l="12844" t="4263" r="7343" b="6221"/>
          <a:stretch>
            <a:fillRect/>
          </a:stretch>
        </p:blipFill>
        <p:spPr>
          <a:xfrm>
            <a:off x="4464000" y="3241040"/>
            <a:ext cx="899795" cy="1186815"/>
          </a:xfrm>
          <a:prstGeom prst="rect">
            <a:avLst/>
          </a:prstGeom>
          <a:noFill/>
          <a:ln w="9525">
            <a:noFill/>
          </a:ln>
        </p:spPr>
      </p:pic>
      <p:pic>
        <p:nvPicPr>
          <p:cNvPr id="39" name="图片 21"/>
          <p:cNvPicPr>
            <a:picLocks noChangeAspect="1"/>
          </p:cNvPicPr>
          <p:nvPr>
            <p:custDataLst>
              <p:tags r:id="rId35"/>
            </p:custDataLst>
          </p:nvPr>
        </p:nvPicPr>
        <p:blipFill>
          <a:blip r:embed="rId36"/>
          <a:srcRect l="10652" t="4972" r="5109" b="9628"/>
          <a:stretch>
            <a:fillRect/>
          </a:stretch>
        </p:blipFill>
        <p:spPr>
          <a:xfrm>
            <a:off x="8064000" y="3241675"/>
            <a:ext cx="899795" cy="1186815"/>
          </a:xfrm>
          <a:prstGeom prst="rect">
            <a:avLst/>
          </a:prstGeom>
          <a:noFill/>
          <a:ln w="9525">
            <a:noFill/>
          </a:ln>
        </p:spPr>
      </p:pic>
      <p:pic>
        <p:nvPicPr>
          <p:cNvPr id="48" name="图片 47" descr="人工智能概论"/>
          <p:cNvPicPr>
            <a:picLocks noChangeAspect="1"/>
          </p:cNvPicPr>
          <p:nvPr>
            <p:custDataLst>
              <p:tags r:id="rId37"/>
            </p:custDataLst>
          </p:nvPr>
        </p:nvPicPr>
        <p:blipFill>
          <a:blip r:embed="rId38"/>
          <a:srcRect l="10007" t="4498" r="4123" b="9022"/>
          <a:stretch>
            <a:fillRect/>
          </a:stretch>
        </p:blipFill>
        <p:spPr>
          <a:xfrm>
            <a:off x="6624000" y="3241040"/>
            <a:ext cx="899795" cy="1187450"/>
          </a:xfrm>
          <a:prstGeom prst="rect">
            <a:avLst/>
          </a:prstGeom>
        </p:spPr>
      </p:pic>
      <p:pic>
        <p:nvPicPr>
          <p:cNvPr id="49" name="图片 48" descr="云计算实战"/>
          <p:cNvPicPr>
            <a:picLocks noChangeAspect="1"/>
          </p:cNvPicPr>
          <p:nvPr>
            <p:custDataLst>
              <p:tags r:id="rId39"/>
            </p:custDataLst>
          </p:nvPr>
        </p:nvPicPr>
        <p:blipFill>
          <a:blip r:embed="rId40"/>
          <a:srcRect l="10330" t="4824" r="3102" b="8935"/>
          <a:stretch>
            <a:fillRect/>
          </a:stretch>
        </p:blipFill>
        <p:spPr>
          <a:xfrm>
            <a:off x="864000" y="3240405"/>
            <a:ext cx="899795" cy="1187450"/>
          </a:xfrm>
          <a:prstGeom prst="rect">
            <a:avLst/>
          </a:prstGeom>
        </p:spPr>
      </p:pic>
      <p:pic>
        <p:nvPicPr>
          <p:cNvPr id="50" name="图片 49" descr="R语言】"/>
          <p:cNvPicPr>
            <a:picLocks noChangeAspect="1"/>
          </p:cNvPicPr>
          <p:nvPr>
            <p:custDataLst>
              <p:tags r:id="rId41"/>
            </p:custDataLst>
          </p:nvPr>
        </p:nvPicPr>
        <p:blipFill>
          <a:blip r:embed="rId42"/>
          <a:srcRect l="10586" t="4801" r="5840" b="10601"/>
          <a:stretch>
            <a:fillRect/>
          </a:stretch>
        </p:blipFill>
        <p:spPr>
          <a:xfrm>
            <a:off x="5184000" y="3241040"/>
            <a:ext cx="899795" cy="1186815"/>
          </a:xfrm>
          <a:prstGeom prst="rect">
            <a:avLst/>
          </a:prstGeom>
        </p:spPr>
      </p:pic>
      <p:pic>
        <p:nvPicPr>
          <p:cNvPr id="55" name="图片 54" descr="人工智能应用开发"/>
          <p:cNvPicPr>
            <a:picLocks noChangeAspect="1"/>
          </p:cNvPicPr>
          <p:nvPr/>
        </p:nvPicPr>
        <p:blipFill>
          <a:blip r:embed="rId43"/>
          <a:srcRect l="9613" t="5200" r="5065" b="10376"/>
          <a:stretch>
            <a:fillRect/>
          </a:stretch>
        </p:blipFill>
        <p:spPr>
          <a:xfrm>
            <a:off x="7344000" y="3239770"/>
            <a:ext cx="899795" cy="1188085"/>
          </a:xfrm>
          <a:prstGeom prst="rect">
            <a:avLst/>
          </a:prstGeom>
        </p:spPr>
      </p:pic>
      <p:pic>
        <p:nvPicPr>
          <p:cNvPr id="56" name="图片 55" descr="人工智能导论"/>
          <p:cNvPicPr>
            <a:picLocks noChangeAspect="1"/>
          </p:cNvPicPr>
          <p:nvPr/>
        </p:nvPicPr>
        <p:blipFill>
          <a:blip r:embed="rId44"/>
          <a:srcRect l="12569" t="4947" r="4344" b="10617"/>
          <a:stretch>
            <a:fillRect/>
          </a:stretch>
        </p:blipFill>
        <p:spPr>
          <a:xfrm>
            <a:off x="144000" y="4680000"/>
            <a:ext cx="899795" cy="1186815"/>
          </a:xfrm>
          <a:prstGeom prst="rect">
            <a:avLst/>
          </a:prstGeom>
        </p:spPr>
      </p:pic>
      <p:pic>
        <p:nvPicPr>
          <p:cNvPr id="68" name="图片 67" descr="智能系统"/>
          <p:cNvPicPr>
            <a:picLocks noChangeAspect="1"/>
          </p:cNvPicPr>
          <p:nvPr/>
        </p:nvPicPr>
        <p:blipFill>
          <a:blip r:embed="rId45"/>
          <a:srcRect l="14175" t="4474" r="4036" b="9635"/>
          <a:stretch>
            <a:fillRect/>
          </a:stretch>
        </p:blipFill>
        <p:spPr>
          <a:xfrm>
            <a:off x="6948000" y="4678045"/>
            <a:ext cx="899795" cy="1187450"/>
          </a:xfrm>
          <a:prstGeom prst="rect">
            <a:avLst/>
          </a:prstGeom>
        </p:spPr>
      </p:pic>
      <p:pic>
        <p:nvPicPr>
          <p:cNvPr id="57" name="图片 56" descr="机器学习和深度学习"/>
          <p:cNvPicPr>
            <a:picLocks noChangeAspect="1"/>
          </p:cNvPicPr>
          <p:nvPr/>
        </p:nvPicPr>
        <p:blipFill>
          <a:blip r:embed="rId46"/>
          <a:srcRect l="14839" t="5829" r="7596" b="10367"/>
          <a:stretch>
            <a:fillRect/>
          </a:stretch>
        </p:blipFill>
        <p:spPr>
          <a:xfrm>
            <a:off x="3060000" y="4680585"/>
            <a:ext cx="899795" cy="1186815"/>
          </a:xfrm>
          <a:prstGeom prst="rect">
            <a:avLst/>
          </a:prstGeom>
        </p:spPr>
      </p:pic>
      <p:pic>
        <p:nvPicPr>
          <p:cNvPr id="58" name="图片 57" descr="自然语言处理"/>
          <p:cNvPicPr>
            <a:picLocks noChangeAspect="1"/>
          </p:cNvPicPr>
          <p:nvPr/>
        </p:nvPicPr>
        <p:blipFill>
          <a:blip r:embed="rId47"/>
          <a:srcRect l="14875" t="5318" r="6908" b="10393"/>
          <a:stretch>
            <a:fillRect/>
          </a:stretch>
        </p:blipFill>
        <p:spPr>
          <a:xfrm>
            <a:off x="4032000" y="4679950"/>
            <a:ext cx="899795" cy="1186180"/>
          </a:xfrm>
          <a:prstGeom prst="rect">
            <a:avLst/>
          </a:prstGeom>
        </p:spPr>
      </p:pic>
      <p:pic>
        <p:nvPicPr>
          <p:cNvPr id="61" name="图片 60" descr="知识表示与处理"/>
          <p:cNvPicPr>
            <a:picLocks noChangeAspect="1"/>
          </p:cNvPicPr>
          <p:nvPr/>
        </p:nvPicPr>
        <p:blipFill>
          <a:blip r:embed="rId48"/>
          <a:srcRect l="15951" t="5695" r="8134" b="10646"/>
          <a:stretch>
            <a:fillRect/>
          </a:stretch>
        </p:blipFill>
        <p:spPr>
          <a:xfrm>
            <a:off x="5004000" y="4680585"/>
            <a:ext cx="899795" cy="1186815"/>
          </a:xfrm>
          <a:prstGeom prst="rect">
            <a:avLst/>
          </a:prstGeom>
        </p:spPr>
      </p:pic>
      <p:pic>
        <p:nvPicPr>
          <p:cNvPr id="62" name="图片 61" descr="人工智能未来工程"/>
          <p:cNvPicPr>
            <a:picLocks noChangeAspect="1"/>
          </p:cNvPicPr>
          <p:nvPr/>
        </p:nvPicPr>
        <p:blipFill>
          <a:blip r:embed="rId49"/>
          <a:srcRect l="15130" t="5535" r="6443" b="10822"/>
          <a:stretch>
            <a:fillRect/>
          </a:stretch>
        </p:blipFill>
        <p:spPr>
          <a:xfrm>
            <a:off x="7920000" y="4679315"/>
            <a:ext cx="899795" cy="1186815"/>
          </a:xfrm>
          <a:prstGeom prst="rect">
            <a:avLst/>
          </a:prstGeom>
        </p:spPr>
      </p:pic>
      <p:pic>
        <p:nvPicPr>
          <p:cNvPr id="44" name="图片 43" descr="TensorFlow程序设计"/>
          <p:cNvPicPr>
            <a:picLocks noChangeAspect="1"/>
          </p:cNvPicPr>
          <p:nvPr>
            <p:custDataLst>
              <p:tags r:id="rId50"/>
            </p:custDataLst>
          </p:nvPr>
        </p:nvPicPr>
        <p:blipFill>
          <a:blip r:embed="rId51"/>
          <a:srcRect l="12894" t="5672" r="6635" b="10000"/>
          <a:stretch>
            <a:fillRect/>
          </a:stretch>
        </p:blipFill>
        <p:spPr>
          <a:xfrm>
            <a:off x="2088000" y="4679315"/>
            <a:ext cx="899795" cy="1186815"/>
          </a:xfrm>
          <a:prstGeom prst="rect">
            <a:avLst/>
          </a:prstGeom>
        </p:spPr>
      </p:pic>
      <p:pic>
        <p:nvPicPr>
          <p:cNvPr id="63" name="图片 62" descr="模式识别"/>
          <p:cNvPicPr>
            <a:picLocks noChangeAspect="1"/>
          </p:cNvPicPr>
          <p:nvPr/>
        </p:nvPicPr>
        <p:blipFill>
          <a:blip r:embed="rId52"/>
          <a:srcRect l="15065" t="5653" r="5714" b="9840"/>
          <a:stretch>
            <a:fillRect/>
          </a:stretch>
        </p:blipFill>
        <p:spPr>
          <a:xfrm>
            <a:off x="5976000" y="4678045"/>
            <a:ext cx="899795" cy="1187450"/>
          </a:xfrm>
          <a:prstGeom prst="rect">
            <a:avLst/>
          </a:prstGeom>
        </p:spPr>
      </p:pic>
      <p:pic>
        <p:nvPicPr>
          <p:cNvPr id="54" name="图片 53" descr="人工智能数据基础2"/>
          <p:cNvPicPr>
            <a:picLocks noChangeAspect="1"/>
          </p:cNvPicPr>
          <p:nvPr>
            <p:custDataLst>
              <p:tags r:id="rId53"/>
            </p:custDataLst>
          </p:nvPr>
        </p:nvPicPr>
        <p:blipFill>
          <a:blip r:embed="rId54"/>
          <a:srcRect l="14516" t="5334" r="6123" b="9573"/>
          <a:stretch>
            <a:fillRect/>
          </a:stretch>
        </p:blipFill>
        <p:spPr>
          <a:xfrm>
            <a:off x="1116000" y="4679315"/>
            <a:ext cx="899795" cy="1186180"/>
          </a:xfrm>
          <a:prstGeom prst="rect">
            <a:avLst/>
          </a:prstGeom>
        </p:spPr>
      </p:pic>
    </p:spTree>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1997136"/>
            <a:ext cx="7084431" cy="1791128"/>
            <a:chOff x="-1" y="2037922"/>
            <a:chExt cx="12192763" cy="1791128"/>
          </a:xfrm>
        </p:grpSpPr>
        <p:sp>
          <p:nvSpPr>
            <p:cNvPr id="3" name="矩形 2"/>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7" name="文本框 5"/>
          <p:cNvSpPr txBox="1"/>
          <p:nvPr/>
        </p:nvSpPr>
        <p:spPr>
          <a:xfrm>
            <a:off x="1371600" y="2328817"/>
            <a:ext cx="4185761" cy="1200329"/>
          </a:xfrm>
          <a:prstGeom prst="rect">
            <a:avLst/>
          </a:prstGeom>
          <a:noFill/>
        </p:spPr>
        <p:txBody>
          <a:bodyPr wrap="none" rtlCol="0">
            <a:spAutoFit/>
          </a:bodyPr>
          <a:lstStyle/>
          <a:p>
            <a:r>
              <a:rPr lang="zh-CN" altLang="en-US" sz="7200" spc="600" dirty="0" smtClean="0">
                <a:solidFill>
                  <a:schemeClr val="bg1"/>
                </a:solidFill>
              </a:rPr>
              <a:t>感谢聆听</a:t>
            </a:r>
            <a:endParaRPr lang="zh-CN" altLang="en-US" sz="7200" spc="600" dirty="0">
              <a:solidFill>
                <a:schemeClr val="bg1"/>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145155" cy="414020"/>
          </a:xfrm>
          <a:prstGeom prst="rect">
            <a:avLst/>
          </a:prstGeom>
          <a:noFill/>
        </p:spPr>
        <p:txBody>
          <a:bodyPr wrap="none" rtlCol="0">
            <a:spAutoFit/>
          </a:bodyPr>
          <a:lstStyle/>
          <a:p>
            <a:pPr algn="l"/>
            <a:r>
              <a:rPr lang="en-US" altLang="zh-CN" sz="2100" spc="225" dirty="0" smtClean="0">
                <a:solidFill>
                  <a:prstClr val="white"/>
                </a:solidFill>
                <a:sym typeface="+mn-ea"/>
              </a:rPr>
              <a:t>9.1 </a:t>
            </a:r>
            <a:r>
              <a:rPr lang="zh-CN" altLang="en-US" sz="2100" spc="225" dirty="0" smtClean="0">
                <a:solidFill>
                  <a:prstClr val="white"/>
                </a:solidFill>
                <a:sym typeface="+mn-ea"/>
              </a:rPr>
              <a:t>多</a:t>
            </a:r>
            <a:r>
              <a:rPr lang="en-US" altLang="zh-CN" sz="2100" spc="225" dirty="0" smtClean="0">
                <a:solidFill>
                  <a:prstClr val="white"/>
                </a:solidFill>
                <a:sym typeface="+mn-ea"/>
              </a:rPr>
              <a:t>Agent</a:t>
            </a:r>
            <a:r>
              <a:rPr lang="zh-CN" altLang="en-US" sz="2100" spc="225" dirty="0" smtClean="0">
                <a:solidFill>
                  <a:prstClr val="white"/>
                </a:solidFill>
                <a:sym typeface="+mn-ea"/>
              </a:rPr>
              <a:t>系统概述</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448" cy="300082"/>
          </a:xfrm>
          <a:prstGeom prst="rect">
            <a:avLst/>
          </a:prstGeom>
          <a:noFill/>
        </p:spPr>
        <p:txBody>
          <a:bodyPr wrap="none" rtlCol="0">
            <a:spAutoFit/>
          </a:bodyPr>
          <a:lstStyle/>
          <a:p>
            <a:r>
              <a:rPr lang="zh-CN" altLang="en-US" sz="1350" dirty="0" smtClean="0">
                <a:solidFill>
                  <a:prstClr val="white"/>
                </a:solidFill>
              </a:rPr>
              <a:t>第九章 多</a:t>
            </a:r>
            <a:r>
              <a:rPr lang="en-US" altLang="zh-CN" sz="1350" dirty="0" smtClean="0">
                <a:solidFill>
                  <a:prstClr val="white"/>
                </a:solidFill>
              </a:rPr>
              <a:t>Agent</a:t>
            </a:r>
            <a:r>
              <a:rPr lang="zh-CN" altLang="en-US" sz="1350" dirty="0" smtClean="0">
                <a:solidFill>
                  <a:prstClr val="white"/>
                </a:solidFill>
              </a:rPr>
              <a:t>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4" name="矩形 23"/>
          <p:cNvSpPr/>
          <p:nvPr/>
        </p:nvSpPr>
        <p:spPr>
          <a:xfrm>
            <a:off x="1037564" y="1440000"/>
            <a:ext cx="7126722" cy="70757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t>      MAS</a:t>
            </a:r>
            <a:r>
              <a:rPr lang="zh-CN" altLang="en-US" sz="1600" dirty="0" smtClean="0"/>
              <a:t>用于解决实际问题，其特性因为应用的不同领域而有所不同，主要有以下一些特点：</a:t>
            </a:r>
            <a:endParaRPr lang="zh-CN" altLang="en-US" sz="1600"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34147" name="Rectangle 3"/>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49" name="Rectangle 5"/>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51" name="Rectangle 7"/>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53" name="Rectangle 9"/>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6199" name="Rectangle 7"/>
          <p:cNvSpPr>
            <a:spLocks noChangeArrowheads="1"/>
          </p:cNvSpPr>
          <p:nvPr/>
        </p:nvSpPr>
        <p:spPr bwMode="auto">
          <a:xfrm>
            <a:off x="1038225" y="2160000"/>
            <a:ext cx="7125970" cy="3969385"/>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266700" algn="l" defTabSz="914400" rtl="0" eaLnBrk="1" fontAlgn="base" latinLnBrk="0" hangingPunct="1">
              <a:lnSpc>
                <a:spcPct val="100000"/>
              </a:lnSpc>
              <a:spcBef>
                <a:spcPct val="0"/>
              </a:spcBef>
              <a:spcAft>
                <a:spcPct val="0"/>
              </a:spcAft>
              <a:buClrTx/>
              <a:buSzTx/>
              <a:buFontTx/>
              <a:buNone/>
              <a:tabLst>
                <a:tab pos="2628900" algn="ctr"/>
                <a:tab pos="5292725" algn="r"/>
              </a:tabLst>
            </a:pPr>
            <a:r>
              <a:rPr kumimoji="0" lang="zh-CN" b="0" i="0" u="none" strike="noStrike" cap="none" normalizeH="0" baseline="0" dirty="0" smtClean="0">
                <a:ln>
                  <a:noFill/>
                </a:ln>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rPr>
              <a:t>（</a:t>
            </a:r>
            <a:r>
              <a:rPr kumimoji="0" lang="en-US" altLang="zh-CN" b="0" i="0" u="none" strike="noStrike" cap="none" normalizeH="0" baseline="0" dirty="0" smtClean="0">
                <a:ln>
                  <a:noFill/>
                </a:ln>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rPr>
              <a:t>1</a:t>
            </a:r>
            <a:r>
              <a:rPr kumimoji="0" lang="zh-CN" altLang="en-US" b="0" i="0" u="none" strike="noStrike" cap="none" normalizeH="0" baseline="0" dirty="0" smtClean="0">
                <a:ln>
                  <a:noFill/>
                </a:ln>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rPr>
              <a:t>）由于</a:t>
            </a:r>
            <a:r>
              <a:rPr kumimoji="0" lang="en-US" altLang="zh-CN" b="0" i="0" u="none" strike="noStrike" cap="none" normalizeH="0" baseline="0" dirty="0" smtClean="0">
                <a:ln>
                  <a:noFill/>
                </a:ln>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rPr>
              <a:t>Agent</a:t>
            </a:r>
            <a:r>
              <a:rPr kumimoji="0" lang="zh-CN" altLang="en-US" b="0" i="0" u="none" strike="noStrike" cap="none" normalizeH="0" baseline="0" dirty="0" smtClean="0">
                <a:ln>
                  <a:noFill/>
                </a:ln>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rPr>
              <a:t>可以是不同的个人或组织采用不同的设计方法和计算机语言开发而成，因而可能是完全异质和分布的；</a:t>
            </a:r>
            <a:endParaRPr kumimoji="0" lang="zh-CN" altLang="en-US" b="0" i="0" u="none" strike="noStrike" cap="none" normalizeH="0" baseline="0" dirty="0" smtClean="0">
              <a:ln>
                <a:noFill/>
              </a:ln>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266700" algn="l" defTabSz="914400" rtl="0" eaLnBrk="0" fontAlgn="base" latinLnBrk="0" hangingPunct="0">
              <a:lnSpc>
                <a:spcPct val="100000"/>
              </a:lnSpc>
              <a:spcBef>
                <a:spcPct val="0"/>
              </a:spcBef>
              <a:spcAft>
                <a:spcPct val="0"/>
              </a:spcAft>
              <a:buClrTx/>
              <a:buSzTx/>
              <a:buFontTx/>
              <a:buNone/>
              <a:tabLst>
                <a:tab pos="2628900" algn="ctr"/>
                <a:tab pos="5292725" algn="r"/>
              </a:tabLst>
            </a:pPr>
            <a:r>
              <a:rPr kumimoji="0" lang="zh-CN" altLang="en-US" b="0" i="0" u="none" strike="noStrike" cap="none" normalizeH="0" baseline="0" dirty="0" smtClean="0">
                <a:ln>
                  <a:noFill/>
                </a:ln>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rPr>
              <a:t>（</a:t>
            </a:r>
            <a:r>
              <a:rPr kumimoji="0" lang="en-US" altLang="zh-CN" b="0" i="0" u="none" strike="noStrike" cap="none" normalizeH="0" baseline="0" dirty="0" smtClean="0">
                <a:ln>
                  <a:noFill/>
                </a:ln>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rPr>
              <a:t>2</a:t>
            </a:r>
            <a:r>
              <a:rPr kumimoji="0" lang="zh-CN" altLang="en-US" b="0" i="0" u="none" strike="noStrike" cap="none" normalizeH="0" baseline="0" dirty="0" smtClean="0">
                <a:ln>
                  <a:noFill/>
                </a:ln>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rPr>
              <a:t>）在</a:t>
            </a:r>
            <a:r>
              <a:rPr kumimoji="0" lang="en-US" altLang="zh-CN" b="0" i="0" u="none" strike="noStrike" cap="none" normalizeH="0" baseline="0" dirty="0" smtClean="0">
                <a:ln>
                  <a:noFill/>
                </a:ln>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rPr>
              <a:t>MAS</a:t>
            </a:r>
            <a:r>
              <a:rPr kumimoji="0" lang="zh-CN" altLang="en-US" b="0" i="0" u="none" strike="noStrike" cap="none" normalizeH="0" baseline="0" dirty="0" smtClean="0">
                <a:ln>
                  <a:noFill/>
                </a:ln>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rPr>
              <a:t>中，每个</a:t>
            </a:r>
            <a:r>
              <a:rPr kumimoji="0" lang="en-US" altLang="zh-CN" b="0" i="0" u="none" strike="noStrike" cap="none" normalizeH="0" baseline="0" dirty="0" smtClean="0">
                <a:ln>
                  <a:noFill/>
                </a:ln>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rPr>
              <a:t>Agent</a:t>
            </a:r>
            <a:r>
              <a:rPr kumimoji="0" lang="zh-CN" altLang="en-US" b="0" i="0" u="none" strike="noStrike" cap="none" normalizeH="0" baseline="0" dirty="0" smtClean="0">
                <a:ln>
                  <a:noFill/>
                </a:ln>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rPr>
              <a:t>是自治的，各自按照自己的方式异步地运行自己的进程，解决给定的子问题，自主地推理和规划并选择适当的策略，并以特定的方式影响环境；</a:t>
            </a:r>
            <a:endParaRPr kumimoji="0" lang="zh-CN" altLang="en-US" b="0" i="0" u="none" strike="noStrike" cap="none" normalizeH="0" baseline="0" dirty="0" smtClean="0">
              <a:ln>
                <a:noFill/>
              </a:ln>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266700" algn="l" defTabSz="914400" rtl="0" eaLnBrk="0" fontAlgn="base" latinLnBrk="0" hangingPunct="0">
              <a:lnSpc>
                <a:spcPct val="100000"/>
              </a:lnSpc>
              <a:spcBef>
                <a:spcPct val="0"/>
              </a:spcBef>
              <a:spcAft>
                <a:spcPct val="0"/>
              </a:spcAft>
              <a:buClrTx/>
              <a:buSzTx/>
              <a:buFontTx/>
              <a:buNone/>
              <a:tabLst>
                <a:tab pos="2628900" algn="ctr"/>
                <a:tab pos="5292725" algn="r"/>
              </a:tabLst>
            </a:pPr>
            <a:r>
              <a:rPr kumimoji="0" lang="zh-CN" altLang="en-US" b="0" i="0" u="none" strike="noStrike" cap="none" normalizeH="0" baseline="0" dirty="0" smtClean="0">
                <a:ln>
                  <a:noFill/>
                </a:ln>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rPr>
              <a:t>（</a:t>
            </a:r>
            <a:r>
              <a:rPr kumimoji="0" lang="en-US" altLang="zh-CN" b="0" i="0" u="none" strike="noStrike" cap="none" normalizeH="0" baseline="0" dirty="0" smtClean="0">
                <a:ln>
                  <a:noFill/>
                </a:ln>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rPr>
              <a:t>3</a:t>
            </a:r>
            <a:r>
              <a:rPr kumimoji="0" lang="zh-CN" altLang="en-US" b="0" i="0" u="none" strike="noStrike" cap="none" normalizeH="0" baseline="0" dirty="0" smtClean="0">
                <a:ln>
                  <a:noFill/>
                </a:ln>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rPr>
              <a:t>）</a:t>
            </a:r>
            <a:r>
              <a:rPr kumimoji="0" lang="en-US" altLang="zh-CN" b="0" i="0" u="none" strike="noStrike" cap="none" normalizeH="0" baseline="0" dirty="0" smtClean="0">
                <a:ln>
                  <a:noFill/>
                </a:ln>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rPr>
              <a:t>MAS</a:t>
            </a:r>
            <a:r>
              <a:rPr kumimoji="0" lang="zh-CN" altLang="en-US" b="0" i="0" u="none" strike="noStrike" cap="none" normalizeH="0" baseline="0" dirty="0" smtClean="0">
                <a:ln>
                  <a:noFill/>
                </a:ln>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rPr>
              <a:t>支持分布式应用，具有良好的模块性、易于扩展、设计灵活简单。在其实现过程中，不追求单个庞大复杂的体系，而是按面向对象的方法构造多层次，多元化的</a:t>
            </a:r>
            <a:r>
              <a:rPr kumimoji="0" lang="en-US" altLang="zh-CN" b="0" i="0" u="none" strike="noStrike" cap="none" normalizeH="0" baseline="0" dirty="0" smtClean="0">
                <a:ln>
                  <a:noFill/>
                </a:ln>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rPr>
              <a:t>Agent</a:t>
            </a:r>
            <a:r>
              <a:rPr kumimoji="0" lang="zh-CN" altLang="en-US" b="0" i="0" u="none" strike="noStrike" cap="none" normalizeH="0" baseline="0" dirty="0" smtClean="0">
                <a:ln>
                  <a:noFill/>
                </a:ln>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rPr>
              <a:t>以降低各个</a:t>
            </a:r>
            <a:r>
              <a:rPr kumimoji="0" lang="en-US" altLang="zh-CN" b="0" i="0" u="none" strike="noStrike" cap="none" normalizeH="0" baseline="0" dirty="0" smtClean="0">
                <a:ln>
                  <a:noFill/>
                </a:ln>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rPr>
              <a:t>Agent</a:t>
            </a:r>
            <a:r>
              <a:rPr kumimoji="0" lang="zh-CN" altLang="en-US" b="0" i="0" u="none" strike="noStrike" cap="none" normalizeH="0" baseline="0" dirty="0" smtClean="0">
                <a:ln>
                  <a:noFill/>
                </a:ln>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rPr>
              <a:t>问题求解的复杂性从而降低整个系统的复杂性；</a:t>
            </a:r>
            <a:endParaRPr kumimoji="0" lang="zh-CN" altLang="en-US" b="0" i="0" u="none" strike="noStrike" cap="none" normalizeH="0" baseline="0" dirty="0" smtClean="0">
              <a:ln>
                <a:noFill/>
              </a:ln>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266700" algn="l" defTabSz="914400" rtl="0" eaLnBrk="0" fontAlgn="base" latinLnBrk="0" hangingPunct="0">
              <a:lnSpc>
                <a:spcPct val="100000"/>
              </a:lnSpc>
              <a:spcBef>
                <a:spcPct val="0"/>
              </a:spcBef>
              <a:spcAft>
                <a:spcPct val="0"/>
              </a:spcAft>
              <a:buClrTx/>
              <a:buSzTx/>
              <a:buFontTx/>
              <a:buNone/>
              <a:tabLst>
                <a:tab pos="2628900" algn="ctr"/>
                <a:tab pos="5292725" algn="r"/>
              </a:tabLst>
            </a:pPr>
            <a:r>
              <a:rPr kumimoji="0" lang="zh-CN" altLang="en-US" b="0" i="0" u="none" strike="noStrike" cap="none" normalizeH="0" baseline="0" dirty="0" smtClean="0">
                <a:ln>
                  <a:noFill/>
                </a:ln>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rPr>
              <a:t>（</a:t>
            </a:r>
            <a:r>
              <a:rPr kumimoji="0" lang="en-US" altLang="zh-CN" b="0" i="0" u="none" strike="noStrike" cap="none" normalizeH="0" baseline="0" dirty="0" smtClean="0">
                <a:ln>
                  <a:noFill/>
                </a:ln>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rPr>
              <a:t>4</a:t>
            </a:r>
            <a:r>
              <a:rPr kumimoji="0" lang="zh-CN" altLang="en-US" b="0" i="0" u="none" strike="noStrike" cap="none" normalizeH="0" baseline="0" dirty="0" smtClean="0">
                <a:ln>
                  <a:noFill/>
                </a:ln>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rPr>
              <a:t>）</a:t>
            </a:r>
            <a:r>
              <a:rPr kumimoji="0" lang="en-US" altLang="zh-CN" b="0" i="0" u="none" strike="noStrike" cap="none" normalizeH="0" baseline="0" dirty="0" smtClean="0">
                <a:ln>
                  <a:noFill/>
                </a:ln>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rPr>
              <a:t>MAS</a:t>
            </a:r>
            <a:r>
              <a:rPr kumimoji="0" lang="zh-CN" altLang="en-US" b="0" i="0" u="none" strike="noStrike" cap="none" normalizeH="0" baseline="0" dirty="0" smtClean="0">
                <a:ln>
                  <a:noFill/>
                </a:ln>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rPr>
              <a:t>是一个集成系统，各</a:t>
            </a:r>
            <a:r>
              <a:rPr kumimoji="0" lang="en-US" altLang="zh-CN" b="0" i="0" u="none" strike="noStrike" cap="none" normalizeH="0" baseline="0" dirty="0" err="1" smtClean="0">
                <a:ln>
                  <a:noFill/>
                </a:ln>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rPr>
              <a:t>Agen</a:t>
            </a:r>
            <a:r>
              <a:rPr kumimoji="0" lang="zh-CN" altLang="en-US" b="0" i="0" u="none" strike="noStrike" cap="none" normalizeH="0" baseline="0" dirty="0" smtClean="0">
                <a:ln>
                  <a:noFill/>
                </a:ln>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rPr>
              <a:t>之间互相通信彼此协调，并行地求解问题，能有效地提高问题求解的能力；</a:t>
            </a:r>
            <a:endParaRPr kumimoji="0" lang="zh-CN" altLang="en-US" b="0" i="0" u="none" strike="noStrike" cap="none" normalizeH="0" baseline="0" dirty="0" smtClean="0">
              <a:ln>
                <a:noFill/>
              </a:ln>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266700" algn="l" defTabSz="914400" rtl="0" eaLnBrk="0" fontAlgn="base" latinLnBrk="0" hangingPunct="0">
              <a:lnSpc>
                <a:spcPct val="100000"/>
              </a:lnSpc>
              <a:spcBef>
                <a:spcPct val="0"/>
              </a:spcBef>
              <a:spcAft>
                <a:spcPct val="0"/>
              </a:spcAft>
              <a:buClrTx/>
              <a:buSzTx/>
              <a:buFontTx/>
              <a:buNone/>
              <a:tabLst>
                <a:tab pos="2628900" algn="ctr"/>
                <a:tab pos="5292725" algn="r"/>
              </a:tabLst>
            </a:pPr>
            <a:r>
              <a:rPr kumimoji="0" lang="zh-CN" altLang="en-US" b="0" i="0" u="none" strike="noStrike" cap="none" normalizeH="0" baseline="0" dirty="0" smtClean="0">
                <a:ln>
                  <a:noFill/>
                </a:ln>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rPr>
              <a:t>（</a:t>
            </a:r>
            <a:r>
              <a:rPr kumimoji="0" lang="en-US" altLang="zh-CN" b="0" i="0" u="none" strike="noStrike" cap="none" normalizeH="0" baseline="0" dirty="0" smtClean="0">
                <a:ln>
                  <a:noFill/>
                </a:ln>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rPr>
              <a:t>5</a:t>
            </a:r>
            <a:r>
              <a:rPr kumimoji="0" lang="zh-CN" altLang="en-US" b="0" i="0" u="none" strike="noStrike" cap="none" normalizeH="0" baseline="0" dirty="0" smtClean="0">
                <a:ln>
                  <a:noFill/>
                </a:ln>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rPr>
              <a:t>）多</a:t>
            </a:r>
            <a:r>
              <a:rPr kumimoji="0" lang="en-US" altLang="zh-CN" b="0" i="0" u="none" strike="noStrike" cap="none" normalizeH="0" baseline="0" dirty="0" smtClean="0">
                <a:ln>
                  <a:noFill/>
                </a:ln>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rPr>
              <a:t>Agent</a:t>
            </a:r>
            <a:r>
              <a:rPr kumimoji="0" lang="zh-CN" altLang="en-US" b="0" i="0" u="none" strike="noStrike" cap="none" normalizeH="0" baseline="0" dirty="0" smtClean="0">
                <a:ln>
                  <a:noFill/>
                </a:ln>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rPr>
              <a:t>技术打破了人工智能领域仅仅使用一个专家系统的限制，在</a:t>
            </a:r>
            <a:r>
              <a:rPr kumimoji="0" lang="en-US" altLang="zh-CN" b="0" i="0" u="none" strike="noStrike" cap="none" normalizeH="0" baseline="0" dirty="0" smtClean="0">
                <a:ln>
                  <a:noFill/>
                </a:ln>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rPr>
              <a:t>MAS</a:t>
            </a:r>
            <a:r>
              <a:rPr kumimoji="0" lang="zh-CN" altLang="en-US" b="0" i="0" u="none" strike="noStrike" cap="none" normalizeH="0" baseline="0" dirty="0" smtClean="0">
                <a:ln>
                  <a:noFill/>
                </a:ln>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rPr>
              <a:t>环境，各领域的不同专家可能协作求解某一个专家无法解决或无法很好解决的问题，提高系统解决问题的能力。 </a:t>
            </a:r>
            <a:endParaRPr kumimoji="0" lang="zh-CN" altLang="en-US" b="0" i="0" u="none" strike="noStrike" cap="none" normalizeH="0" baseline="0" dirty="0" smtClean="0">
              <a:ln>
                <a:noFill/>
              </a:ln>
              <a:solidFill>
                <a:schemeClr val="tx1">
                  <a:lumMod val="75000"/>
                  <a:lumOff val="25000"/>
                </a:schemeClr>
              </a:solidFill>
              <a:effectLst/>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1" name="矩形 10"/>
          <p:cNvSpPr/>
          <p:nvPr/>
        </p:nvSpPr>
        <p:spPr>
          <a:xfrm>
            <a:off x="452232" y="889323"/>
            <a:ext cx="2214880" cy="337185"/>
          </a:xfrm>
          <a:prstGeom prst="rect">
            <a:avLst/>
          </a:prstGeom>
        </p:spPr>
        <p:txBody>
          <a:bodyPr wrap="none">
            <a:spAutoFit/>
          </a:bodyPr>
          <a:p>
            <a:pPr algn="l"/>
            <a:r>
              <a:rPr lang="en-US" altLang="zh-CN" sz="1600" b="1" dirty="0" smtClean="0">
                <a:solidFill>
                  <a:srgbClr val="3D89BC"/>
                </a:solidFill>
              </a:rPr>
              <a:t>3</a:t>
            </a:r>
            <a:r>
              <a:rPr lang="zh-CN" altLang="zh-CN" sz="1600" b="1" dirty="0" smtClean="0">
                <a:solidFill>
                  <a:srgbClr val="3D89BC"/>
                </a:solidFill>
              </a:rPr>
              <a:t>．MAS的特点及分类</a:t>
            </a:r>
            <a:endParaRPr lang="zh-CN" altLang="zh-CN" sz="1600" b="1" dirty="0" smtClean="0">
              <a:solidFill>
                <a:srgbClr val="3D89BC"/>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145155" cy="414020"/>
          </a:xfrm>
          <a:prstGeom prst="rect">
            <a:avLst/>
          </a:prstGeom>
          <a:noFill/>
        </p:spPr>
        <p:txBody>
          <a:bodyPr wrap="none" rtlCol="0">
            <a:spAutoFit/>
          </a:bodyPr>
          <a:lstStyle/>
          <a:p>
            <a:pPr algn="l"/>
            <a:r>
              <a:rPr lang="en-US" altLang="zh-CN" sz="2100" spc="225" dirty="0" smtClean="0">
                <a:solidFill>
                  <a:prstClr val="white"/>
                </a:solidFill>
                <a:sym typeface="+mn-ea"/>
              </a:rPr>
              <a:t>9.1 </a:t>
            </a:r>
            <a:r>
              <a:rPr lang="zh-CN" altLang="en-US" sz="2100" spc="225" dirty="0" smtClean="0">
                <a:solidFill>
                  <a:prstClr val="white"/>
                </a:solidFill>
                <a:sym typeface="+mn-ea"/>
              </a:rPr>
              <a:t>多</a:t>
            </a:r>
            <a:r>
              <a:rPr lang="en-US" altLang="zh-CN" sz="2100" spc="225" dirty="0" smtClean="0">
                <a:solidFill>
                  <a:prstClr val="white"/>
                </a:solidFill>
                <a:sym typeface="+mn-ea"/>
              </a:rPr>
              <a:t>Agent</a:t>
            </a:r>
            <a:r>
              <a:rPr lang="zh-CN" altLang="en-US" sz="2100" spc="225" dirty="0" smtClean="0">
                <a:solidFill>
                  <a:prstClr val="white"/>
                </a:solidFill>
                <a:sym typeface="+mn-ea"/>
              </a:rPr>
              <a:t>系统概述</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448" cy="300082"/>
          </a:xfrm>
          <a:prstGeom prst="rect">
            <a:avLst/>
          </a:prstGeom>
          <a:noFill/>
        </p:spPr>
        <p:txBody>
          <a:bodyPr wrap="none" rtlCol="0">
            <a:spAutoFit/>
          </a:bodyPr>
          <a:lstStyle/>
          <a:p>
            <a:r>
              <a:rPr lang="zh-CN" altLang="en-US" sz="1350" dirty="0" smtClean="0">
                <a:solidFill>
                  <a:prstClr val="white"/>
                </a:solidFill>
              </a:rPr>
              <a:t>第九章 多</a:t>
            </a:r>
            <a:r>
              <a:rPr lang="en-US" altLang="zh-CN" sz="1350" dirty="0" smtClean="0">
                <a:solidFill>
                  <a:prstClr val="white"/>
                </a:solidFill>
              </a:rPr>
              <a:t>Agent</a:t>
            </a:r>
            <a:r>
              <a:rPr lang="zh-CN" altLang="en-US" sz="1350" dirty="0" smtClean="0">
                <a:solidFill>
                  <a:prstClr val="white"/>
                </a:solidFill>
              </a:rPr>
              <a:t>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45607" cy="276999"/>
          </a:xfrm>
          <a:prstGeom prst="rect">
            <a:avLst/>
          </a:prstGeom>
          <a:noFill/>
        </p:spPr>
        <p:txBody>
          <a:bodyPr wrap="none">
            <a:spAutoFit/>
          </a:bodyPr>
          <a:lstStyle/>
          <a:p>
            <a:pPr fontAlgn="auto">
              <a:spcBef>
                <a:spcPts val="0"/>
              </a:spcBef>
              <a:spcAft>
                <a:spcPts val="0"/>
              </a:spcAft>
              <a:defRPr/>
            </a:pPr>
            <a:r>
              <a:rPr lang="es-HN" sz="1200" b="1" i="1" dirty="0">
                <a:solidFill>
                  <a:schemeClr val="bg1"/>
                </a:solidFill>
                <a:latin typeface="+mn-lt"/>
              </a:rPr>
              <a:t>of</a:t>
            </a:r>
            <a:endParaRPr lang="es-ES" sz="1200" b="1" i="1" dirty="0">
              <a:solidFill>
                <a:schemeClr val="bg1"/>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solidFill>
              </a:rPr>
              <a:t>31</a:t>
            </a:r>
            <a:endParaRPr lang="en-US" altLang="es-HN" sz="1200" b="1" dirty="0">
              <a:solidFill>
                <a:schemeClr val="bg1"/>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34147" name="Rectangle 3"/>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49" name="Rectangle 5"/>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51" name="Rectangle 7"/>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53" name="Rectangle 9"/>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7218" name="Rectangle 2"/>
          <p:cNvSpPr>
            <a:spLocks noChangeArrowheads="1"/>
          </p:cNvSpPr>
          <p:nvPr/>
        </p:nvSpPr>
        <p:spPr bwMode="auto">
          <a:xfrm>
            <a:off x="781050" y="1582542"/>
            <a:ext cx="7717971" cy="3693319"/>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266700" algn="l" defTabSz="914400" rtl="0" eaLnBrk="1" fontAlgn="base" latinLnBrk="0" hangingPunct="1">
              <a:lnSpc>
                <a:spcPct val="100000"/>
              </a:lnSpc>
              <a:spcBef>
                <a:spcPct val="0"/>
              </a:spcBef>
              <a:spcAft>
                <a:spcPct val="0"/>
              </a:spcAft>
              <a:buClrTx/>
              <a:buSzTx/>
              <a:buFontTx/>
              <a:buNone/>
              <a:tabLst>
                <a:tab pos="2628900" algn="ctr"/>
                <a:tab pos="5292725" algn="r"/>
              </a:tabLst>
            </a:pPr>
            <a:r>
              <a:rPr kumimoji="0" lang="zh-CN" b="0" i="0" u="none" strike="noStrike" cap="none" normalizeH="0" baseline="0" dirty="0" smtClean="0">
                <a:ln>
                  <a:noFill/>
                </a:ln>
                <a:solidFill>
                  <a:schemeClr val="tx1">
                    <a:lumMod val="75000"/>
                    <a:lumOff val="25000"/>
                  </a:schemeClr>
                </a:solidFill>
                <a:effectLst/>
                <a:latin typeface="+mn-ea"/>
                <a:cs typeface="Times New Roman" panose="02020603050405020304" pitchFamily="18" charset="0"/>
              </a:rPr>
              <a:t>（</a:t>
            </a:r>
            <a:r>
              <a:rPr kumimoji="0" lang="en-US" altLang="zh-CN" b="0" i="0" u="none" strike="noStrike" cap="none" normalizeH="0" baseline="0" dirty="0" smtClean="0">
                <a:ln>
                  <a:noFill/>
                </a:ln>
                <a:solidFill>
                  <a:schemeClr val="tx1">
                    <a:lumMod val="75000"/>
                    <a:lumOff val="25000"/>
                  </a:schemeClr>
                </a:solidFill>
                <a:effectLst/>
                <a:latin typeface="+mn-ea"/>
                <a:cs typeface="Times New Roman" panose="02020603050405020304" pitchFamily="18" charset="0"/>
              </a:rPr>
              <a:t>1</a:t>
            </a:r>
            <a:r>
              <a:rPr kumimoji="0" lang="zh-CN" altLang="en-US" b="0" i="0" u="none" strike="noStrike" cap="none" normalizeH="0" baseline="0" dirty="0" smtClean="0">
                <a:ln>
                  <a:noFill/>
                </a:ln>
                <a:solidFill>
                  <a:schemeClr val="tx1">
                    <a:lumMod val="75000"/>
                    <a:lumOff val="25000"/>
                  </a:schemeClr>
                </a:solidFill>
                <a:effectLst/>
                <a:latin typeface="+mn-ea"/>
                <a:cs typeface="Times New Roman" panose="02020603050405020304" pitchFamily="18" charset="0"/>
              </a:rPr>
              <a:t>）根据</a:t>
            </a:r>
            <a:r>
              <a:rPr kumimoji="0" lang="en-US" altLang="zh-CN" b="0" i="0" u="none" strike="noStrike" cap="none" normalizeH="0" baseline="0" dirty="0" smtClean="0">
                <a:ln>
                  <a:noFill/>
                </a:ln>
                <a:solidFill>
                  <a:schemeClr val="tx1">
                    <a:lumMod val="75000"/>
                    <a:lumOff val="25000"/>
                  </a:schemeClr>
                </a:solidFill>
                <a:effectLst/>
                <a:latin typeface="+mn-ea"/>
                <a:cs typeface="Times New Roman" panose="02020603050405020304" pitchFamily="18" charset="0"/>
              </a:rPr>
              <a:t>Agent</a:t>
            </a:r>
            <a:r>
              <a:rPr kumimoji="0" lang="zh-CN" altLang="en-US" b="0" i="0" u="none" strike="noStrike" cap="none" normalizeH="0" baseline="0" dirty="0" smtClean="0">
                <a:ln>
                  <a:noFill/>
                </a:ln>
                <a:solidFill>
                  <a:schemeClr val="tx1">
                    <a:lumMod val="75000"/>
                    <a:lumOff val="25000"/>
                  </a:schemeClr>
                </a:solidFill>
                <a:effectLst/>
                <a:latin typeface="+mn-ea"/>
                <a:cs typeface="Times New Roman" panose="02020603050405020304" pitchFamily="18" charset="0"/>
              </a:rPr>
              <a:t>的自主性分类</a:t>
            </a:r>
            <a:endParaRPr kumimoji="0" lang="zh-CN" altLang="en-US" b="0" i="0" u="none" strike="noStrike" cap="none" normalizeH="0" baseline="0" dirty="0" smtClean="0">
              <a:ln>
                <a:noFill/>
              </a:ln>
              <a:solidFill>
                <a:schemeClr val="tx1">
                  <a:lumMod val="75000"/>
                  <a:lumOff val="25000"/>
                </a:schemeClr>
              </a:solidFill>
              <a:effectLst/>
              <a:latin typeface="+mn-ea"/>
            </a:endParaRPr>
          </a:p>
          <a:p>
            <a:pPr marL="0" marR="0" lvl="0" indent="266700" algn="l" defTabSz="914400" rtl="0" eaLnBrk="0" fontAlgn="base" latinLnBrk="0" hangingPunct="0">
              <a:lnSpc>
                <a:spcPct val="100000"/>
              </a:lnSpc>
              <a:spcBef>
                <a:spcPct val="0"/>
              </a:spcBef>
              <a:spcAft>
                <a:spcPct val="0"/>
              </a:spcAft>
              <a:buClrTx/>
              <a:buSzTx/>
              <a:buFontTx/>
              <a:buNone/>
              <a:tabLst>
                <a:tab pos="2628900" algn="ctr"/>
                <a:tab pos="5292725" algn="r"/>
              </a:tabLst>
            </a:pPr>
            <a:r>
              <a:rPr kumimoji="0" lang="en-US" altLang="zh-CN" b="0" i="0" u="none" strike="noStrike" cap="none" normalizeH="0" baseline="0" dirty="0" smtClean="0">
                <a:ln>
                  <a:noFill/>
                </a:ln>
                <a:solidFill>
                  <a:schemeClr val="tx1">
                    <a:lumMod val="75000"/>
                    <a:lumOff val="25000"/>
                  </a:schemeClr>
                </a:solidFill>
                <a:effectLst/>
                <a:latin typeface="+mn-ea"/>
                <a:cs typeface="Times New Roman" panose="02020603050405020304" pitchFamily="18" charset="0"/>
              </a:rPr>
              <a:t>1</a:t>
            </a:r>
            <a:r>
              <a:rPr kumimoji="0" lang="zh-CN" altLang="en-US" b="0" i="0" u="none" strike="noStrike" cap="none" normalizeH="0" baseline="0" dirty="0" smtClean="0">
                <a:ln>
                  <a:noFill/>
                </a:ln>
                <a:solidFill>
                  <a:schemeClr val="tx1">
                    <a:lumMod val="75000"/>
                    <a:lumOff val="25000"/>
                  </a:schemeClr>
                </a:solidFill>
                <a:effectLst/>
                <a:latin typeface="+mn-ea"/>
                <a:cs typeface="Times New Roman" panose="02020603050405020304" pitchFamily="18" charset="0"/>
              </a:rPr>
              <a:t>）由控制</a:t>
            </a:r>
            <a:r>
              <a:rPr kumimoji="0" lang="en-US" altLang="zh-CN" b="0" i="0" u="none" strike="noStrike" cap="none" normalizeH="0" baseline="0" dirty="0" smtClean="0">
                <a:ln>
                  <a:noFill/>
                </a:ln>
                <a:solidFill>
                  <a:schemeClr val="tx1">
                    <a:lumMod val="75000"/>
                    <a:lumOff val="25000"/>
                  </a:schemeClr>
                </a:solidFill>
                <a:effectLst/>
                <a:latin typeface="+mn-ea"/>
                <a:cs typeface="Times New Roman" panose="02020603050405020304" pitchFamily="18" charset="0"/>
              </a:rPr>
              <a:t>Agent</a:t>
            </a:r>
            <a:r>
              <a:rPr kumimoji="0" lang="zh-CN" altLang="en-US" b="0" i="0" u="none" strike="noStrike" cap="none" normalizeH="0" baseline="0" dirty="0" smtClean="0">
                <a:ln>
                  <a:noFill/>
                </a:ln>
                <a:solidFill>
                  <a:schemeClr val="tx1">
                    <a:lumMod val="75000"/>
                    <a:lumOff val="25000"/>
                  </a:schemeClr>
                </a:solidFill>
                <a:effectLst/>
                <a:latin typeface="+mn-ea"/>
                <a:cs typeface="Times New Roman" panose="02020603050405020304" pitchFamily="18" charset="0"/>
              </a:rPr>
              <a:t>和被控</a:t>
            </a:r>
            <a:r>
              <a:rPr kumimoji="0" lang="en-US" altLang="zh-CN" b="0" i="0" u="none" strike="noStrike" cap="none" normalizeH="0" baseline="0" dirty="0" smtClean="0">
                <a:ln>
                  <a:noFill/>
                </a:ln>
                <a:solidFill>
                  <a:schemeClr val="tx1">
                    <a:lumMod val="75000"/>
                    <a:lumOff val="25000"/>
                  </a:schemeClr>
                </a:solidFill>
                <a:effectLst/>
                <a:latin typeface="+mn-ea"/>
                <a:cs typeface="Times New Roman" panose="02020603050405020304" pitchFamily="18" charset="0"/>
              </a:rPr>
              <a:t>Agent</a:t>
            </a:r>
            <a:r>
              <a:rPr kumimoji="0" lang="zh-CN" altLang="en-US" b="0" i="0" u="none" strike="noStrike" cap="none" normalizeH="0" baseline="0" dirty="0" smtClean="0">
                <a:ln>
                  <a:noFill/>
                </a:ln>
                <a:solidFill>
                  <a:schemeClr val="tx1">
                    <a:lumMod val="75000"/>
                    <a:lumOff val="25000"/>
                  </a:schemeClr>
                </a:solidFill>
                <a:effectLst/>
                <a:latin typeface="+mn-ea"/>
                <a:cs typeface="Times New Roman" panose="02020603050405020304" pitchFamily="18" charset="0"/>
              </a:rPr>
              <a:t>构成的系统：</a:t>
            </a:r>
            <a:r>
              <a:rPr kumimoji="0" lang="en-US" altLang="zh-CN" b="0" i="0" u="none" strike="noStrike" cap="none" normalizeH="0" baseline="0" dirty="0" smtClean="0">
                <a:ln>
                  <a:noFill/>
                </a:ln>
                <a:solidFill>
                  <a:schemeClr val="tx1">
                    <a:lumMod val="75000"/>
                    <a:lumOff val="25000"/>
                  </a:schemeClr>
                </a:solidFill>
                <a:effectLst/>
                <a:latin typeface="+mn-ea"/>
                <a:cs typeface="Times New Roman" panose="02020603050405020304" pitchFamily="18" charset="0"/>
              </a:rPr>
              <a:t>Agent</a:t>
            </a:r>
            <a:r>
              <a:rPr kumimoji="0" lang="zh-CN" altLang="en-US" b="0" i="0" u="none" strike="noStrike" cap="none" normalizeH="0" baseline="0" dirty="0" smtClean="0">
                <a:ln>
                  <a:noFill/>
                </a:ln>
                <a:solidFill>
                  <a:schemeClr val="tx1">
                    <a:lumMod val="75000"/>
                    <a:lumOff val="25000"/>
                  </a:schemeClr>
                </a:solidFill>
                <a:effectLst/>
                <a:latin typeface="+mn-ea"/>
                <a:cs typeface="Times New Roman" panose="02020603050405020304" pitchFamily="18" charset="0"/>
              </a:rPr>
              <a:t>之间存在较强的控制关系，每个</a:t>
            </a:r>
            <a:r>
              <a:rPr kumimoji="0" lang="en-US" altLang="zh-CN" b="0" i="0" u="none" strike="noStrike" cap="none" normalizeH="0" baseline="0" dirty="0" smtClean="0">
                <a:ln>
                  <a:noFill/>
                </a:ln>
                <a:solidFill>
                  <a:schemeClr val="tx1">
                    <a:lumMod val="75000"/>
                    <a:lumOff val="25000"/>
                  </a:schemeClr>
                </a:solidFill>
                <a:effectLst/>
                <a:latin typeface="+mn-ea"/>
                <a:cs typeface="Times New Roman" panose="02020603050405020304" pitchFamily="18" charset="0"/>
              </a:rPr>
              <a:t>Agent</a:t>
            </a:r>
            <a:r>
              <a:rPr kumimoji="0" lang="zh-CN" altLang="en-US" b="0" i="0" u="none" strike="noStrike" cap="none" normalizeH="0" baseline="0" dirty="0" smtClean="0">
                <a:ln>
                  <a:noFill/>
                </a:ln>
                <a:solidFill>
                  <a:schemeClr val="tx1">
                    <a:lumMod val="75000"/>
                    <a:lumOff val="25000"/>
                  </a:schemeClr>
                </a:solidFill>
                <a:effectLst/>
                <a:latin typeface="+mn-ea"/>
                <a:cs typeface="Times New Roman" panose="02020603050405020304" pitchFamily="18" charset="0"/>
              </a:rPr>
              <a:t>或对其他</a:t>
            </a:r>
            <a:r>
              <a:rPr kumimoji="0" lang="en-US" altLang="zh-CN" b="0" i="0" u="none" strike="noStrike" cap="none" normalizeH="0" baseline="0" dirty="0" smtClean="0">
                <a:ln>
                  <a:noFill/>
                </a:ln>
                <a:solidFill>
                  <a:schemeClr val="tx1">
                    <a:lumMod val="75000"/>
                    <a:lumOff val="25000"/>
                  </a:schemeClr>
                </a:solidFill>
                <a:effectLst/>
                <a:latin typeface="+mn-ea"/>
                <a:cs typeface="Times New Roman" panose="02020603050405020304" pitchFamily="18" charset="0"/>
              </a:rPr>
              <a:t>Agent</a:t>
            </a:r>
            <a:r>
              <a:rPr kumimoji="0" lang="zh-CN" altLang="en-US" b="0" i="0" u="none" strike="noStrike" cap="none" normalizeH="0" baseline="0" dirty="0" smtClean="0">
                <a:ln>
                  <a:noFill/>
                </a:ln>
                <a:solidFill>
                  <a:schemeClr val="tx1">
                    <a:lumMod val="75000"/>
                    <a:lumOff val="25000"/>
                  </a:schemeClr>
                </a:solidFill>
                <a:effectLst/>
                <a:latin typeface="+mn-ea"/>
                <a:cs typeface="Times New Roman" panose="02020603050405020304" pitchFamily="18" charset="0"/>
              </a:rPr>
              <a:t>具有控制作用，或受控于对它具有权威的</a:t>
            </a:r>
            <a:r>
              <a:rPr kumimoji="0" lang="en-US" altLang="zh-CN" b="0" i="0" u="none" strike="noStrike" cap="none" normalizeH="0" baseline="0" dirty="0" smtClean="0">
                <a:ln>
                  <a:noFill/>
                </a:ln>
                <a:solidFill>
                  <a:schemeClr val="tx1">
                    <a:lumMod val="75000"/>
                    <a:lumOff val="25000"/>
                  </a:schemeClr>
                </a:solidFill>
                <a:effectLst/>
                <a:latin typeface="+mn-ea"/>
                <a:cs typeface="Times New Roman" panose="02020603050405020304" pitchFamily="18" charset="0"/>
              </a:rPr>
              <a:t>Agent</a:t>
            </a:r>
            <a:r>
              <a:rPr kumimoji="0" lang="zh-CN" altLang="en-US" b="0" i="0" u="none" strike="noStrike" cap="none" normalizeH="0" baseline="0" dirty="0" smtClean="0">
                <a:ln>
                  <a:noFill/>
                </a:ln>
                <a:solidFill>
                  <a:schemeClr val="tx1">
                    <a:lumMod val="75000"/>
                    <a:lumOff val="25000"/>
                  </a:schemeClr>
                </a:solidFill>
                <a:effectLst/>
                <a:latin typeface="+mn-ea"/>
                <a:cs typeface="Times New Roman" panose="02020603050405020304" pitchFamily="18" charset="0"/>
              </a:rPr>
              <a:t>。在这类系统中，被控</a:t>
            </a:r>
            <a:r>
              <a:rPr kumimoji="0" lang="en-US" altLang="zh-CN" b="0" i="0" u="none" strike="noStrike" cap="none" normalizeH="0" baseline="0" dirty="0" smtClean="0">
                <a:ln>
                  <a:noFill/>
                </a:ln>
                <a:solidFill>
                  <a:schemeClr val="tx1">
                    <a:lumMod val="75000"/>
                    <a:lumOff val="25000"/>
                  </a:schemeClr>
                </a:solidFill>
                <a:effectLst/>
                <a:latin typeface="+mn-ea"/>
                <a:cs typeface="Times New Roman" panose="02020603050405020304" pitchFamily="18" charset="0"/>
              </a:rPr>
              <a:t>Agent</a:t>
            </a:r>
            <a:r>
              <a:rPr kumimoji="0" lang="zh-CN" altLang="en-US" b="0" i="0" u="none" strike="noStrike" cap="none" normalizeH="0" baseline="0" dirty="0" smtClean="0">
                <a:ln>
                  <a:noFill/>
                </a:ln>
                <a:solidFill>
                  <a:schemeClr val="tx1">
                    <a:lumMod val="75000"/>
                    <a:lumOff val="25000"/>
                  </a:schemeClr>
                </a:solidFill>
                <a:effectLst/>
                <a:latin typeface="+mn-ea"/>
                <a:cs typeface="Times New Roman" panose="02020603050405020304" pitchFamily="18" charset="0"/>
              </a:rPr>
              <a:t>的行为受到约束，自主程度较低。</a:t>
            </a:r>
            <a:endParaRPr kumimoji="0" lang="zh-CN" altLang="en-US" b="0" i="0" u="none" strike="noStrike" cap="none" normalizeH="0" baseline="0" dirty="0" smtClean="0">
              <a:ln>
                <a:noFill/>
              </a:ln>
              <a:solidFill>
                <a:schemeClr val="tx1">
                  <a:lumMod val="75000"/>
                  <a:lumOff val="25000"/>
                </a:schemeClr>
              </a:solidFill>
              <a:effectLst/>
              <a:latin typeface="+mn-ea"/>
            </a:endParaRPr>
          </a:p>
          <a:p>
            <a:pPr marL="0" marR="0" lvl="0" indent="266700" algn="l" defTabSz="914400" rtl="0" eaLnBrk="0" fontAlgn="base" latinLnBrk="0" hangingPunct="0">
              <a:lnSpc>
                <a:spcPct val="100000"/>
              </a:lnSpc>
              <a:spcBef>
                <a:spcPct val="0"/>
              </a:spcBef>
              <a:spcAft>
                <a:spcPct val="0"/>
              </a:spcAft>
              <a:buClrTx/>
              <a:buSzTx/>
              <a:buFontTx/>
              <a:buNone/>
              <a:tabLst>
                <a:tab pos="2628900" algn="ctr"/>
                <a:tab pos="5292725" algn="r"/>
              </a:tabLst>
            </a:pPr>
            <a:r>
              <a:rPr kumimoji="0" lang="en-US" altLang="zh-CN" b="0" i="0" u="none" strike="noStrike" cap="none" normalizeH="0" baseline="0" dirty="0" smtClean="0">
                <a:ln>
                  <a:noFill/>
                </a:ln>
                <a:solidFill>
                  <a:schemeClr val="tx1">
                    <a:lumMod val="75000"/>
                    <a:lumOff val="25000"/>
                  </a:schemeClr>
                </a:solidFill>
                <a:effectLst/>
                <a:latin typeface="+mn-ea"/>
                <a:cs typeface="Times New Roman" panose="02020603050405020304" pitchFamily="18" charset="0"/>
              </a:rPr>
              <a:t>2</a:t>
            </a:r>
            <a:r>
              <a:rPr kumimoji="0" lang="zh-CN" altLang="en-US" b="0" i="0" u="none" strike="noStrike" cap="none" normalizeH="0" baseline="0" dirty="0" smtClean="0">
                <a:ln>
                  <a:noFill/>
                </a:ln>
                <a:solidFill>
                  <a:schemeClr val="tx1">
                    <a:lumMod val="75000"/>
                    <a:lumOff val="25000"/>
                  </a:schemeClr>
                </a:solidFill>
                <a:effectLst/>
                <a:latin typeface="+mn-ea"/>
                <a:cs typeface="Times New Roman" panose="02020603050405020304" pitchFamily="18" charset="0"/>
              </a:rPr>
              <a:t>）自主</a:t>
            </a:r>
            <a:r>
              <a:rPr kumimoji="0" lang="en-US" altLang="zh-CN" b="0" i="0" u="none" strike="noStrike" cap="none" normalizeH="0" baseline="0" dirty="0" smtClean="0">
                <a:ln>
                  <a:noFill/>
                </a:ln>
                <a:solidFill>
                  <a:schemeClr val="tx1">
                    <a:lumMod val="75000"/>
                    <a:lumOff val="25000"/>
                  </a:schemeClr>
                </a:solidFill>
                <a:effectLst/>
                <a:latin typeface="+mn-ea"/>
                <a:cs typeface="Times New Roman" panose="02020603050405020304" pitchFamily="18" charset="0"/>
              </a:rPr>
              <a:t>Agent</a:t>
            </a:r>
            <a:r>
              <a:rPr kumimoji="0" lang="zh-CN" altLang="en-US" b="0" i="0" u="none" strike="noStrike" cap="none" normalizeH="0" baseline="0" dirty="0" smtClean="0">
                <a:ln>
                  <a:noFill/>
                </a:ln>
                <a:solidFill>
                  <a:schemeClr val="tx1">
                    <a:lumMod val="75000"/>
                    <a:lumOff val="25000"/>
                  </a:schemeClr>
                </a:solidFill>
                <a:effectLst/>
                <a:latin typeface="+mn-ea"/>
                <a:cs typeface="Times New Roman" panose="02020603050405020304" pitchFamily="18" charset="0"/>
              </a:rPr>
              <a:t>构成的系统：</a:t>
            </a:r>
            <a:r>
              <a:rPr kumimoji="0" lang="en-US" altLang="zh-CN" b="0" i="0" u="none" strike="noStrike" cap="none" normalizeH="0" baseline="0" dirty="0" smtClean="0">
                <a:ln>
                  <a:noFill/>
                </a:ln>
                <a:solidFill>
                  <a:schemeClr val="tx1">
                    <a:lumMod val="75000"/>
                    <a:lumOff val="25000"/>
                  </a:schemeClr>
                </a:solidFill>
                <a:effectLst/>
                <a:latin typeface="+mn-ea"/>
                <a:cs typeface="Times New Roman" panose="02020603050405020304" pitchFamily="18" charset="0"/>
              </a:rPr>
              <a:t>Agent</a:t>
            </a:r>
            <a:r>
              <a:rPr kumimoji="0" lang="zh-CN" altLang="en-US" b="0" i="0" u="none" strike="noStrike" cap="none" normalizeH="0" baseline="0" dirty="0" smtClean="0">
                <a:ln>
                  <a:noFill/>
                </a:ln>
                <a:solidFill>
                  <a:schemeClr val="tx1">
                    <a:lumMod val="75000"/>
                    <a:lumOff val="25000"/>
                  </a:schemeClr>
                </a:solidFill>
                <a:effectLst/>
                <a:latin typeface="+mn-ea"/>
                <a:cs typeface="Times New Roman" panose="02020603050405020304" pitchFamily="18" charset="0"/>
              </a:rPr>
              <a:t>自主地决策，产生计划，采取行动。</a:t>
            </a:r>
            <a:r>
              <a:rPr kumimoji="0" lang="en-US" altLang="zh-CN" b="0" i="0" u="none" strike="noStrike" cap="none" normalizeH="0" baseline="0" dirty="0" smtClean="0">
                <a:ln>
                  <a:noFill/>
                </a:ln>
                <a:solidFill>
                  <a:schemeClr val="tx1">
                    <a:lumMod val="75000"/>
                    <a:lumOff val="25000"/>
                  </a:schemeClr>
                </a:solidFill>
                <a:effectLst/>
                <a:latin typeface="+mn-ea"/>
                <a:cs typeface="Times New Roman" panose="02020603050405020304" pitchFamily="18" charset="0"/>
              </a:rPr>
              <a:t>Agent</a:t>
            </a:r>
            <a:r>
              <a:rPr kumimoji="0" lang="zh-CN" altLang="en-US" b="0" i="0" u="none" strike="noStrike" cap="none" normalizeH="0" baseline="0" dirty="0" smtClean="0">
                <a:ln>
                  <a:noFill/>
                </a:ln>
                <a:solidFill>
                  <a:schemeClr val="tx1">
                    <a:lumMod val="75000"/>
                    <a:lumOff val="25000"/>
                  </a:schemeClr>
                </a:solidFill>
                <a:effectLst/>
                <a:latin typeface="+mn-ea"/>
                <a:cs typeface="Times New Roman" panose="02020603050405020304" pitchFamily="18" charset="0"/>
              </a:rPr>
              <a:t>之间具有松散的社会性联系。</a:t>
            </a:r>
            <a:r>
              <a:rPr kumimoji="0" lang="en-US" altLang="zh-CN" b="0" i="0" u="none" strike="noStrike" cap="none" normalizeH="0" baseline="0" dirty="0" smtClean="0">
                <a:ln>
                  <a:noFill/>
                </a:ln>
                <a:solidFill>
                  <a:schemeClr val="tx1">
                    <a:lumMod val="75000"/>
                    <a:lumOff val="25000"/>
                  </a:schemeClr>
                </a:solidFill>
                <a:effectLst/>
                <a:latin typeface="+mn-ea"/>
                <a:cs typeface="Times New Roman" panose="02020603050405020304" pitchFamily="18" charset="0"/>
              </a:rPr>
              <a:t>Agent</a:t>
            </a:r>
            <a:r>
              <a:rPr kumimoji="0" lang="zh-CN" altLang="en-US" b="0" i="0" u="none" strike="noStrike" cap="none" normalizeH="0" baseline="0" dirty="0" smtClean="0">
                <a:ln>
                  <a:noFill/>
                </a:ln>
                <a:solidFill>
                  <a:schemeClr val="tx1">
                    <a:lumMod val="75000"/>
                    <a:lumOff val="25000"/>
                  </a:schemeClr>
                </a:solidFill>
                <a:effectLst/>
                <a:latin typeface="+mn-ea"/>
                <a:cs typeface="Times New Roman" panose="02020603050405020304" pitchFamily="18" charset="0"/>
              </a:rPr>
              <a:t>通过与外界的交互，了解外部世界的变化，并从经验中学习增强其求解问题的能力以及与相识者建立良好的协作关系。在这类系统中，自主</a:t>
            </a:r>
            <a:r>
              <a:rPr kumimoji="0" lang="en-US" altLang="zh-CN" b="0" i="0" u="none" strike="noStrike" cap="none" normalizeH="0" baseline="0" dirty="0" smtClean="0">
                <a:ln>
                  <a:noFill/>
                </a:ln>
                <a:solidFill>
                  <a:schemeClr val="tx1">
                    <a:lumMod val="75000"/>
                    <a:lumOff val="25000"/>
                  </a:schemeClr>
                </a:solidFill>
                <a:effectLst/>
                <a:latin typeface="+mn-ea"/>
                <a:cs typeface="Times New Roman" panose="02020603050405020304" pitchFamily="18" charset="0"/>
              </a:rPr>
              <a:t>Agent</a:t>
            </a:r>
            <a:r>
              <a:rPr kumimoji="0" lang="zh-CN" altLang="en-US" b="0" i="0" u="none" strike="noStrike" cap="none" normalizeH="0" baseline="0" dirty="0" smtClean="0">
                <a:ln>
                  <a:noFill/>
                </a:ln>
                <a:solidFill>
                  <a:schemeClr val="tx1">
                    <a:lumMod val="75000"/>
                    <a:lumOff val="25000"/>
                  </a:schemeClr>
                </a:solidFill>
                <a:effectLst/>
                <a:latin typeface="+mn-ea"/>
                <a:cs typeface="Times New Roman" panose="02020603050405020304" pitchFamily="18" charset="0"/>
              </a:rPr>
              <a:t>之间的协作关系是互惠互利的关系，当目标发生冲突时，通过协商来解决。</a:t>
            </a:r>
            <a:endParaRPr kumimoji="0" lang="zh-CN" altLang="en-US" b="0" i="0" u="none" strike="noStrike" cap="none" normalizeH="0" baseline="0" dirty="0" smtClean="0">
              <a:ln>
                <a:noFill/>
              </a:ln>
              <a:solidFill>
                <a:schemeClr val="tx1">
                  <a:lumMod val="75000"/>
                  <a:lumOff val="25000"/>
                </a:schemeClr>
              </a:solidFill>
              <a:effectLst/>
              <a:latin typeface="+mn-ea"/>
            </a:endParaRPr>
          </a:p>
          <a:p>
            <a:pPr marL="0" marR="0" lvl="0" indent="266700" algn="l" defTabSz="914400" rtl="0" eaLnBrk="0" fontAlgn="base" latinLnBrk="0" hangingPunct="0">
              <a:lnSpc>
                <a:spcPct val="100000"/>
              </a:lnSpc>
              <a:spcBef>
                <a:spcPct val="0"/>
              </a:spcBef>
              <a:spcAft>
                <a:spcPct val="0"/>
              </a:spcAft>
              <a:buClrTx/>
              <a:buSzTx/>
              <a:buFontTx/>
              <a:buNone/>
              <a:tabLst>
                <a:tab pos="2628900" algn="ctr"/>
                <a:tab pos="5292725" algn="r"/>
              </a:tabLst>
            </a:pPr>
            <a:r>
              <a:rPr kumimoji="0" lang="en-US" altLang="zh-CN" b="0" i="0" u="none" strike="noStrike" cap="none" normalizeH="0" baseline="0" dirty="0" smtClean="0">
                <a:ln>
                  <a:noFill/>
                </a:ln>
                <a:solidFill>
                  <a:schemeClr val="tx1">
                    <a:lumMod val="75000"/>
                    <a:lumOff val="25000"/>
                  </a:schemeClr>
                </a:solidFill>
                <a:effectLst/>
                <a:latin typeface="+mn-ea"/>
                <a:cs typeface="Times New Roman" panose="02020603050405020304" pitchFamily="18" charset="0"/>
              </a:rPr>
              <a:t>3</a:t>
            </a:r>
            <a:r>
              <a:rPr kumimoji="0" lang="zh-CN" altLang="en-US" b="0" i="0" u="none" strike="noStrike" cap="none" normalizeH="0" baseline="0" dirty="0" smtClean="0">
                <a:ln>
                  <a:noFill/>
                </a:ln>
                <a:solidFill>
                  <a:schemeClr val="tx1">
                    <a:lumMod val="75000"/>
                    <a:lumOff val="25000"/>
                  </a:schemeClr>
                </a:solidFill>
                <a:effectLst/>
                <a:latin typeface="+mn-ea"/>
                <a:cs typeface="Times New Roman" panose="02020603050405020304" pitchFamily="18" charset="0"/>
              </a:rPr>
              <a:t>）灵活</a:t>
            </a:r>
            <a:r>
              <a:rPr kumimoji="0" lang="en-US" altLang="zh-CN" b="0" i="0" u="none" strike="noStrike" cap="none" normalizeH="0" baseline="0" dirty="0" smtClean="0">
                <a:ln>
                  <a:noFill/>
                </a:ln>
                <a:solidFill>
                  <a:schemeClr val="tx1">
                    <a:lumMod val="75000"/>
                    <a:lumOff val="25000"/>
                  </a:schemeClr>
                </a:solidFill>
                <a:effectLst/>
                <a:latin typeface="+mn-ea"/>
                <a:cs typeface="Times New Roman" panose="02020603050405020304" pitchFamily="18" charset="0"/>
              </a:rPr>
              <a:t>Agent</a:t>
            </a:r>
            <a:r>
              <a:rPr kumimoji="0" lang="zh-CN" altLang="en-US" b="0" i="0" u="none" strike="noStrike" cap="none" normalizeH="0" baseline="0" dirty="0" smtClean="0">
                <a:ln>
                  <a:noFill/>
                </a:ln>
                <a:solidFill>
                  <a:schemeClr val="tx1">
                    <a:lumMod val="75000"/>
                    <a:lumOff val="25000"/>
                  </a:schemeClr>
                </a:solidFill>
                <a:effectLst/>
                <a:latin typeface="+mn-ea"/>
                <a:cs typeface="Times New Roman" panose="02020603050405020304" pitchFamily="18" charset="0"/>
              </a:rPr>
              <a:t>（即半自主的</a:t>
            </a:r>
            <a:r>
              <a:rPr kumimoji="0" lang="en-US" altLang="zh-CN" b="0" i="0" u="none" strike="noStrike" cap="none" normalizeH="0" baseline="0" dirty="0" smtClean="0">
                <a:ln>
                  <a:noFill/>
                </a:ln>
                <a:solidFill>
                  <a:schemeClr val="tx1">
                    <a:lumMod val="75000"/>
                    <a:lumOff val="25000"/>
                  </a:schemeClr>
                </a:solidFill>
                <a:effectLst/>
                <a:latin typeface="+mn-ea"/>
                <a:cs typeface="Times New Roman" panose="02020603050405020304" pitchFamily="18" charset="0"/>
              </a:rPr>
              <a:t>Agent</a:t>
            </a:r>
            <a:r>
              <a:rPr kumimoji="0" lang="zh-CN" altLang="en-US" b="0" i="0" u="none" strike="noStrike" cap="none" normalizeH="0" baseline="0" dirty="0" smtClean="0">
                <a:ln>
                  <a:noFill/>
                </a:ln>
                <a:solidFill>
                  <a:schemeClr val="tx1">
                    <a:lumMod val="75000"/>
                    <a:lumOff val="25000"/>
                  </a:schemeClr>
                </a:solidFill>
                <a:effectLst/>
                <a:latin typeface="+mn-ea"/>
                <a:cs typeface="Times New Roman" panose="02020603050405020304" pitchFamily="18" charset="0"/>
              </a:rPr>
              <a:t>）构成的系统：</a:t>
            </a:r>
            <a:r>
              <a:rPr kumimoji="0" lang="en-US" altLang="zh-CN" b="0" i="0" u="none" strike="noStrike" cap="none" normalizeH="0" baseline="0" dirty="0" smtClean="0">
                <a:ln>
                  <a:noFill/>
                </a:ln>
                <a:solidFill>
                  <a:schemeClr val="tx1">
                    <a:lumMod val="75000"/>
                    <a:lumOff val="25000"/>
                  </a:schemeClr>
                </a:solidFill>
                <a:effectLst/>
                <a:latin typeface="+mn-ea"/>
                <a:cs typeface="Times New Roman" panose="02020603050405020304" pitchFamily="18" charset="0"/>
              </a:rPr>
              <a:t>Agent</a:t>
            </a:r>
            <a:r>
              <a:rPr kumimoji="0" lang="zh-CN" altLang="en-US" b="0" i="0" u="none" strike="noStrike" cap="none" normalizeH="0" baseline="0" dirty="0" smtClean="0">
                <a:ln>
                  <a:noFill/>
                </a:ln>
                <a:solidFill>
                  <a:schemeClr val="tx1">
                    <a:lumMod val="75000"/>
                    <a:lumOff val="25000"/>
                  </a:schemeClr>
                </a:solidFill>
                <a:effectLst/>
                <a:latin typeface="+mn-ea"/>
                <a:cs typeface="Times New Roman" panose="02020603050405020304" pitchFamily="18" charset="0"/>
              </a:rPr>
              <a:t>进行决策时，某些问题在一定程度上需要受控于其他</a:t>
            </a:r>
            <a:r>
              <a:rPr kumimoji="0" lang="en-US" altLang="zh-CN" b="0" i="0" u="none" strike="noStrike" cap="none" normalizeH="0" baseline="0" dirty="0" smtClean="0">
                <a:ln>
                  <a:noFill/>
                </a:ln>
                <a:solidFill>
                  <a:schemeClr val="tx1">
                    <a:lumMod val="75000"/>
                    <a:lumOff val="25000"/>
                  </a:schemeClr>
                </a:solidFill>
                <a:effectLst/>
                <a:latin typeface="+mn-ea"/>
                <a:cs typeface="Times New Roman" panose="02020603050405020304" pitchFamily="18" charset="0"/>
              </a:rPr>
              <a:t>Agent</a:t>
            </a:r>
            <a:r>
              <a:rPr kumimoji="0" lang="zh-CN" altLang="en-US" b="0" i="0" u="none" strike="noStrike" cap="none" normalizeH="0" baseline="0" dirty="0" smtClean="0">
                <a:ln>
                  <a:noFill/>
                </a:ln>
                <a:solidFill>
                  <a:schemeClr val="tx1">
                    <a:lumMod val="75000"/>
                    <a:lumOff val="25000"/>
                  </a:schemeClr>
                </a:solidFill>
                <a:effectLst/>
                <a:latin typeface="+mn-ea"/>
                <a:cs typeface="Times New Roman" panose="02020603050405020304" pitchFamily="18" charset="0"/>
              </a:rPr>
              <a:t>，大部分情况下要求</a:t>
            </a:r>
            <a:r>
              <a:rPr kumimoji="0" lang="en-US" altLang="zh-CN" b="0" i="0" u="none" strike="noStrike" cap="none" normalizeH="0" baseline="0" dirty="0" smtClean="0">
                <a:ln>
                  <a:noFill/>
                </a:ln>
                <a:solidFill>
                  <a:schemeClr val="tx1">
                    <a:lumMod val="75000"/>
                    <a:lumOff val="25000"/>
                  </a:schemeClr>
                </a:solidFill>
                <a:effectLst/>
                <a:latin typeface="+mn-ea"/>
                <a:cs typeface="Times New Roman" panose="02020603050405020304" pitchFamily="18" charset="0"/>
              </a:rPr>
              <a:t>Agent</a:t>
            </a:r>
            <a:r>
              <a:rPr kumimoji="0" lang="zh-CN" altLang="en-US" b="0" i="0" u="none" strike="noStrike" cap="none" normalizeH="0" baseline="0" dirty="0" smtClean="0">
                <a:ln>
                  <a:noFill/>
                </a:ln>
                <a:solidFill>
                  <a:schemeClr val="tx1">
                    <a:lumMod val="75000"/>
                    <a:lumOff val="25000"/>
                  </a:schemeClr>
                </a:solidFill>
                <a:effectLst/>
                <a:latin typeface="+mn-ea"/>
                <a:cs typeface="Times New Roman" panose="02020603050405020304" pitchFamily="18" charset="0"/>
              </a:rPr>
              <a:t>完全自主地工作。在这类系统中，</a:t>
            </a:r>
            <a:r>
              <a:rPr kumimoji="0" lang="en-US" altLang="zh-CN" b="0" i="0" u="none" strike="noStrike" cap="none" normalizeH="0" baseline="0" dirty="0" smtClean="0">
                <a:ln>
                  <a:noFill/>
                </a:ln>
                <a:solidFill>
                  <a:schemeClr val="tx1">
                    <a:lumMod val="75000"/>
                    <a:lumOff val="25000"/>
                  </a:schemeClr>
                </a:solidFill>
                <a:effectLst/>
                <a:latin typeface="+mn-ea"/>
                <a:cs typeface="Times New Roman" panose="02020603050405020304" pitchFamily="18" charset="0"/>
              </a:rPr>
              <a:t>Agent</a:t>
            </a:r>
            <a:r>
              <a:rPr kumimoji="0" lang="zh-CN" altLang="en-US" b="0" i="0" u="none" strike="noStrike" cap="none" normalizeH="0" baseline="0" dirty="0" smtClean="0">
                <a:ln>
                  <a:noFill/>
                </a:ln>
                <a:solidFill>
                  <a:schemeClr val="tx1">
                    <a:lumMod val="75000"/>
                    <a:lumOff val="25000"/>
                  </a:schemeClr>
                </a:solidFill>
                <a:effectLst/>
                <a:latin typeface="+mn-ea"/>
                <a:cs typeface="Times New Roman" panose="02020603050405020304" pitchFamily="18" charset="0"/>
              </a:rPr>
              <a:t>之间通常是松散耦合，具有一定的组织结构，通过承诺和组织约束相互联系。</a:t>
            </a:r>
            <a:endParaRPr kumimoji="0" lang="zh-CN" altLang="en-US" b="0" i="0" u="none" strike="noStrike" cap="none" normalizeH="0" baseline="0" dirty="0" smtClean="0">
              <a:ln>
                <a:noFill/>
              </a:ln>
              <a:solidFill>
                <a:schemeClr val="tx1">
                  <a:lumMod val="75000"/>
                  <a:lumOff val="25000"/>
                </a:schemeClr>
              </a:solidFill>
              <a:effectLst/>
              <a:latin typeface="+mn-ea"/>
              <a:cs typeface="Times New Roman" panose="02020603050405020304" pitchFamily="18" charset="0"/>
            </a:endParaRPr>
          </a:p>
        </p:txBody>
      </p:sp>
      <p:sp>
        <p:nvSpPr>
          <p:cNvPr id="11" name="矩形 10"/>
          <p:cNvSpPr/>
          <p:nvPr/>
        </p:nvSpPr>
        <p:spPr>
          <a:xfrm>
            <a:off x="452232" y="889323"/>
            <a:ext cx="2214880" cy="337185"/>
          </a:xfrm>
          <a:prstGeom prst="rect">
            <a:avLst/>
          </a:prstGeom>
        </p:spPr>
        <p:txBody>
          <a:bodyPr wrap="none">
            <a:spAutoFit/>
          </a:bodyPr>
          <a:p>
            <a:pPr algn="l"/>
            <a:r>
              <a:rPr lang="en-US" altLang="zh-CN" sz="1600" b="1" dirty="0" smtClean="0">
                <a:solidFill>
                  <a:srgbClr val="3D89BC"/>
                </a:solidFill>
              </a:rPr>
              <a:t>3</a:t>
            </a:r>
            <a:r>
              <a:rPr lang="zh-CN" altLang="zh-CN" sz="1600" b="1" dirty="0" smtClean="0">
                <a:solidFill>
                  <a:srgbClr val="3D89BC"/>
                </a:solidFill>
              </a:rPr>
              <a:t>．MAS的特点及分类</a:t>
            </a:r>
            <a:endParaRPr lang="zh-CN" altLang="zh-CN" sz="1600" b="1" dirty="0" smtClean="0">
              <a:solidFill>
                <a:srgbClr val="3D89BC"/>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145155" cy="414020"/>
          </a:xfrm>
          <a:prstGeom prst="rect">
            <a:avLst/>
          </a:prstGeom>
          <a:noFill/>
        </p:spPr>
        <p:txBody>
          <a:bodyPr wrap="none" rtlCol="0">
            <a:spAutoFit/>
          </a:bodyPr>
          <a:lstStyle/>
          <a:p>
            <a:pPr algn="l"/>
            <a:r>
              <a:rPr lang="en-US" altLang="zh-CN" sz="2100" spc="225" dirty="0" smtClean="0">
                <a:solidFill>
                  <a:prstClr val="white"/>
                </a:solidFill>
                <a:sym typeface="+mn-ea"/>
              </a:rPr>
              <a:t>9.1 </a:t>
            </a:r>
            <a:r>
              <a:rPr lang="zh-CN" altLang="en-US" sz="2100" spc="225" dirty="0" smtClean="0">
                <a:solidFill>
                  <a:prstClr val="white"/>
                </a:solidFill>
                <a:sym typeface="+mn-ea"/>
              </a:rPr>
              <a:t>多</a:t>
            </a:r>
            <a:r>
              <a:rPr lang="en-US" altLang="zh-CN" sz="2100" spc="225" dirty="0" smtClean="0">
                <a:solidFill>
                  <a:prstClr val="white"/>
                </a:solidFill>
                <a:sym typeface="+mn-ea"/>
              </a:rPr>
              <a:t>Agent</a:t>
            </a:r>
            <a:r>
              <a:rPr lang="zh-CN" altLang="en-US" sz="2100" spc="225" dirty="0" smtClean="0">
                <a:solidFill>
                  <a:prstClr val="white"/>
                </a:solidFill>
                <a:sym typeface="+mn-ea"/>
              </a:rPr>
              <a:t>系统概述</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448" cy="300082"/>
          </a:xfrm>
          <a:prstGeom prst="rect">
            <a:avLst/>
          </a:prstGeom>
          <a:noFill/>
        </p:spPr>
        <p:txBody>
          <a:bodyPr wrap="none" rtlCol="0">
            <a:spAutoFit/>
          </a:bodyPr>
          <a:lstStyle/>
          <a:p>
            <a:r>
              <a:rPr lang="zh-CN" altLang="en-US" sz="1350" dirty="0" smtClean="0">
                <a:solidFill>
                  <a:prstClr val="white"/>
                </a:solidFill>
              </a:rPr>
              <a:t>第九章 多</a:t>
            </a:r>
            <a:r>
              <a:rPr lang="en-US" altLang="zh-CN" sz="1350" dirty="0" smtClean="0">
                <a:solidFill>
                  <a:prstClr val="white"/>
                </a:solidFill>
              </a:rPr>
              <a:t>Agent</a:t>
            </a:r>
            <a:r>
              <a:rPr lang="zh-CN" altLang="en-US" sz="1350" dirty="0" smtClean="0">
                <a:solidFill>
                  <a:prstClr val="white"/>
                </a:solidFill>
              </a:rPr>
              <a:t>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45607" cy="276999"/>
          </a:xfrm>
          <a:prstGeom prst="rect">
            <a:avLst/>
          </a:prstGeom>
          <a:noFill/>
        </p:spPr>
        <p:txBody>
          <a:bodyPr wrap="none">
            <a:spAutoFit/>
          </a:bodyPr>
          <a:lstStyle/>
          <a:p>
            <a:pPr fontAlgn="auto">
              <a:spcBef>
                <a:spcPts val="0"/>
              </a:spcBef>
              <a:spcAft>
                <a:spcPts val="0"/>
              </a:spcAft>
              <a:defRPr/>
            </a:pPr>
            <a:r>
              <a:rPr lang="es-HN" sz="1200" b="1" i="1" dirty="0">
                <a:solidFill>
                  <a:schemeClr val="bg1"/>
                </a:solidFill>
                <a:latin typeface="+mn-lt"/>
              </a:rPr>
              <a:t>of</a:t>
            </a:r>
            <a:endParaRPr lang="es-ES" sz="1200" b="1" i="1" dirty="0">
              <a:solidFill>
                <a:schemeClr val="bg1"/>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solidFill>
              </a:rPr>
              <a:t>31</a:t>
            </a:r>
            <a:endParaRPr lang="en-US" altLang="es-HN" sz="1200" b="1" dirty="0">
              <a:solidFill>
                <a:schemeClr val="bg1"/>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34147" name="Rectangle 3"/>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49" name="Rectangle 5"/>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51" name="Rectangle 7"/>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53" name="Rectangle 9"/>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7218" name="Rectangle 2"/>
          <p:cNvSpPr>
            <a:spLocks noChangeArrowheads="1"/>
          </p:cNvSpPr>
          <p:nvPr/>
        </p:nvSpPr>
        <p:spPr bwMode="auto">
          <a:xfrm>
            <a:off x="713105" y="1663693"/>
            <a:ext cx="7717971" cy="3138170"/>
          </a:xfrm>
          <a:prstGeom prst="rect">
            <a:avLst/>
          </a:prstGeom>
          <a:noFill/>
          <a:ln w="9525">
            <a:noFill/>
            <a:miter lim="800000"/>
          </a:ln>
          <a:effectLst/>
        </p:spPr>
        <p:txBody>
          <a:bodyPr vert="horz" wrap="square" lIns="91440" tIns="45720" rIns="91440" bIns="45720" numCol="1" anchor="ctr" anchorCtr="0" compatLnSpc="1">
            <a:spAutoFit/>
          </a:bodyPr>
          <a:lstStyle/>
          <a:p>
            <a:r>
              <a:rPr lang="en-US" altLang="zh-CN"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en-US"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2</a:t>
            </a:r>
            <a:r>
              <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）根据对动态性的适应方法分类</a:t>
            </a:r>
            <a:endPar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t>
            </a:r>
            <a:r>
              <a:rPr lang="en-US"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）系统拓扑结构不变，即</a:t>
            </a:r>
            <a:r>
              <a:rPr lang="en-US"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Agent</a:t>
            </a:r>
            <a:r>
              <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数目、</a:t>
            </a:r>
            <a:r>
              <a:rPr lang="en-US"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Agent</a:t>
            </a:r>
            <a:r>
              <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之间的社会关系等都不变。</a:t>
            </a:r>
            <a:endPar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lvl="0" indent="0">
              <a:buFont typeface="Wingdings" panose="05000000000000000000" pitchFamily="2" charset="2"/>
              <a:buNone/>
            </a:pPr>
            <a:r>
              <a:rPr lang="en-US"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Agent</a:t>
            </a:r>
            <a:r>
              <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内部结构固定，基本技能不变，通过重构求解问题的方式来适应环境；</a:t>
            </a:r>
            <a:endPar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lvl="0" indent="0">
              <a:buFont typeface="Wingdings" panose="05000000000000000000" pitchFamily="2" charset="2"/>
              <a:buNone/>
            </a:pPr>
            <a:r>
              <a:rPr lang="en-US"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Agent</a:t>
            </a:r>
            <a:r>
              <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通过自重组来适应环境，例如修改调整自己的知识结构、目标、选择等。</a:t>
            </a:r>
            <a:endPar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r>
              <a:rPr lang="en-US"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2</a:t>
            </a:r>
            <a:r>
              <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）系统拓扑结构改变</a:t>
            </a:r>
            <a:endPar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lvl="0" indent="0">
              <a:buFont typeface="Wingdings" panose="05000000000000000000" pitchFamily="2" charset="2"/>
              <a:buNone/>
            </a:pPr>
            <a:r>
              <a:rPr lang="en-US"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Agent</a:t>
            </a:r>
            <a:r>
              <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数目不变，每个</a:t>
            </a:r>
            <a:r>
              <a:rPr lang="en-US"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Agent</a:t>
            </a:r>
            <a:r>
              <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的微结构稳定，可以修改</a:t>
            </a:r>
            <a:r>
              <a:rPr lang="en-US"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Agent</a:t>
            </a:r>
            <a:r>
              <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间的关系和组织形式；</a:t>
            </a:r>
            <a:endParaRPr lang="en-US" altLang="zh-CN"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lvl="0" indent="0">
              <a:buFont typeface="Wingdings" panose="05000000000000000000" pitchFamily="2" charset="2"/>
              <a:buNone/>
            </a:pPr>
            <a:r>
              <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      可增减</a:t>
            </a:r>
            <a:r>
              <a:rPr lang="en-US"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Agent</a:t>
            </a:r>
            <a:r>
              <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数目，可以动态创建和删除</a:t>
            </a:r>
            <a:r>
              <a:rPr lang="en-US"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Agent</a:t>
            </a:r>
            <a:r>
              <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1" name="矩形 10"/>
          <p:cNvSpPr/>
          <p:nvPr/>
        </p:nvSpPr>
        <p:spPr>
          <a:xfrm>
            <a:off x="452232" y="889323"/>
            <a:ext cx="2214880" cy="337185"/>
          </a:xfrm>
          <a:prstGeom prst="rect">
            <a:avLst/>
          </a:prstGeom>
        </p:spPr>
        <p:txBody>
          <a:bodyPr wrap="none">
            <a:spAutoFit/>
          </a:bodyPr>
          <a:p>
            <a:pPr algn="l"/>
            <a:r>
              <a:rPr lang="en-US" altLang="zh-CN" sz="1600" b="1" dirty="0" smtClean="0">
                <a:solidFill>
                  <a:srgbClr val="3D89BC"/>
                </a:solidFill>
              </a:rPr>
              <a:t>3</a:t>
            </a:r>
            <a:r>
              <a:rPr lang="zh-CN" altLang="zh-CN" sz="1600" b="1" dirty="0" smtClean="0">
                <a:solidFill>
                  <a:srgbClr val="3D89BC"/>
                </a:solidFill>
              </a:rPr>
              <a:t>．MAS的特点及分类</a:t>
            </a:r>
            <a:endParaRPr lang="zh-CN" altLang="zh-CN" sz="1600" b="1" dirty="0" smtClean="0">
              <a:solidFill>
                <a:srgbClr val="3D89BC"/>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145155" cy="414020"/>
          </a:xfrm>
          <a:prstGeom prst="rect">
            <a:avLst/>
          </a:prstGeom>
          <a:noFill/>
        </p:spPr>
        <p:txBody>
          <a:bodyPr wrap="none" rtlCol="0">
            <a:spAutoFit/>
          </a:bodyPr>
          <a:lstStyle/>
          <a:p>
            <a:pPr algn="l"/>
            <a:r>
              <a:rPr lang="en-US" altLang="zh-CN" sz="2100" spc="225" dirty="0" smtClean="0">
                <a:solidFill>
                  <a:prstClr val="white"/>
                </a:solidFill>
                <a:sym typeface="+mn-ea"/>
              </a:rPr>
              <a:t>9.1 </a:t>
            </a:r>
            <a:r>
              <a:rPr lang="zh-CN" altLang="en-US" sz="2100" spc="225" dirty="0" smtClean="0">
                <a:solidFill>
                  <a:prstClr val="white"/>
                </a:solidFill>
                <a:sym typeface="+mn-ea"/>
              </a:rPr>
              <a:t>多</a:t>
            </a:r>
            <a:r>
              <a:rPr lang="en-US" altLang="zh-CN" sz="2100" spc="225" dirty="0" smtClean="0">
                <a:solidFill>
                  <a:prstClr val="white"/>
                </a:solidFill>
                <a:sym typeface="+mn-ea"/>
              </a:rPr>
              <a:t>Agent</a:t>
            </a:r>
            <a:r>
              <a:rPr lang="zh-CN" altLang="en-US" sz="2100" spc="225" dirty="0" smtClean="0">
                <a:solidFill>
                  <a:prstClr val="white"/>
                </a:solidFill>
                <a:sym typeface="+mn-ea"/>
              </a:rPr>
              <a:t>系统概述</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1776448" cy="300082"/>
          </a:xfrm>
          <a:prstGeom prst="rect">
            <a:avLst/>
          </a:prstGeom>
          <a:noFill/>
        </p:spPr>
        <p:txBody>
          <a:bodyPr wrap="none" rtlCol="0">
            <a:spAutoFit/>
          </a:bodyPr>
          <a:lstStyle/>
          <a:p>
            <a:r>
              <a:rPr lang="zh-CN" altLang="en-US" sz="1350" dirty="0" smtClean="0">
                <a:solidFill>
                  <a:prstClr val="white"/>
                </a:solidFill>
              </a:rPr>
              <a:t>第九章 多</a:t>
            </a:r>
            <a:r>
              <a:rPr lang="en-US" altLang="zh-CN" sz="1350" dirty="0" smtClean="0">
                <a:solidFill>
                  <a:prstClr val="white"/>
                </a:solidFill>
              </a:rPr>
              <a:t>Agent</a:t>
            </a:r>
            <a:r>
              <a:rPr lang="zh-CN" altLang="en-US" sz="1350" dirty="0" smtClean="0">
                <a:solidFill>
                  <a:prstClr val="white"/>
                </a:solidFill>
              </a:rPr>
              <a:t>系统</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45607" cy="276999"/>
          </a:xfrm>
          <a:prstGeom prst="rect">
            <a:avLst/>
          </a:prstGeom>
          <a:noFill/>
        </p:spPr>
        <p:txBody>
          <a:bodyPr wrap="none">
            <a:spAutoFit/>
          </a:bodyPr>
          <a:lstStyle/>
          <a:p>
            <a:pPr fontAlgn="auto">
              <a:spcBef>
                <a:spcPts val="0"/>
              </a:spcBef>
              <a:spcAft>
                <a:spcPts val="0"/>
              </a:spcAft>
              <a:defRPr/>
            </a:pPr>
            <a:r>
              <a:rPr lang="es-HN" sz="1200" b="1" i="1" dirty="0">
                <a:solidFill>
                  <a:schemeClr val="bg1"/>
                </a:solidFill>
                <a:latin typeface="+mn-lt"/>
              </a:rPr>
              <a:t>of</a:t>
            </a:r>
            <a:endParaRPr lang="es-ES" sz="1200" b="1" i="1" dirty="0">
              <a:solidFill>
                <a:schemeClr val="bg1"/>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solidFill>
              </a:rPr>
              <a:t>31</a:t>
            </a:r>
            <a:endParaRPr lang="en-US" altLang="es-HN" sz="1200" b="1" dirty="0">
              <a:solidFill>
                <a:schemeClr val="bg1"/>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34147" name="Rectangle 3"/>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49" name="Rectangle 5"/>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51" name="Rectangle 7"/>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4153" name="Rectangle 9"/>
          <p:cNvSpPr>
            <a:spLocks noChangeArrowheads="1"/>
          </p:cNvSpPr>
          <p:nvPr/>
        </p:nvSpPr>
        <p:spPr bwMode="auto">
          <a:xfrm>
            <a:off x="0" y="0"/>
            <a:ext cx="9144000" cy="0"/>
          </a:xfrm>
          <a:prstGeom prst="rect">
            <a:avLst/>
          </a:prstGeom>
          <a:noFill/>
          <a:ln w="9525">
            <a:noFill/>
            <a:miter lim="800000"/>
          </a:ln>
          <a:effectLst/>
        </p:spPr>
        <p:txBody>
          <a:bodyPr vert="horz" wrap="none" lIns="91440" tIns="45720" rIns="91440" bIns="45720" numCol="1" anchor="ctr" anchorCtr="0" compatLnSpc="1">
            <a:spAutoFit/>
          </a:bodyPr>
          <a:lstStyle/>
          <a:p>
            <a:endParaRPr lang="zh-CN" altLang="en-US"/>
          </a:p>
        </p:txBody>
      </p:sp>
      <p:sp>
        <p:nvSpPr>
          <p:cNvPr id="137218" name="Rectangle 2"/>
          <p:cNvSpPr>
            <a:spLocks noChangeArrowheads="1"/>
          </p:cNvSpPr>
          <p:nvPr/>
        </p:nvSpPr>
        <p:spPr bwMode="auto">
          <a:xfrm>
            <a:off x="780960" y="1498643"/>
            <a:ext cx="7717971" cy="3969385"/>
          </a:xfrm>
          <a:prstGeom prst="rect">
            <a:avLst/>
          </a:prstGeom>
          <a:noFill/>
          <a:ln w="9525">
            <a:noFill/>
            <a:miter lim="800000"/>
          </a:ln>
          <a:effectLst/>
        </p:spPr>
        <p:txBody>
          <a:bodyPr vert="horz" wrap="square" lIns="91440" tIns="45720" rIns="91440" bIns="45720" numCol="1" anchor="ctr" anchorCtr="0" compatLnSpc="1">
            <a:spAutoFit/>
          </a:bodyPr>
          <a:lstStyle/>
          <a:p>
            <a:r>
              <a:rPr lang="en-US" altLang="zh-CN" dirty="0" smtClean="0"/>
              <a:t>      </a:t>
            </a:r>
            <a:r>
              <a:rPr lang="zh-CN" altLang="en-US" dirty="0" smtClean="0">
                <a:solidFill>
                  <a:schemeClr val="tx1">
                    <a:lumMod val="75000"/>
                    <a:lumOff val="25000"/>
                  </a:schemeClr>
                </a:solidFill>
              </a:rPr>
              <a:t>（</a:t>
            </a:r>
            <a:r>
              <a:rPr lang="en-US" dirty="0" smtClean="0">
                <a:solidFill>
                  <a:schemeClr val="tx1">
                    <a:lumMod val="75000"/>
                    <a:lumOff val="25000"/>
                  </a:schemeClr>
                </a:solidFill>
              </a:rPr>
              <a:t>3</a:t>
            </a:r>
            <a:r>
              <a:rPr lang="zh-CN" altLang="en-US" dirty="0" smtClean="0">
                <a:solidFill>
                  <a:schemeClr val="tx1">
                    <a:lumMod val="75000"/>
                    <a:lumOff val="25000"/>
                  </a:schemeClr>
                </a:solidFill>
              </a:rPr>
              <a:t>）根据系统功能结构分类</a:t>
            </a:r>
            <a:endParaRPr lang="zh-CN" altLang="en-US" dirty="0" smtClean="0">
              <a:solidFill>
                <a:schemeClr val="tx1">
                  <a:lumMod val="75000"/>
                  <a:lumOff val="25000"/>
                </a:schemeClr>
              </a:solidFill>
            </a:endParaRPr>
          </a:p>
          <a:p>
            <a:r>
              <a:rPr lang="en-US" dirty="0" smtClean="0">
                <a:solidFill>
                  <a:schemeClr val="tx1">
                    <a:lumMod val="75000"/>
                    <a:lumOff val="25000"/>
                  </a:schemeClr>
                </a:solidFill>
              </a:rPr>
              <a:t>      1</a:t>
            </a:r>
            <a:r>
              <a:rPr lang="zh-CN" altLang="en-US" dirty="0" smtClean="0">
                <a:solidFill>
                  <a:schemeClr val="tx1">
                    <a:lumMod val="75000"/>
                    <a:lumOff val="25000"/>
                  </a:schemeClr>
                </a:solidFill>
              </a:rPr>
              <a:t>）同构型系统，即每个</a:t>
            </a:r>
            <a:r>
              <a:rPr lang="en-US" dirty="0" smtClean="0">
                <a:solidFill>
                  <a:schemeClr val="tx1">
                    <a:lumMod val="75000"/>
                    <a:lumOff val="25000"/>
                  </a:schemeClr>
                </a:solidFill>
              </a:rPr>
              <a:t>Agent</a:t>
            </a:r>
            <a:r>
              <a:rPr lang="zh-CN" altLang="en-US" dirty="0" smtClean="0">
                <a:solidFill>
                  <a:schemeClr val="tx1">
                    <a:lumMod val="75000"/>
                    <a:lumOff val="25000"/>
                  </a:schemeClr>
                </a:solidFill>
              </a:rPr>
              <a:t>功能结构相同；</a:t>
            </a:r>
            <a:endParaRPr lang="zh-CN" altLang="en-US" dirty="0" smtClean="0">
              <a:solidFill>
                <a:schemeClr val="tx1">
                  <a:lumMod val="75000"/>
                  <a:lumOff val="25000"/>
                </a:schemeClr>
              </a:solidFill>
            </a:endParaRPr>
          </a:p>
          <a:p>
            <a:r>
              <a:rPr lang="en-US" dirty="0" smtClean="0">
                <a:solidFill>
                  <a:schemeClr val="tx1">
                    <a:lumMod val="75000"/>
                    <a:lumOff val="25000"/>
                  </a:schemeClr>
                </a:solidFill>
              </a:rPr>
              <a:t>      2</a:t>
            </a:r>
            <a:r>
              <a:rPr lang="zh-CN" altLang="en-US" dirty="0" smtClean="0">
                <a:solidFill>
                  <a:schemeClr val="tx1">
                    <a:lumMod val="75000"/>
                    <a:lumOff val="25000"/>
                  </a:schemeClr>
                </a:solidFill>
              </a:rPr>
              <a:t>）异构型系统，</a:t>
            </a:r>
            <a:r>
              <a:rPr lang="en-US" dirty="0" smtClean="0">
                <a:solidFill>
                  <a:schemeClr val="tx1">
                    <a:lumMod val="75000"/>
                    <a:lumOff val="25000"/>
                  </a:schemeClr>
                </a:solidFill>
              </a:rPr>
              <a:t>Agent</a:t>
            </a:r>
            <a:r>
              <a:rPr lang="zh-CN" altLang="en-US" dirty="0" smtClean="0">
                <a:solidFill>
                  <a:schemeClr val="tx1">
                    <a:lumMod val="75000"/>
                    <a:lumOff val="25000"/>
                  </a:schemeClr>
                </a:solidFill>
              </a:rPr>
              <a:t>的结构、功能、目标都可以不同，由通信协议保证</a:t>
            </a:r>
            <a:r>
              <a:rPr lang="en-US" dirty="0" smtClean="0">
                <a:solidFill>
                  <a:schemeClr val="tx1">
                    <a:lumMod val="75000"/>
                    <a:lumOff val="25000"/>
                  </a:schemeClr>
                </a:solidFill>
              </a:rPr>
              <a:t>Agent</a:t>
            </a:r>
            <a:r>
              <a:rPr lang="zh-CN" altLang="en-US" dirty="0" smtClean="0">
                <a:solidFill>
                  <a:schemeClr val="tx1">
                    <a:lumMod val="75000"/>
                    <a:lumOff val="25000"/>
                  </a:schemeClr>
                </a:solidFill>
              </a:rPr>
              <a:t>间协调与合作的实现。</a:t>
            </a:r>
            <a:endParaRPr lang="zh-CN" altLang="en-US" dirty="0" smtClean="0">
              <a:solidFill>
                <a:schemeClr val="tx1">
                  <a:lumMod val="75000"/>
                  <a:lumOff val="25000"/>
                </a:schemeClr>
              </a:solidFill>
            </a:endParaRPr>
          </a:p>
          <a:p>
            <a:r>
              <a:rPr lang="en-US" dirty="0" smtClean="0">
                <a:solidFill>
                  <a:schemeClr val="tx1">
                    <a:lumMod val="75000"/>
                    <a:lumOff val="25000"/>
                  </a:schemeClr>
                </a:solidFill>
              </a:rPr>
              <a:t>      </a:t>
            </a:r>
            <a:r>
              <a:rPr lang="zh-CN" altLang="en-US" dirty="0" smtClean="0">
                <a:solidFill>
                  <a:schemeClr val="tx1">
                    <a:lumMod val="75000"/>
                    <a:lumOff val="25000"/>
                  </a:schemeClr>
                </a:solidFill>
              </a:rPr>
              <a:t>（</a:t>
            </a:r>
            <a:r>
              <a:rPr lang="en-US" dirty="0" smtClean="0">
                <a:solidFill>
                  <a:schemeClr val="tx1">
                    <a:lumMod val="75000"/>
                    <a:lumOff val="25000"/>
                  </a:schemeClr>
                </a:solidFill>
              </a:rPr>
              <a:t>4</a:t>
            </a:r>
            <a:r>
              <a:rPr lang="zh-CN" altLang="en-US" dirty="0" smtClean="0">
                <a:solidFill>
                  <a:schemeClr val="tx1">
                    <a:lumMod val="75000"/>
                    <a:lumOff val="25000"/>
                  </a:schemeClr>
                </a:solidFill>
              </a:rPr>
              <a:t>）根据</a:t>
            </a:r>
            <a:r>
              <a:rPr lang="en-US" dirty="0" smtClean="0">
                <a:solidFill>
                  <a:schemeClr val="tx1">
                    <a:lumMod val="75000"/>
                    <a:lumOff val="25000"/>
                  </a:schemeClr>
                </a:solidFill>
              </a:rPr>
              <a:t>Agent</a:t>
            </a:r>
            <a:r>
              <a:rPr lang="zh-CN" altLang="en-US" dirty="0" smtClean="0">
                <a:solidFill>
                  <a:schemeClr val="tx1">
                    <a:lumMod val="75000"/>
                    <a:lumOff val="25000"/>
                  </a:schemeClr>
                </a:solidFill>
              </a:rPr>
              <a:t>关于世界知识的存储分类</a:t>
            </a:r>
            <a:endParaRPr lang="zh-CN" altLang="en-US" dirty="0" smtClean="0">
              <a:solidFill>
                <a:schemeClr val="tx1">
                  <a:lumMod val="75000"/>
                  <a:lumOff val="25000"/>
                </a:schemeClr>
              </a:solidFill>
            </a:endParaRPr>
          </a:p>
          <a:p>
            <a:r>
              <a:rPr lang="en-US" dirty="0" smtClean="0">
                <a:solidFill>
                  <a:schemeClr val="tx1">
                    <a:lumMod val="75000"/>
                    <a:lumOff val="25000"/>
                  </a:schemeClr>
                </a:solidFill>
              </a:rPr>
              <a:t>      1</a:t>
            </a:r>
            <a:r>
              <a:rPr lang="zh-CN" altLang="en-US" dirty="0" smtClean="0">
                <a:solidFill>
                  <a:schemeClr val="tx1">
                    <a:lumMod val="75000"/>
                    <a:lumOff val="25000"/>
                  </a:schemeClr>
                </a:solidFill>
              </a:rPr>
              <a:t>）反应式多</a:t>
            </a:r>
            <a:r>
              <a:rPr lang="en-US" dirty="0" smtClean="0">
                <a:solidFill>
                  <a:schemeClr val="tx1">
                    <a:lumMod val="75000"/>
                    <a:lumOff val="25000"/>
                  </a:schemeClr>
                </a:solidFill>
              </a:rPr>
              <a:t>Agent</a:t>
            </a:r>
            <a:r>
              <a:rPr lang="zh-CN" altLang="en-US" dirty="0" smtClean="0">
                <a:solidFill>
                  <a:schemeClr val="tx1">
                    <a:lumMod val="75000"/>
                    <a:lumOff val="25000"/>
                  </a:schemeClr>
                </a:solidFill>
              </a:rPr>
              <a:t>系统；</a:t>
            </a:r>
            <a:endParaRPr lang="zh-CN" altLang="en-US" dirty="0" smtClean="0">
              <a:solidFill>
                <a:schemeClr val="tx1">
                  <a:lumMod val="75000"/>
                  <a:lumOff val="25000"/>
                </a:schemeClr>
              </a:solidFill>
            </a:endParaRPr>
          </a:p>
          <a:p>
            <a:r>
              <a:rPr lang="en-US" dirty="0" smtClean="0">
                <a:solidFill>
                  <a:schemeClr val="tx1">
                    <a:lumMod val="75000"/>
                    <a:lumOff val="25000"/>
                  </a:schemeClr>
                </a:solidFill>
              </a:rPr>
              <a:t>      2</a:t>
            </a:r>
            <a:r>
              <a:rPr lang="zh-CN" altLang="en-US" dirty="0" smtClean="0">
                <a:solidFill>
                  <a:schemeClr val="tx1">
                    <a:lumMod val="75000"/>
                    <a:lumOff val="25000"/>
                  </a:schemeClr>
                </a:solidFill>
              </a:rPr>
              <a:t>）黑板模式的多</a:t>
            </a:r>
            <a:r>
              <a:rPr lang="en-US" dirty="0" smtClean="0">
                <a:solidFill>
                  <a:schemeClr val="tx1">
                    <a:lumMod val="75000"/>
                    <a:lumOff val="25000"/>
                  </a:schemeClr>
                </a:solidFill>
              </a:rPr>
              <a:t>Agent</a:t>
            </a:r>
            <a:r>
              <a:rPr lang="zh-CN" altLang="en-US" dirty="0" smtClean="0">
                <a:solidFill>
                  <a:schemeClr val="tx1">
                    <a:lumMod val="75000"/>
                    <a:lumOff val="25000"/>
                  </a:schemeClr>
                </a:solidFill>
              </a:rPr>
              <a:t>系统；</a:t>
            </a:r>
            <a:endParaRPr lang="zh-CN" altLang="en-US" dirty="0" smtClean="0">
              <a:solidFill>
                <a:schemeClr val="tx1">
                  <a:lumMod val="75000"/>
                  <a:lumOff val="25000"/>
                </a:schemeClr>
              </a:solidFill>
            </a:endParaRPr>
          </a:p>
          <a:p>
            <a:r>
              <a:rPr lang="en-US" dirty="0" smtClean="0">
                <a:solidFill>
                  <a:schemeClr val="tx1">
                    <a:lumMod val="75000"/>
                    <a:lumOff val="25000"/>
                  </a:schemeClr>
                </a:solidFill>
              </a:rPr>
              <a:t>      3</a:t>
            </a:r>
            <a:r>
              <a:rPr lang="zh-CN" altLang="en-US" dirty="0" smtClean="0">
                <a:solidFill>
                  <a:schemeClr val="tx1">
                    <a:lumMod val="75000"/>
                    <a:lumOff val="25000"/>
                  </a:schemeClr>
                </a:solidFill>
              </a:rPr>
              <a:t>）分布存储的多</a:t>
            </a:r>
            <a:r>
              <a:rPr lang="en-US" dirty="0" smtClean="0">
                <a:solidFill>
                  <a:schemeClr val="tx1">
                    <a:lumMod val="75000"/>
                    <a:lumOff val="25000"/>
                  </a:schemeClr>
                </a:solidFill>
              </a:rPr>
              <a:t>Agent</a:t>
            </a:r>
            <a:r>
              <a:rPr lang="zh-CN" altLang="en-US" dirty="0" smtClean="0">
                <a:solidFill>
                  <a:schemeClr val="tx1">
                    <a:lumMod val="75000"/>
                    <a:lumOff val="25000"/>
                  </a:schemeClr>
                </a:solidFill>
              </a:rPr>
              <a:t>系统。</a:t>
            </a:r>
            <a:endParaRPr lang="zh-CN" altLang="en-US" dirty="0" smtClean="0">
              <a:solidFill>
                <a:schemeClr val="tx1">
                  <a:lumMod val="75000"/>
                  <a:lumOff val="25000"/>
                </a:schemeClr>
              </a:solidFill>
            </a:endParaRPr>
          </a:p>
          <a:p>
            <a:r>
              <a:rPr lang="en-US" dirty="0" smtClean="0">
                <a:solidFill>
                  <a:schemeClr val="tx1">
                    <a:lumMod val="75000"/>
                    <a:lumOff val="25000"/>
                  </a:schemeClr>
                </a:solidFill>
              </a:rPr>
              <a:t>      </a:t>
            </a:r>
            <a:r>
              <a:rPr lang="zh-CN" altLang="en-US" dirty="0" smtClean="0">
                <a:solidFill>
                  <a:schemeClr val="tx1">
                    <a:lumMod val="75000"/>
                    <a:lumOff val="25000"/>
                  </a:schemeClr>
                </a:solidFill>
              </a:rPr>
              <a:t>（</a:t>
            </a:r>
            <a:r>
              <a:rPr lang="en-US" dirty="0" smtClean="0">
                <a:solidFill>
                  <a:schemeClr val="tx1">
                    <a:lumMod val="75000"/>
                    <a:lumOff val="25000"/>
                  </a:schemeClr>
                </a:solidFill>
              </a:rPr>
              <a:t>5</a:t>
            </a:r>
            <a:r>
              <a:rPr lang="zh-CN" altLang="en-US" dirty="0" smtClean="0">
                <a:solidFill>
                  <a:schemeClr val="tx1">
                    <a:lumMod val="75000"/>
                    <a:lumOff val="25000"/>
                  </a:schemeClr>
                </a:solidFill>
              </a:rPr>
              <a:t>）根据控制结构分类</a:t>
            </a:r>
            <a:endParaRPr lang="zh-CN" altLang="en-US" dirty="0" smtClean="0">
              <a:solidFill>
                <a:schemeClr val="tx1">
                  <a:lumMod val="75000"/>
                  <a:lumOff val="25000"/>
                </a:schemeClr>
              </a:solidFill>
            </a:endParaRPr>
          </a:p>
          <a:p>
            <a:r>
              <a:rPr lang="en-US" dirty="0" smtClean="0">
                <a:solidFill>
                  <a:schemeClr val="tx1">
                    <a:lumMod val="75000"/>
                    <a:lumOff val="25000"/>
                  </a:schemeClr>
                </a:solidFill>
              </a:rPr>
              <a:t>      1</a:t>
            </a:r>
            <a:r>
              <a:rPr lang="zh-CN" altLang="en-US" dirty="0" smtClean="0">
                <a:solidFill>
                  <a:schemeClr val="tx1">
                    <a:lumMod val="75000"/>
                    <a:lumOff val="25000"/>
                  </a:schemeClr>
                </a:solidFill>
              </a:rPr>
              <a:t>）集中控制：由一个中心</a:t>
            </a:r>
            <a:r>
              <a:rPr lang="en-US" dirty="0" smtClean="0">
                <a:solidFill>
                  <a:schemeClr val="tx1">
                    <a:lumMod val="75000"/>
                    <a:lumOff val="25000"/>
                  </a:schemeClr>
                </a:solidFill>
              </a:rPr>
              <a:t>Agent</a:t>
            </a:r>
            <a:r>
              <a:rPr lang="zh-CN" altLang="en-US" dirty="0" smtClean="0">
                <a:solidFill>
                  <a:schemeClr val="tx1">
                    <a:lumMod val="75000"/>
                    <a:lumOff val="25000"/>
                  </a:schemeClr>
                </a:solidFill>
              </a:rPr>
              <a:t>负责整个系统的控制、协调工作；</a:t>
            </a:r>
            <a:endParaRPr lang="zh-CN" altLang="en-US" dirty="0" smtClean="0">
              <a:solidFill>
                <a:schemeClr val="tx1">
                  <a:lumMod val="75000"/>
                  <a:lumOff val="25000"/>
                </a:schemeClr>
              </a:solidFill>
            </a:endParaRPr>
          </a:p>
          <a:p>
            <a:r>
              <a:rPr lang="en-US" dirty="0" smtClean="0">
                <a:solidFill>
                  <a:schemeClr val="tx1">
                    <a:lumMod val="75000"/>
                    <a:lumOff val="25000"/>
                  </a:schemeClr>
                </a:solidFill>
              </a:rPr>
              <a:t>      2</a:t>
            </a:r>
            <a:r>
              <a:rPr lang="zh-CN" altLang="en-US" dirty="0" smtClean="0">
                <a:solidFill>
                  <a:schemeClr val="tx1">
                    <a:lumMod val="75000"/>
                    <a:lumOff val="25000"/>
                  </a:schemeClr>
                </a:solidFill>
              </a:rPr>
              <a:t>）层次控制：每个</a:t>
            </a:r>
            <a:r>
              <a:rPr lang="en-US" dirty="0" smtClean="0">
                <a:solidFill>
                  <a:schemeClr val="tx1">
                    <a:lumMod val="75000"/>
                    <a:lumOff val="25000"/>
                  </a:schemeClr>
                </a:solidFill>
              </a:rPr>
              <a:t>Agent</a:t>
            </a:r>
            <a:r>
              <a:rPr lang="zh-CN" altLang="en-US" dirty="0" smtClean="0">
                <a:solidFill>
                  <a:schemeClr val="tx1">
                    <a:lumMod val="75000"/>
                    <a:lumOff val="25000"/>
                  </a:schemeClr>
                </a:solidFill>
              </a:rPr>
              <a:t>控制处于其下层的</a:t>
            </a:r>
            <a:r>
              <a:rPr lang="en-US" dirty="0" smtClean="0">
                <a:solidFill>
                  <a:schemeClr val="tx1">
                    <a:lumMod val="75000"/>
                    <a:lumOff val="25000"/>
                  </a:schemeClr>
                </a:solidFill>
              </a:rPr>
              <a:t>Agent</a:t>
            </a:r>
            <a:r>
              <a:rPr lang="zh-CN" altLang="en-US" dirty="0" smtClean="0">
                <a:solidFill>
                  <a:schemeClr val="tx1">
                    <a:lumMod val="75000"/>
                    <a:lumOff val="25000"/>
                  </a:schemeClr>
                </a:solidFill>
              </a:rPr>
              <a:t>的行为，同时又受控于其上层的其他</a:t>
            </a:r>
            <a:r>
              <a:rPr lang="en-US" dirty="0" smtClean="0">
                <a:solidFill>
                  <a:schemeClr val="tx1">
                    <a:lumMod val="75000"/>
                    <a:lumOff val="25000"/>
                  </a:schemeClr>
                </a:solidFill>
              </a:rPr>
              <a:t>Agent</a:t>
            </a:r>
            <a:r>
              <a:rPr lang="zh-CN" altLang="en-US" dirty="0" smtClean="0">
                <a:solidFill>
                  <a:schemeClr val="tx1">
                    <a:lumMod val="75000"/>
                    <a:lumOff val="25000"/>
                  </a:schemeClr>
                </a:solidFill>
              </a:rPr>
              <a:t>；</a:t>
            </a:r>
            <a:endParaRPr lang="zh-CN" altLang="en-US" dirty="0" smtClean="0">
              <a:solidFill>
                <a:schemeClr val="tx1">
                  <a:lumMod val="75000"/>
                  <a:lumOff val="25000"/>
                </a:schemeClr>
              </a:solidFill>
            </a:endParaRPr>
          </a:p>
          <a:p>
            <a:r>
              <a:rPr lang="en-US" dirty="0" smtClean="0">
                <a:solidFill>
                  <a:schemeClr val="tx1">
                    <a:lumMod val="75000"/>
                    <a:lumOff val="25000"/>
                  </a:schemeClr>
                </a:solidFill>
              </a:rPr>
              <a:t>      3</a:t>
            </a:r>
            <a:r>
              <a:rPr lang="zh-CN" altLang="en-US" dirty="0" smtClean="0">
                <a:solidFill>
                  <a:schemeClr val="tx1">
                    <a:lumMod val="75000"/>
                    <a:lumOff val="25000"/>
                  </a:schemeClr>
                </a:solidFill>
              </a:rPr>
              <a:t>）网络控制：由信息传递构成的控制结构，且该控制结构是可以动态改变的，可以实现灵活控制。</a:t>
            </a:r>
            <a:endParaRPr lang="zh-CN" altLang="en-US" dirty="0" smtClean="0">
              <a:solidFill>
                <a:schemeClr val="tx1">
                  <a:lumMod val="75000"/>
                  <a:lumOff val="25000"/>
                </a:schemeClr>
              </a:solidFill>
            </a:endParaRPr>
          </a:p>
        </p:txBody>
      </p:sp>
      <p:sp>
        <p:nvSpPr>
          <p:cNvPr id="11" name="矩形 10"/>
          <p:cNvSpPr/>
          <p:nvPr/>
        </p:nvSpPr>
        <p:spPr>
          <a:xfrm>
            <a:off x="452232" y="889323"/>
            <a:ext cx="2214880" cy="337185"/>
          </a:xfrm>
          <a:prstGeom prst="rect">
            <a:avLst/>
          </a:prstGeom>
        </p:spPr>
        <p:txBody>
          <a:bodyPr wrap="none">
            <a:spAutoFit/>
          </a:bodyPr>
          <a:p>
            <a:pPr algn="l"/>
            <a:r>
              <a:rPr lang="en-US" altLang="zh-CN" sz="1600" b="1" dirty="0" smtClean="0">
                <a:solidFill>
                  <a:srgbClr val="3D89BC"/>
                </a:solidFill>
              </a:rPr>
              <a:t>3</a:t>
            </a:r>
            <a:r>
              <a:rPr lang="zh-CN" altLang="zh-CN" sz="1600" b="1" dirty="0" smtClean="0">
                <a:solidFill>
                  <a:srgbClr val="3D89BC"/>
                </a:solidFill>
              </a:rPr>
              <a:t>．MAS的特点及分类</a:t>
            </a:r>
            <a:endParaRPr lang="zh-CN" altLang="zh-CN" sz="1600" b="1" dirty="0" smtClean="0">
              <a:solidFill>
                <a:srgbClr val="3D89BC"/>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690044" y="1169836"/>
              <a:ext cx="1763898" cy="521970"/>
            </a:xfrm>
            <a:prstGeom prst="rect">
              <a:avLst/>
            </a:prstGeom>
            <a:noFill/>
          </p:spPr>
          <p:txBody>
            <a:bodyPr wrap="none" rtlCol="0">
              <a:spAutoFit/>
            </a:bodyPr>
            <a:lstStyle/>
            <a:p>
              <a:pPr algn="ctr"/>
              <a:r>
                <a:rPr lang="zh-CN" altLang="en-US" sz="2800" dirty="0">
                  <a:solidFill>
                    <a:schemeClr val="accent4"/>
                  </a:solidFill>
                </a:rPr>
                <a:t>第</a:t>
              </a:r>
              <a:r>
                <a:rPr lang="zh-CN" altLang="en-US" sz="2800" dirty="0">
                  <a:solidFill>
                    <a:schemeClr val="accent4"/>
                  </a:solidFill>
                  <a:sym typeface="+mn-ea"/>
                </a:rPr>
                <a:t>九</a:t>
              </a:r>
              <a:r>
                <a:rPr lang="zh-CN" altLang="en-US" sz="2800" dirty="0" smtClean="0">
                  <a:solidFill>
                    <a:schemeClr val="accent4"/>
                  </a:solidFill>
                </a:rPr>
                <a:t>章　多Agent系统</a:t>
              </a:r>
              <a:endParaRPr lang="zh-CN" altLang="en-US" sz="2800" dirty="0" smtClean="0">
                <a:solidFill>
                  <a:schemeClr val="accent4"/>
                </a:solidFill>
              </a:endParaRPr>
            </a:p>
          </p:txBody>
        </p:sp>
      </p:grpSp>
      <p:grpSp>
        <p:nvGrpSpPr>
          <p:cNvPr id="67" name="组合 66"/>
          <p:cNvGrpSpPr/>
          <p:nvPr/>
        </p:nvGrpSpPr>
        <p:grpSpPr>
          <a:xfrm>
            <a:off x="1754534" y="2048547"/>
            <a:ext cx="5693399" cy="424800"/>
            <a:chOff x="1807265" y="2462595"/>
            <a:chExt cx="5693399" cy="414020"/>
          </a:xfrm>
          <a:solidFill>
            <a:srgbClr val="E6E6E6"/>
          </a:solidFill>
        </p:grpSpPr>
        <p:sp>
          <p:nvSpPr>
            <p:cNvPr id="47"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矩形 47"/>
            <p:cNvSpPr/>
            <p:nvPr/>
          </p:nvSpPr>
          <p:spPr>
            <a:xfrm>
              <a:off x="1883286" y="2462595"/>
              <a:ext cx="3359785" cy="414020"/>
            </a:xfrm>
            <a:prstGeom prst="rect">
              <a:avLst/>
            </a:prstGeom>
            <a:grpFill/>
          </p:spPr>
          <p:txBody>
            <a:bodyPr wrap="none">
              <a:spAutoFit/>
            </a:bodyPr>
            <a:lstStyle/>
            <a:p>
              <a:pPr algn="l"/>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9.1   </a:t>
              </a:r>
              <a:r>
                <a:rPr lang="zh-CN"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多Agent系统概述</a:t>
              </a:r>
              <a:endParaRPr lang="zh-CN"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754534" y="2753555"/>
            <a:ext cx="5693399" cy="424800"/>
            <a:chOff x="1807265" y="2935089"/>
            <a:chExt cx="5693399" cy="424800"/>
          </a:xfrm>
          <a:solidFill>
            <a:srgbClr val="3D89BC"/>
          </a:solidFill>
        </p:grpSpPr>
        <p:sp>
          <p:nvSpPr>
            <p:cNvPr id="49" name="圆角矩形 48"/>
            <p:cNvSpPr/>
            <p:nvPr/>
          </p:nvSpPr>
          <p:spPr>
            <a:xfrm>
              <a:off x="1807265" y="2935089"/>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81814" y="2945869"/>
              <a:ext cx="3628390" cy="414020"/>
            </a:xfrm>
            <a:prstGeom prst="rect">
              <a:avLst/>
            </a:prstGeom>
            <a:grpFill/>
          </p:spPr>
          <p:txBody>
            <a:bodyPr wrap="none">
              <a:spAutoFit/>
            </a:bodyPr>
            <a:lstStyle/>
            <a:p>
              <a:pPr algn="l"/>
              <a:r>
                <a:rPr lang="en-US" altLang="zh-CN" sz="2100" spc="225" dirty="0" smtClean="0">
                  <a:solidFill>
                    <a:schemeClr val="bg1"/>
                  </a:solidFill>
                  <a:latin typeface="微软雅黑" panose="020B0503020204020204" pitchFamily="34" charset="-122"/>
                  <a:ea typeface="微软雅黑" panose="020B0503020204020204" pitchFamily="34" charset="-122"/>
                </a:rPr>
                <a:t>9.2</a:t>
              </a:r>
              <a:r>
                <a:rPr lang="zh-CN" altLang="en-US" sz="2100" spc="225" dirty="0" smtClean="0">
                  <a:solidFill>
                    <a:schemeClr val="bg1"/>
                  </a:solidFill>
                  <a:latin typeface="微软雅黑" panose="020B0503020204020204" pitchFamily="34" charset="-122"/>
                  <a:ea typeface="微软雅黑" panose="020B0503020204020204" pitchFamily="34" charset="-122"/>
                </a:rPr>
                <a:t>　多Agent协调与协作</a:t>
              </a:r>
              <a:endParaRPr lang="zh-CN" altLang="en-US" sz="2100" spc="225" dirty="0" smtClean="0">
                <a:solidFill>
                  <a:schemeClr val="bg1"/>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54534" y="3469343"/>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矩形 51"/>
            <p:cNvSpPr/>
            <p:nvPr/>
          </p:nvSpPr>
          <p:spPr>
            <a:xfrm>
              <a:off x="1881814" y="3411473"/>
              <a:ext cx="2121535" cy="414020"/>
            </a:xfrm>
            <a:prstGeom prst="rect">
              <a:avLst/>
            </a:prstGeom>
          </p:spPr>
          <p:txBody>
            <a:bodyPr wrap="none">
              <a:spAutoFit/>
            </a:bodyPr>
            <a:lstStyle/>
            <a:p>
              <a:pPr algn="l"/>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9.3</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构建模型</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1754534" y="4185131"/>
            <a:ext cx="5693399" cy="424801"/>
            <a:chOff x="1807265" y="3866296"/>
            <a:chExt cx="5693399" cy="424801"/>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4" name="矩形 53"/>
            <p:cNvSpPr/>
            <p:nvPr/>
          </p:nvSpPr>
          <p:spPr>
            <a:xfrm>
              <a:off x="1881814" y="3877077"/>
              <a:ext cx="3333115" cy="414020"/>
            </a:xfrm>
            <a:prstGeom prst="rect">
              <a:avLst/>
            </a:prstGeom>
          </p:spPr>
          <p:txBody>
            <a:bodyPr wrap="none">
              <a:spAutoFit/>
            </a:bodyPr>
            <a:lstStyle/>
            <a:p>
              <a:pPr algn="l"/>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9.4</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多Agent系统仿真</a:t>
              </a:r>
              <a:endPar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矩形 32"/>
          <p:cNvSpPr/>
          <p:nvPr/>
        </p:nvSpPr>
        <p:spPr>
          <a:xfrm>
            <a:off x="7929" y="38314"/>
            <a:ext cx="2240280" cy="299085"/>
          </a:xfrm>
          <a:prstGeom prst="rect">
            <a:avLst/>
          </a:prstGeom>
        </p:spPr>
        <p:txBody>
          <a:bodyPr wrap="none">
            <a:spAutoFit/>
          </a:bodyPr>
          <a:lstStyle/>
          <a:p>
            <a:r>
              <a:rPr lang="zh-CN" altLang="en-US" sz="1350" dirty="0">
                <a:solidFill>
                  <a:schemeClr val="bg1"/>
                </a:solidFill>
              </a:rPr>
              <a:t>高级人工智能人才培养丛书</a:t>
            </a:r>
            <a:endParaRPr lang="zh-CN" altLang="en-US" sz="1350" dirty="0">
              <a:solidFill>
                <a:schemeClr val="bg1"/>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37"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9"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sz="1200" b="1" dirty="0" smtClean="0">
                <a:solidFill>
                  <a:schemeClr val="bg1">
                    <a:lumMod val="50000"/>
                  </a:schemeClr>
                </a:solidFill>
              </a:rPr>
              <a:t>31</a:t>
            </a:r>
            <a:endParaRPr lang="en-US" sz="1200" b="1" dirty="0">
              <a:solidFill>
                <a:schemeClr val="bg1">
                  <a:lumMod val="50000"/>
                </a:schemeClr>
              </a:solidFill>
              <a:latin typeface="+mn-lt"/>
            </a:endParaRPr>
          </a:p>
        </p:txBody>
      </p:sp>
      <p:pic>
        <p:nvPicPr>
          <p:cNvPr id="40"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43" name="圆角矩形 42"/>
          <p:cNvSpPr/>
          <p:nvPr/>
        </p:nvSpPr>
        <p:spPr>
          <a:xfrm>
            <a:off x="1765366" y="4900918"/>
            <a:ext cx="5693399" cy="4248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100" dirty="0" smtClean="0">
                <a:solidFill>
                  <a:schemeClr val="tx1">
                    <a:lumMod val="75000"/>
                    <a:lumOff val="25000"/>
                  </a:schemeClr>
                </a:solidFill>
              </a:rPr>
              <a:t>习题</a:t>
            </a:r>
            <a:endParaRPr lang="zh-CN" altLang="en-US" sz="2100" dirty="0">
              <a:solidFill>
                <a:schemeClr val="tx1">
                  <a:lumMod val="75000"/>
                  <a:lumOff val="25000"/>
                </a:schemeClr>
              </a:solidFill>
            </a:endParaRPr>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tags/tag1.xml><?xml version="1.0" encoding="utf-8"?>
<p:tagLst xmlns:p="http://schemas.openxmlformats.org/presentationml/2006/main">
  <p:tag name="KSO_WM_UNIT_TABLE_BEAUTIFY" val="smartTable{71275490-b16a-48e0-97d5-68541a58e2e6}"/>
</p:tagLst>
</file>

<file path=ppt/tags/tag10.xml><?xml version="1.0" encoding="utf-8"?>
<p:tagLst xmlns:p="http://schemas.openxmlformats.org/presentationml/2006/main">
  <p:tag name="KSO_WM_UNIT_PLACING_PICTURE_USER_VIEWPORT" val="{&quot;height&quot;:2216.9090165849102,&quot;width&quot;:1738.083825841783}"/>
</p:tagLst>
</file>

<file path=ppt/tags/tag11.xml><?xml version="1.0" encoding="utf-8"?>
<p:tagLst xmlns:p="http://schemas.openxmlformats.org/presentationml/2006/main">
  <p:tag name="KSO_WM_UNIT_PLACING_PICTURE_USER_VIEWPORT" val="{&quot;height&quot;:2242.0209063302964,&quot;width&quot;:2169.6622024616386}"/>
</p:tagLst>
</file>

<file path=ppt/tags/tag12.xml><?xml version="1.0" encoding="utf-8"?>
<p:tagLst xmlns:p="http://schemas.openxmlformats.org/presentationml/2006/main">
  <p:tag name="KSO_WM_UNIT_PLACING_PICTURE_USER_VIEWPORT" val="{&quot;height&quot;:2242.8056528848401,&quot;width&quot;:1643.1365829854146}"/>
</p:tagLst>
</file>

<file path=ppt/tags/tag13.xml><?xml version="1.0" encoding="utf-8"?>
<p:tagLst xmlns:p="http://schemas.openxmlformats.org/presentationml/2006/main">
  <p:tag name="KSO_WM_UNIT_PLACING_PICTURE_USER_VIEWPORT" val="{&quot;height&quot;:2243.5903994393834,&quot;width&quot;:1643.1365829854146}"/>
</p:tagLst>
</file>

<file path=ppt/tags/tag14.xml><?xml version="1.0" encoding="utf-8"?>
<p:tagLst xmlns:p="http://schemas.openxmlformats.org/presentationml/2006/main">
  <p:tag name="KSO_WM_UNIT_PLACING_PICTURE_USER_VIEWPORT" val="{&quot;height&quot;:2242.8056528848401,&quot;width&quot;:1643.1365829854146}"/>
</p:tagLst>
</file>

<file path=ppt/tags/tag15.xml><?xml version="1.0" encoding="utf-8"?>
<p:tagLst xmlns:p="http://schemas.openxmlformats.org/presentationml/2006/main">
  <p:tag name="KSO_WM_UNIT_PLACING_PICTURE_USER_VIEWPORT" val="{&quot;height&quot;:2216.9090165849102,&quot;width&quot;:1643.1365829854146}"/>
</p:tagLst>
</file>

<file path=ppt/tags/tag16.xml><?xml version="1.0" encoding="utf-8"?>
<p:tagLst xmlns:p="http://schemas.openxmlformats.org/presentationml/2006/main">
  <p:tag name="KSO_WM_UNIT_PLACING_PICTURE_USER_VIEWPORT" val="{&quot;height&quot;:2242.8056528848401,&quot;width&quot;:1643.1365829854146}"/>
</p:tagLst>
</file>

<file path=ppt/tags/tag17.xml><?xml version="1.0" encoding="utf-8"?>
<p:tagLst xmlns:p="http://schemas.openxmlformats.org/presentationml/2006/main">
  <p:tag name="KSO_WM_UNIT_PLACING_PICTURE_USER_VIEWPORT" val="{&quot;height&quot;:2244.3751459939267,&quot;width&quot;:1643.1365829854146}"/>
</p:tagLst>
</file>

<file path=ppt/tags/tag18.xml><?xml version="1.0" encoding="utf-8"?>
<p:tagLst xmlns:p="http://schemas.openxmlformats.org/presentationml/2006/main">
  <p:tag name="KSO_WM_UNIT_PLACING_PICTURE_USER_VIEWPORT" val="{&quot;height&quot;:2176.1021957486569,&quot;width&quot;:1844.0167001030202}"/>
</p:tagLst>
</file>

<file path=ppt/tags/tag19.xml><?xml version="1.0" encoding="utf-8"?>
<p:tagLst xmlns:p="http://schemas.openxmlformats.org/presentationml/2006/main">
  <p:tag name="KSO_WM_UNIT_PLACING_PICTURE_USER_VIEWPORT" val="{&quot;height&quot;:2253.0073580939033,&quot;width&quot;:1643.1365829854146}"/>
</p:tagLst>
</file>

<file path=ppt/tags/tag2.xml><?xml version="1.0" encoding="utf-8"?>
<p:tagLst xmlns:p="http://schemas.openxmlformats.org/presentationml/2006/main">
  <p:tag name="KSO_WM_UNIT_PLACING_PICTURE_USER_VIEWPORT" val="{&quot;height&quot;:2213.7700303667366,&quot;width&quot;:1643.1365829854146}"/>
</p:tagLst>
</file>

<file path=ppt/tags/tag20.xml><?xml version="1.0" encoding="utf-8"?>
<p:tagLst xmlns:p="http://schemas.openxmlformats.org/presentationml/2006/main">
  <p:tag name="KSO_WM_UNIT_PLACING_PICTURE_USER_VIEWPORT" val="{&quot;height&quot;:2252.2226115393601,&quot;width&quot;:1570.9452908962751}"/>
</p:tagLst>
</file>

<file path=ppt/tags/tag21.xml><?xml version="1.0" encoding="utf-8"?>
<p:tagLst xmlns:p="http://schemas.openxmlformats.org/presentationml/2006/main">
  <p:tag name="KSO_WM_UNIT_PLACING_PICTURE_USER_VIEWPORT" val="{&quot;height&quot;:2262.4243167484233,&quot;width&quot;:1629.012199750583}"/>
</p:tagLst>
</file>

<file path=ppt/tags/tag22.xml><?xml version="1.0" encoding="utf-8"?>
<p:tagLst xmlns:p="http://schemas.openxmlformats.org/presentationml/2006/main">
  <p:tag name="KSO_WM_UNIT_PLACING_PICTURE_USER_VIEWPORT" val="{&quot;height&quot;:2245.9446391030133,&quot;width&quot;:1555.2515317464622}"/>
</p:tagLst>
</file>

<file path=ppt/tags/tag23.xml><?xml version="1.0" encoding="utf-8"?>
<p:tagLst xmlns:p="http://schemas.openxmlformats.org/presentationml/2006/main">
  <p:tag name="KSO_WM_UNIT_PLACING_PICTURE_USER_VIEWPORT" val="{&quot;height&quot;:2352.6701705209061,&quot;width&quot;:1724.744130564442}"/>
</p:tagLst>
</file>

<file path=ppt/tags/tag24.xml><?xml version="1.0" encoding="utf-8"?>
<p:tagLst xmlns:p="http://schemas.openxmlformats.org/presentationml/2006/main">
  <p:tag name="KSO_WM_UNIT_PLACING_PICTURE_USER_VIEWPORT" val="{&quot;height&quot;:2346.3921980845598,&quot;width&quot;:1727.0981944369139}"/>
</p:tagLst>
</file>

<file path=ppt/tags/tag3.xml><?xml version="1.0" encoding="utf-8"?>
<p:tagLst xmlns:p="http://schemas.openxmlformats.org/presentationml/2006/main">
  <p:tag name="KSO_WM_UNIT_PLACING_PICTURE_USER_VIEWPORT" val="{&quot;height&quot;:2214.5547769212799,&quot;width&quot;:1643.1365829854146}"/>
</p:tagLst>
</file>

<file path=ppt/tags/tag4.xml><?xml version="1.0" encoding="utf-8"?>
<p:tagLst xmlns:p="http://schemas.openxmlformats.org/presentationml/2006/main">
  <p:tag name="KSO_WM_UNIT_PLACING_PICTURE_USER_VIEWPORT" val="{&quot;height&quot;:2126.6631628124269,&quot;width&quot;:1576.4381065987097}"/>
</p:tagLst>
</file>

<file path=ppt/tags/tag5.xml><?xml version="1.0" encoding="utf-8"?>
<p:tagLst xmlns:p="http://schemas.openxmlformats.org/presentationml/2006/main">
  <p:tag name="KSO_WM_UNIT_PLACING_PICTURE_USER_VIEWPORT" val="{&quot;height&quot;:2214.5547769212799,&quot;width&quot;:1738.8685137992736}"/>
</p:tagLst>
</file>

<file path=ppt/tags/tag6.xml><?xml version="1.0" encoding="utf-8"?>
<p:tagLst xmlns:p="http://schemas.openxmlformats.org/presentationml/2006/main">
  <p:tag name="KSO_WM_UNIT_PLACING_PICTURE_USER_VIEWPORT" val="{&quot;height&quot;:2365.2261153935997,&quot;width&quot;:2009.5858591335468}"/>
</p:tagLst>
</file>

<file path=ppt/tags/tag7.xml><?xml version="1.0" encoding="utf-8"?>
<p:tagLst xmlns:p="http://schemas.openxmlformats.org/presentationml/2006/main">
  <p:tag name="KSO_WM_UNIT_PLACING_PICTURE_USER_VIEWPORT" val="{&quot;height&quot;:2196.5056061667833,&quot;width&quot;:1618.0265683457139}"/>
</p:tagLst>
</file>

<file path=ppt/tags/tag8.xml><?xml version="1.0" encoding="utf-8"?>
<p:tagLst xmlns:p="http://schemas.openxmlformats.org/presentationml/2006/main">
  <p:tag name="KSO_WM_UNIT_PLACING_PICTURE_USER_VIEWPORT" val="{&quot;height&quot;:2197.2903527213266,&quot;width&quot;:1570.1606029387845}"/>
</p:tagLst>
</file>

<file path=ppt/tags/tag9.xml><?xml version="1.0" encoding="utf-8"?>
<p:tagLst xmlns:p="http://schemas.openxmlformats.org/presentationml/2006/main">
  <p:tag name="KSO_WM_UNIT_PLACING_PICTURE_USER_VIEWPORT" val="{&quot;height&quot;:2831.3655687923383,&quot;width&quot;:1946.0261345768042}"/>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4">
      <a:majorFont>
        <a:latin typeface="微软雅黑"/>
        <a:ea typeface="微软雅黑"/>
        <a:cs typeface=""/>
      </a:majorFont>
      <a:minorFont>
        <a:latin typeface="微软雅黑"/>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9988</Words>
  <Application>WPS 演示</Application>
  <PresentationFormat>全屏显示(4:3)</PresentationFormat>
  <Paragraphs>781</Paragraphs>
  <Slides>45</Slides>
  <Notes>0</Notes>
  <HiddenSlides>0</HiddenSlides>
  <MMClips>0</MMClips>
  <ScaleCrop>false</ScaleCrop>
  <HeadingPairs>
    <vt:vector size="8" baseType="variant">
      <vt:variant>
        <vt:lpstr>已用的字体</vt:lpstr>
      </vt:variant>
      <vt:variant>
        <vt:i4>12</vt:i4>
      </vt:variant>
      <vt:variant>
        <vt:lpstr>主题</vt:lpstr>
      </vt:variant>
      <vt:variant>
        <vt:i4>1</vt:i4>
      </vt:variant>
      <vt:variant>
        <vt:lpstr>嵌入 OLE 服务器</vt:lpstr>
      </vt:variant>
      <vt:variant>
        <vt:i4>13</vt:i4>
      </vt:variant>
      <vt:variant>
        <vt:lpstr>幻灯片标题</vt:lpstr>
      </vt:variant>
      <vt:variant>
        <vt:i4>45</vt:i4>
      </vt:variant>
    </vt:vector>
  </HeadingPairs>
  <TitlesOfParts>
    <vt:vector size="71" baseType="lpstr">
      <vt:lpstr>Arial</vt:lpstr>
      <vt:lpstr>宋体</vt:lpstr>
      <vt:lpstr>Wingdings</vt:lpstr>
      <vt:lpstr>微软雅黑</vt:lpstr>
      <vt:lpstr>Times New Roman</vt:lpstr>
      <vt:lpstr>Arial Unicode MS</vt:lpstr>
      <vt:lpstr>Calibri</vt:lpstr>
      <vt:lpstr>Calibri</vt:lpstr>
      <vt:lpstr>Times New Roman</vt:lpstr>
      <vt:lpstr>Arial</vt:lpstr>
      <vt:lpstr>Wingdings</vt:lpstr>
      <vt:lpstr>方正粗黑宋简体</vt:lpstr>
      <vt:lpstr>Office 主题</vt:lpstr>
      <vt:lpstr>Visio.Drawing.11</vt:lpstr>
      <vt:lpstr>Visio.Drawing.11</vt:lpstr>
      <vt:lpstr>Visio.Drawing.11</vt:lpstr>
      <vt:lpstr>Visio.Drawing.11</vt:lpstr>
      <vt:lpstr>Visio.Drawing.11</vt:lpstr>
      <vt:lpstr>Visio.Drawing.11</vt:lpstr>
      <vt:lpstr>Visio.Drawing.11</vt:lpstr>
      <vt:lpstr>Visio.Drawing.11</vt:lpstr>
      <vt:lpstr>Visio.Drawing.11</vt:lpstr>
      <vt:lpstr>Visio.Drawing.11</vt:lpstr>
      <vt:lpstr>Visio.Drawing.11</vt:lpstr>
      <vt:lpstr>Visio.Drawing.11</vt:lpstr>
      <vt:lpstr>Visio.Drawing.11</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http://www.deepbbs.org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cstor</dc:creator>
  <cp:lastModifiedBy>YAYA</cp:lastModifiedBy>
  <cp:revision>504</cp:revision>
  <dcterms:created xsi:type="dcterms:W3CDTF">2015-11-23T03:31:00Z</dcterms:created>
  <dcterms:modified xsi:type="dcterms:W3CDTF">2021-03-17T01:17:10Z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2052-11.1.0.10314</vt:lpwstr>
  </property>
</Properties>
</file>